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Ex2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charts/chart15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6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3.xml" ContentType="application/vnd.openxmlformats-officedocument.presentationml.notesSlide+xml"/>
  <Override PartName="/ppt/charts/chart17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ppt/charts/chart18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9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0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1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5.xml" ContentType="application/vnd.openxmlformats-officedocument.presentationml.notesSlide+xml"/>
  <Override PartName="/ppt/charts/chart22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3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4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25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6.xml" ContentType="application/vnd.openxmlformats-officedocument.drawingml.chart+xml"/>
  <Override PartName="/ppt/charts/chartEx3.xml" ContentType="application/vnd.ms-office.chartex+xml"/>
  <Override PartName="/ppt/charts/style21.xml" ContentType="application/vnd.ms-office.chartstyle+xml"/>
  <Override PartName="/ppt/charts/colors2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7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8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9.xml" ContentType="application/vnd.openxmlformats-officedocument.drawingml.chart+xml"/>
  <Override PartName="/ppt/notesSlides/notesSlide20.xml" ContentType="application/vnd.openxmlformats-officedocument.presentationml.notesSlide+xml"/>
  <Override PartName="/ppt/charts/chart30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21.xml" ContentType="application/vnd.openxmlformats-officedocument.presentationml.notesSlide+xml"/>
  <Override PartName="/ppt/charts/chart31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22.xml" ContentType="application/vnd.openxmlformats-officedocument.presentationml.notesSlide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notesSlides/notesSlide23.xml" ContentType="application/vnd.openxmlformats-officedocument.presentationml.notesSlide+xml"/>
  <Override PartName="/ppt/charts/chart34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5.xml" ContentType="application/vnd.openxmlformats-officedocument.drawingml.chart+xml"/>
  <Override PartName="/ppt/charts/chartEx4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notesSlides/notesSlide24.xml" ContentType="application/vnd.openxmlformats-officedocument.presentationml.notesSlide+xml"/>
  <Override PartName="/ppt/charts/chart36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7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8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notesSlides/notesSlide25.xml" ContentType="application/vnd.openxmlformats-officedocument.presentationml.notesSlide+xml"/>
  <Override PartName="/ppt/charts/chart4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26.xml" ContentType="application/vnd.openxmlformats-officedocument.presentationml.notesSlide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27.xml" ContentType="application/vnd.openxmlformats-officedocument.presentationml.notesSlide+xml"/>
  <Override PartName="/ppt/charts/chart44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45.xml" ContentType="application/vnd.openxmlformats-officedocument.drawingml.chart+xml"/>
  <Override PartName="/ppt/charts/chartEx5.xml" ContentType="application/vnd.ms-office.chartex+xml"/>
  <Override PartName="/ppt/charts/style34.xml" ContentType="application/vnd.ms-office.chartstyle+xml"/>
  <Override PartName="/ppt/charts/colors34.xml" ContentType="application/vnd.ms-office.chartcolorstyle+xml"/>
  <Override PartName="/ppt/notesSlides/notesSlide28.xml" ContentType="application/vnd.openxmlformats-officedocument.presentationml.notesSlide+xml"/>
  <Override PartName="/ppt/charts/chart46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47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8.xml" ContentType="application/vnd.openxmlformats-officedocument.drawingml.chart+xml"/>
  <Override PartName="/ppt/notesSlides/notesSlide35.xml" ContentType="application/vnd.openxmlformats-officedocument.presentationml.notesSlide+xml"/>
  <Override PartName="/ppt/charts/chart49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50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53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44.xml" ContentType="application/vnd.openxmlformats-officedocument.presentationml.notesSlide+xml"/>
  <Override PartName="/ppt/charts/chart54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notesSlides/notesSlide45.xml" ContentType="application/vnd.openxmlformats-officedocument.presentationml.notesSlide+xml"/>
  <Override PartName="/ppt/charts/chart55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56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46.xml" ContentType="application/vnd.openxmlformats-officedocument.presentationml.notesSlide+xml"/>
  <Override PartName="/ppt/charts/chart57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58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59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60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61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rts/chart62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63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rts/chart64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67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68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rts/chartEx6.xml" ContentType="application/vnd.ms-office.chartex+xml"/>
  <Override PartName="/ppt/charts/style54.xml" ContentType="application/vnd.ms-office.chartstyle+xml"/>
  <Override PartName="/ppt/charts/colors54.xml" ContentType="application/vnd.ms-office.chartcolorstyle+xml"/>
  <Override PartName="/ppt/charts/chart69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72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notesSlides/notesSlide75.xml" ContentType="application/vnd.openxmlformats-officedocument.presentationml.notesSlide+xml"/>
  <Override PartName="/ppt/charts/chart73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74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rts/chart75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charts/chart76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notesSlides/notesSlide80.xml" ContentType="application/vnd.openxmlformats-officedocument.presentationml.notesSlide+xml"/>
  <Override PartName="/ppt/charts/chart77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notesSlides/notesSlide81.xml" ContentType="application/vnd.openxmlformats-officedocument.presentationml.notesSlide+xml"/>
  <Override PartName="/ppt/charts/chart78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79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rts/chart80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notesSlides/notesSlide85.xml" ContentType="application/vnd.openxmlformats-officedocument.presentationml.notesSlide+xml"/>
  <Override PartName="/ppt/charts/chart81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charts/chart82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notesSlides/notesSlide86.xml" ContentType="application/vnd.openxmlformats-officedocument.presentationml.notesSlide+xml"/>
  <Override PartName="/ppt/charts/chart83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notesSlides/notesSlide87.xml" ContentType="application/vnd.openxmlformats-officedocument.presentationml.notesSlide+xml"/>
  <Override PartName="/ppt/charts/chartEx7.xml" ContentType="application/vnd.ms-office.chartex+xml"/>
  <Override PartName="/ppt/charts/style69.xml" ContentType="application/vnd.ms-office.chartstyle+xml"/>
  <Override PartName="/ppt/charts/colors69.xml" ContentType="application/vnd.ms-office.chartcolorstyle+xml"/>
  <Override PartName="/ppt/charts/chart84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notesSlides/notesSlide88.xml" ContentType="application/vnd.openxmlformats-officedocument.presentationml.notesSlide+xml"/>
  <Override PartName="/ppt/charts/chart85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86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842" r:id="rId2"/>
    <p:sldId id="799" r:id="rId3"/>
    <p:sldId id="839" r:id="rId4"/>
    <p:sldId id="724" r:id="rId5"/>
    <p:sldId id="878" r:id="rId6"/>
    <p:sldId id="767" r:id="rId7"/>
    <p:sldId id="769" r:id="rId8"/>
    <p:sldId id="892" r:id="rId9"/>
    <p:sldId id="891" r:id="rId10"/>
    <p:sldId id="881" r:id="rId11"/>
    <p:sldId id="893" r:id="rId12"/>
    <p:sldId id="887" r:id="rId13"/>
    <p:sldId id="868" r:id="rId14"/>
    <p:sldId id="798" r:id="rId15"/>
    <p:sldId id="879" r:id="rId16"/>
    <p:sldId id="866" r:id="rId17"/>
    <p:sldId id="872" r:id="rId18"/>
    <p:sldId id="975" r:id="rId19"/>
    <p:sldId id="642" r:id="rId20"/>
    <p:sldId id="880" r:id="rId21"/>
    <p:sldId id="896" r:id="rId22"/>
    <p:sldId id="928" r:id="rId23"/>
    <p:sldId id="912" r:id="rId24"/>
    <p:sldId id="786" r:id="rId25"/>
    <p:sldId id="913" r:id="rId26"/>
    <p:sldId id="918" r:id="rId27"/>
    <p:sldId id="917" r:id="rId28"/>
    <p:sldId id="919" r:id="rId29"/>
    <p:sldId id="920" r:id="rId30"/>
    <p:sldId id="927" r:id="rId31"/>
    <p:sldId id="921" r:id="rId32"/>
    <p:sldId id="922" r:id="rId33"/>
    <p:sldId id="976" r:id="rId34"/>
    <p:sldId id="983" r:id="rId35"/>
    <p:sldId id="990" r:id="rId36"/>
    <p:sldId id="997" r:id="rId37"/>
    <p:sldId id="1004" r:id="rId38"/>
    <p:sldId id="925" r:id="rId39"/>
    <p:sldId id="926" r:id="rId40"/>
    <p:sldId id="903" r:id="rId41"/>
    <p:sldId id="950" r:id="rId42"/>
    <p:sldId id="930" r:id="rId43"/>
    <p:sldId id="1005" r:id="rId44"/>
    <p:sldId id="998" r:id="rId45"/>
    <p:sldId id="991" r:id="rId46"/>
    <p:sldId id="984" r:id="rId47"/>
    <p:sldId id="977" r:id="rId48"/>
    <p:sldId id="929" r:id="rId49"/>
    <p:sldId id="931" r:id="rId50"/>
    <p:sldId id="939" r:id="rId51"/>
    <p:sldId id="941" r:id="rId52"/>
    <p:sldId id="1006" r:id="rId53"/>
    <p:sldId id="1007" r:id="rId54"/>
    <p:sldId id="940" r:id="rId55"/>
    <p:sldId id="999" r:id="rId56"/>
    <p:sldId id="1000" r:id="rId57"/>
    <p:sldId id="935" r:id="rId58"/>
    <p:sldId id="992" r:id="rId59"/>
    <p:sldId id="993" r:id="rId60"/>
    <p:sldId id="1011" r:id="rId61"/>
    <p:sldId id="1012" r:id="rId62"/>
    <p:sldId id="1013" r:id="rId63"/>
    <p:sldId id="1014" r:id="rId64"/>
    <p:sldId id="1015" r:id="rId65"/>
    <p:sldId id="1008" r:id="rId66"/>
    <p:sldId id="1010" r:id="rId67"/>
    <p:sldId id="985" r:id="rId68"/>
    <p:sldId id="1009" r:id="rId69"/>
    <p:sldId id="986" r:id="rId70"/>
    <p:sldId id="934" r:id="rId71"/>
    <p:sldId id="1001" r:id="rId72"/>
    <p:sldId id="1003" r:id="rId73"/>
    <p:sldId id="978" r:id="rId74"/>
    <p:sldId id="1002" r:id="rId75"/>
    <p:sldId id="979" r:id="rId76"/>
    <p:sldId id="936" r:id="rId77"/>
    <p:sldId id="994" r:id="rId78"/>
    <p:sldId id="996" r:id="rId79"/>
    <p:sldId id="937" r:id="rId80"/>
    <p:sldId id="995" r:id="rId81"/>
    <p:sldId id="987" r:id="rId82"/>
    <p:sldId id="989" r:id="rId83"/>
    <p:sldId id="906" r:id="rId84"/>
    <p:sldId id="988" r:id="rId85"/>
    <p:sldId id="953" r:id="rId86"/>
    <p:sldId id="967" r:id="rId87"/>
    <p:sldId id="980" r:id="rId88"/>
    <p:sldId id="982" r:id="rId89"/>
    <p:sldId id="952" r:id="rId90"/>
    <p:sldId id="981" r:id="rId91"/>
    <p:sldId id="951" r:id="rId92"/>
    <p:sldId id="974" r:id="rId93"/>
    <p:sldId id="956" r:id="rId94"/>
    <p:sldId id="958" r:id="rId95"/>
    <p:sldId id="960" r:id="rId96"/>
    <p:sldId id="962" r:id="rId97"/>
    <p:sldId id="963" r:id="rId98"/>
    <p:sldId id="964" r:id="rId99"/>
    <p:sldId id="966" r:id="rId100"/>
    <p:sldId id="969" r:id="rId101"/>
    <p:sldId id="971" r:id="rId102"/>
    <p:sldId id="972" r:id="rId103"/>
    <p:sldId id="973" r:id="rId104"/>
    <p:sldId id="908" r:id="rId105"/>
    <p:sldId id="909" r:id="rId106"/>
    <p:sldId id="910" r:id="rId107"/>
    <p:sldId id="911" r:id="rId108"/>
    <p:sldId id="765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D6DA98-AEAD-492C-8D9C-6AB0555BD3CF}">
          <p14:sldIdLst>
            <p14:sldId id="842"/>
          </p14:sldIdLst>
        </p14:section>
        <p14:section name="00 - Introduction" id="{AA298131-FA02-4CAC-8A78-4AE77A6D61A9}">
          <p14:sldIdLst>
            <p14:sldId id="799"/>
            <p14:sldId id="839"/>
            <p14:sldId id="724"/>
            <p14:sldId id="878"/>
            <p14:sldId id="767"/>
            <p14:sldId id="769"/>
            <p14:sldId id="892"/>
          </p14:sldIdLst>
        </p14:section>
        <p14:section name="01 - Contexte général" id="{80C3AAA2-18F3-409A-90F9-512F34A5745B}">
          <p14:sldIdLst>
            <p14:sldId id="891"/>
            <p14:sldId id="881"/>
            <p14:sldId id="893"/>
            <p14:sldId id="887"/>
            <p14:sldId id="868"/>
            <p14:sldId id="798"/>
            <p14:sldId id="879"/>
            <p14:sldId id="866"/>
            <p14:sldId id="872"/>
            <p14:sldId id="975"/>
            <p14:sldId id="642"/>
            <p14:sldId id="880"/>
          </p14:sldIdLst>
        </p14:section>
        <p14:section name="02 - Distribution &amp; assortiment" id="{72E8CF37-7620-4134-83C0-2C2E4AB3F4EE}">
          <p14:sldIdLst>
            <p14:sldId id="896"/>
            <p14:sldId id="928"/>
            <p14:sldId id="912"/>
            <p14:sldId id="786"/>
            <p14:sldId id="913"/>
            <p14:sldId id="918"/>
            <p14:sldId id="917"/>
            <p14:sldId id="919"/>
            <p14:sldId id="920"/>
            <p14:sldId id="927"/>
            <p14:sldId id="921"/>
            <p14:sldId id="922"/>
            <p14:sldId id="976"/>
            <p14:sldId id="983"/>
            <p14:sldId id="990"/>
            <p14:sldId id="997"/>
            <p14:sldId id="1004"/>
            <p14:sldId id="925"/>
            <p14:sldId id="926"/>
          </p14:sldIdLst>
        </p14:section>
        <p14:section name="03 - Politique tarifaire" id="{A96CAD50-B362-4B32-9EF8-6821F94017FA}">
          <p14:sldIdLst>
            <p14:sldId id="903"/>
            <p14:sldId id="950"/>
            <p14:sldId id="930"/>
            <p14:sldId id="1005"/>
            <p14:sldId id="998"/>
            <p14:sldId id="991"/>
            <p14:sldId id="984"/>
            <p14:sldId id="977"/>
            <p14:sldId id="929"/>
            <p14:sldId id="931"/>
            <p14:sldId id="939"/>
            <p14:sldId id="941"/>
            <p14:sldId id="1006"/>
            <p14:sldId id="1007"/>
            <p14:sldId id="940"/>
            <p14:sldId id="999"/>
            <p14:sldId id="1000"/>
            <p14:sldId id="935"/>
            <p14:sldId id="992"/>
            <p14:sldId id="993"/>
            <p14:sldId id="1011"/>
            <p14:sldId id="1012"/>
            <p14:sldId id="1013"/>
            <p14:sldId id="1014"/>
            <p14:sldId id="1015"/>
            <p14:sldId id="1008"/>
            <p14:sldId id="1010"/>
            <p14:sldId id="985"/>
            <p14:sldId id="1009"/>
            <p14:sldId id="986"/>
            <p14:sldId id="934"/>
            <p14:sldId id="1001"/>
            <p14:sldId id="1003"/>
            <p14:sldId id="978"/>
            <p14:sldId id="1002"/>
            <p14:sldId id="979"/>
            <p14:sldId id="936"/>
            <p14:sldId id="994"/>
            <p14:sldId id="996"/>
            <p14:sldId id="937"/>
            <p14:sldId id="995"/>
            <p14:sldId id="987"/>
            <p14:sldId id="989"/>
          </p14:sldIdLst>
        </p14:section>
        <p14:section name="04 - Analyse promotionnelle" id="{AB1FCE53-871B-45B2-8498-22460D72E0C4}">
          <p14:sldIdLst>
            <p14:sldId id="906"/>
            <p14:sldId id="988"/>
            <p14:sldId id="953"/>
            <p14:sldId id="967"/>
            <p14:sldId id="980"/>
            <p14:sldId id="982"/>
            <p14:sldId id="952"/>
            <p14:sldId id="981"/>
            <p14:sldId id="951"/>
            <p14:sldId id="974"/>
            <p14:sldId id="956"/>
            <p14:sldId id="958"/>
            <p14:sldId id="960"/>
            <p14:sldId id="962"/>
            <p14:sldId id="963"/>
            <p14:sldId id="964"/>
            <p14:sldId id="966"/>
            <p14:sldId id="969"/>
            <p14:sldId id="971"/>
            <p14:sldId id="972"/>
            <p14:sldId id="973"/>
          </p14:sldIdLst>
        </p14:section>
        <p14:section name="05 - Disponibilité et ruptures" id="{E8076E1E-1AF8-4244-B229-2CC285D15A49}">
          <p14:sldIdLst>
            <p14:sldId id="908"/>
            <p14:sldId id="909"/>
          </p14:sldIdLst>
        </p14:section>
        <p14:section name="06 - Territoires commerciaux" id="{A1E386E8-9D42-48A4-815A-02CCCFDE9837}">
          <p14:sldIdLst>
            <p14:sldId id="910"/>
            <p14:sldId id="911"/>
          </p14:sldIdLst>
        </p14:section>
        <p14:section name="INSPI" id="{D4E7A180-6426-474D-B763-F05EC40D54AA}">
          <p14:sldIdLst>
            <p14:sldId id="7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1CE"/>
    <a:srgbClr val="D2F3F2"/>
    <a:srgbClr val="FFFFFF"/>
    <a:srgbClr val="000000"/>
    <a:srgbClr val="E4E7F8"/>
    <a:srgbClr val="D9D9D9"/>
    <a:srgbClr val="576CD4"/>
    <a:srgbClr val="E77E8A"/>
    <a:srgbClr val="F2F2F2"/>
    <a:srgbClr val="D62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40" autoAdjust="0"/>
    <p:restoredTop sz="96081" autoAdjust="0"/>
  </p:normalViewPr>
  <p:slideViewPr>
    <p:cSldViewPr snapToGrid="0">
      <p:cViewPr varScale="1">
        <p:scale>
          <a:sx n="78" d="100"/>
          <a:sy n="78" d="100"/>
        </p:scale>
        <p:origin x="96" y="61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5" Type="http://schemas.openxmlformats.org/officeDocument/2006/relationships/oleObject" Target="file:///C:\Users\mosch\Bureau\KAIVAA\kaivaa-builder\output\SAMMPO\SAMMPO_sdfg_20251002_1950.xlsx" TargetMode="External"/><Relationship Id="rId4" Type="http://schemas.openxmlformats.org/officeDocument/2006/relationships/image" Target="../media/image55.png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6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mosch\Bureau\KAIVAA\kaivaa-builder\output\SAMMPO\SAMMPO_sdfg_20251002_1950.xlsx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microsoft.com/office/2011/relationships/chartColorStyle" Target="colors11.xml"/><Relationship Id="rId1" Type="http://schemas.microsoft.com/office/2011/relationships/chartStyle" Target="style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6" Type="http://schemas.openxmlformats.org/officeDocument/2006/relationships/oleObject" Target="file:///C:\Users\mosch\Bureau\KAIVAA\kaivaa-builder\output\SAMMPO\SAMMPO_sdfg_20251002_1950.xlsx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1950.xlsx" TargetMode="External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54.xml"/><Relationship Id="rId2" Type="http://schemas.microsoft.com/office/2011/relationships/chartStyle" Target="style54.xml"/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69.xml"/><Relationship Id="rId2" Type="http://schemas.microsoft.com/office/2011/relationships/chartStyle" Target="style69.xml"/><Relationship Id="rId1" Type="http://schemas.openxmlformats.org/officeDocument/2006/relationships/oleObject" Target="file:///C:\Users\mosch\Bureau\KAIVAA\kaivaa-builder\output\SAMMPO\SAMMPO_sdfg_20251002_195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373878676466646"/>
          <c:y val="3.1106394557338414E-2"/>
          <c:w val="0.50321643579064179"/>
          <c:h val="0.93778721088532313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'A1 - Context'!$F$6:$F$30</c:f>
              <c:strCache>
                <c:ptCount val="25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  <c:pt idx="20">
                  <c:v>Bushmills</c:v>
                </c:pt>
                <c:pt idx="21">
                  <c:v>Togouchi</c:v>
                </c:pt>
                <c:pt idx="22">
                  <c:v>Akashi</c:v>
                </c:pt>
                <c:pt idx="23">
                  <c:v>Glenmorangie</c:v>
                </c:pt>
                <c:pt idx="24">
                  <c:v>Cardhu</c:v>
                </c:pt>
              </c:strCache>
            </c:strRef>
          </c:cat>
          <c:val>
            <c:numRef>
              <c:f>'A1 - Context'!$G$6:$G$30</c:f>
              <c:numCache>
                <c:formatCode>General</c:formatCode>
                <c:ptCount val="25"/>
                <c:pt idx="0">
                  <c:v>356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3A-4EE6-A2B3-B0E6A0898D23}"/>
            </c:ext>
          </c:extLst>
        </c:ser>
        <c:ser>
          <c:idx val="1"/>
          <c:order val="1"/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'A1 - Context'!$F$6:$F$30</c:f>
              <c:strCache>
                <c:ptCount val="25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  <c:pt idx="20">
                  <c:v>Bushmills</c:v>
                </c:pt>
                <c:pt idx="21">
                  <c:v>Togouchi</c:v>
                </c:pt>
                <c:pt idx="22">
                  <c:v>Akashi</c:v>
                </c:pt>
                <c:pt idx="23">
                  <c:v>Glenmorangie</c:v>
                </c:pt>
                <c:pt idx="24">
                  <c:v>Cardhu</c:v>
                </c:pt>
              </c:strCache>
            </c:strRef>
          </c:cat>
          <c:val>
            <c:numRef>
              <c:f>'A1 - Context'!$H$6:$H$30</c:f>
              <c:numCache>
                <c:formatCode>General</c:formatCode>
                <c:ptCount val="25"/>
                <c:pt idx="0">
                  <c:v>0</c:v>
                </c:pt>
                <c:pt idx="1">
                  <c:v>755</c:v>
                </c:pt>
                <c:pt idx="2">
                  <c:v>751</c:v>
                </c:pt>
                <c:pt idx="3">
                  <c:v>750</c:v>
                </c:pt>
                <c:pt idx="4">
                  <c:v>734</c:v>
                </c:pt>
                <c:pt idx="5">
                  <c:v>731</c:v>
                </c:pt>
                <c:pt idx="6">
                  <c:v>729</c:v>
                </c:pt>
                <c:pt idx="7">
                  <c:v>727</c:v>
                </c:pt>
                <c:pt idx="8">
                  <c:v>726</c:v>
                </c:pt>
                <c:pt idx="9">
                  <c:v>716</c:v>
                </c:pt>
                <c:pt idx="10">
                  <c:v>715</c:v>
                </c:pt>
                <c:pt idx="11">
                  <c:v>661</c:v>
                </c:pt>
                <c:pt idx="12">
                  <c:v>635</c:v>
                </c:pt>
                <c:pt idx="13">
                  <c:v>530</c:v>
                </c:pt>
                <c:pt idx="14">
                  <c:v>452</c:v>
                </c:pt>
                <c:pt idx="15">
                  <c:v>441</c:v>
                </c:pt>
                <c:pt idx="16">
                  <c:v>424</c:v>
                </c:pt>
                <c:pt idx="17">
                  <c:v>407</c:v>
                </c:pt>
                <c:pt idx="18">
                  <c:v>390</c:v>
                </c:pt>
                <c:pt idx="19">
                  <c:v>374</c:v>
                </c:pt>
                <c:pt idx="20">
                  <c:v>365</c:v>
                </c:pt>
                <c:pt idx="21">
                  <c:v>359</c:v>
                </c:pt>
                <c:pt idx="22">
                  <c:v>352</c:v>
                </c:pt>
                <c:pt idx="23">
                  <c:v>349</c:v>
                </c:pt>
                <c:pt idx="24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3A-4EE6-A2B3-B0E6A0898D23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accent4"/>
                        </a:solidFill>
                        <a:latin typeface="Aptos Display" panose="020B0004020202020204" pitchFamily="34" charset="0"/>
                        <a:ea typeface="+mn-ea"/>
                        <a:cs typeface="+mn-cs"/>
                      </a:defRPr>
                    </a:pPr>
                    <a:fld id="{C19154BB-2610-449D-B1B4-7CE0F64EAE8D}" type="CELLRANGE">
                      <a:rPr lang="en-US">
                        <a:solidFill>
                          <a:schemeClr val="accent4"/>
                        </a:solidFill>
                      </a:rPr>
                      <a:pPr>
                        <a:defRPr b="1">
                          <a:solidFill>
                            <a:schemeClr val="accent4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accent4"/>
                      </a:solidFill>
                      <a:latin typeface="Aptos Display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2E3A-4EE6-A2B3-B0E6A0898D2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4BB9D38-9871-41B7-89C0-857D6899668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2E3A-4EE6-A2B3-B0E6A0898D2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6E3B02-4C57-4DB5-8456-578AB15F50C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2E3A-4EE6-A2B3-B0E6A0898D2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9255E99-1964-4F74-848D-0BE26D8C908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2E3A-4EE6-A2B3-B0E6A0898D2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B061378-6AF0-4478-9337-3BA11643613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2E3A-4EE6-A2B3-B0E6A0898D2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99D8C35-CA29-4CD8-8A25-8D1F2248701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2E3A-4EE6-A2B3-B0E6A0898D2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704D674-DFF7-4792-BD3C-0F1F70B74E6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2E3A-4EE6-A2B3-B0E6A0898D2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DABF107-90DC-468E-9149-2862CCCC45F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2E3A-4EE6-A2B3-B0E6A0898D2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657163A-13E2-4AD6-A982-73BA8BAA9C9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2E3A-4EE6-A2B3-B0E6A0898D23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D079589-90AA-4946-96B7-F5443A10EAD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2E3A-4EE6-A2B3-B0E6A0898D2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3F8C797-7797-417C-AEEC-A22D020C6FA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2E3A-4EE6-A2B3-B0E6A0898D23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93543BE-433D-4CF8-8D19-4D99D5060CE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2E3A-4EE6-A2B3-B0E6A0898D23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3B4DF00E-E25E-4B80-BEBF-2BF0E0FCC3B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2E3A-4EE6-A2B3-B0E6A0898D23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5649F84E-93B8-4C09-9825-C179DE1F8E6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2E3A-4EE6-A2B3-B0E6A0898D23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7F5041D-16C7-4C9A-9F67-EFA98F4E2CE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2E3A-4EE6-A2B3-B0E6A0898D23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A88D5059-ACB0-4A52-BE37-03A21B53987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2E3A-4EE6-A2B3-B0E6A0898D23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55D677D3-9D14-46DB-B5AD-AB118B177F0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2E3A-4EE6-A2B3-B0E6A0898D23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C576F3E3-7B47-4EC6-909E-34B6AC76900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2E3A-4EE6-A2B3-B0E6A0898D23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68A3DF91-2794-4843-852D-46546A11CB1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2E3A-4EE6-A2B3-B0E6A0898D23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DFB30D6A-51A9-45BF-AA4C-547BC22EED3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2E3A-4EE6-A2B3-B0E6A0898D23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8EE6E02C-5B3B-4D24-88A0-69863FB35BE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2E3A-4EE6-A2B3-B0E6A0898D23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A4DBED22-628B-46BC-ADD6-86A92E05342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2E3A-4EE6-A2B3-B0E6A0898D23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FF026918-4B47-4CA5-B0D0-08B2F61B8E0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2E3A-4EE6-A2B3-B0E6A0898D23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376B2749-FDEB-46CE-A779-A5A702D865F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2E3A-4EE6-A2B3-B0E6A0898D23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B3F287BF-C48F-40BD-A322-DF268B6A8BF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2E3A-4EE6-A2B3-B0E6A0898D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Context'!$F$6:$F$30</c:f>
              <c:strCache>
                <c:ptCount val="25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  <c:pt idx="20">
                  <c:v>Bushmills</c:v>
                </c:pt>
                <c:pt idx="21">
                  <c:v>Togouchi</c:v>
                </c:pt>
                <c:pt idx="22">
                  <c:v>Akashi</c:v>
                </c:pt>
                <c:pt idx="23">
                  <c:v>Glenmorangie</c:v>
                </c:pt>
                <c:pt idx="24">
                  <c:v>Cardhu</c:v>
                </c:pt>
              </c:strCache>
            </c:strRef>
          </c:cat>
          <c:val>
            <c:numRef>
              <c:f>'A1 - Context'!$I$6:$I$30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Context'!$K$6:$K$30</c15:f>
                <c15:dlblRangeCache>
                  <c:ptCount val="25"/>
                  <c:pt idx="0">
                    <c:v>356 (47%)</c:v>
                  </c:pt>
                  <c:pt idx="1">
                    <c:v>755 (100%)</c:v>
                  </c:pt>
                  <c:pt idx="2">
                    <c:v>751 (99%)</c:v>
                  </c:pt>
                  <c:pt idx="3">
                    <c:v>750 (99%)</c:v>
                  </c:pt>
                  <c:pt idx="4">
                    <c:v>734 (97%)</c:v>
                  </c:pt>
                  <c:pt idx="5">
                    <c:v>731 (97%)</c:v>
                  </c:pt>
                  <c:pt idx="6">
                    <c:v>729 (96%)</c:v>
                  </c:pt>
                  <c:pt idx="7">
                    <c:v>727 (96%)</c:v>
                  </c:pt>
                  <c:pt idx="8">
                    <c:v>726 (96%)</c:v>
                  </c:pt>
                  <c:pt idx="9">
                    <c:v>716 (95%)</c:v>
                  </c:pt>
                  <c:pt idx="10">
                    <c:v>715 (94%)</c:v>
                  </c:pt>
                  <c:pt idx="11">
                    <c:v>661 (87%)</c:v>
                  </c:pt>
                  <c:pt idx="12">
                    <c:v>635 (84%)</c:v>
                  </c:pt>
                  <c:pt idx="13">
                    <c:v>530 (70%)</c:v>
                  </c:pt>
                  <c:pt idx="14">
                    <c:v>452 (60%)</c:v>
                  </c:pt>
                  <c:pt idx="15">
                    <c:v>441 (58%)</c:v>
                  </c:pt>
                  <c:pt idx="16">
                    <c:v>424 (56%)</c:v>
                  </c:pt>
                  <c:pt idx="17">
                    <c:v>407 (54%)</c:v>
                  </c:pt>
                  <c:pt idx="18">
                    <c:v>390 (52%)</c:v>
                  </c:pt>
                  <c:pt idx="19">
                    <c:v>374 (49%)</c:v>
                  </c:pt>
                  <c:pt idx="20">
                    <c:v>365 (48%)</c:v>
                  </c:pt>
                  <c:pt idx="21">
                    <c:v>359 (47%)</c:v>
                  </c:pt>
                  <c:pt idx="22">
                    <c:v>352 (47%)</c:v>
                  </c:pt>
                  <c:pt idx="23">
                    <c:v>349 (46%)</c:v>
                  </c:pt>
                  <c:pt idx="24">
                    <c:v>280 (37%)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B-2E3A-4EE6-A2B3-B0E6A0898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62464192"/>
        <c:axId val="362465152"/>
      </c:barChart>
      <c:catAx>
        <c:axId val="3624641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2465152"/>
        <c:crosses val="autoZero"/>
        <c:auto val="1"/>
        <c:lblAlgn val="ctr"/>
        <c:lblOffset val="100"/>
        <c:noMultiLvlLbl val="0"/>
      </c:catAx>
      <c:valAx>
        <c:axId val="36246515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36246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680076755111494E-2"/>
          <c:y val="3.8101708414716551E-2"/>
          <c:w val="0.89991376077990248"/>
          <c:h val="0.7754443864565341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'A0 - Distributeur'!$Z$6</c:f>
              <c:strCache>
                <c:ptCount val="1"/>
                <c:pt idx="0">
                  <c:v>Whisky</c:v>
                </c:pt>
              </c:strCache>
            </c:strRef>
          </c:tx>
          <c:spPr>
            <a:solidFill>
              <a:schemeClr val="tx2"/>
            </a:solidFill>
            <a:ln>
              <a:solidFill>
                <a:schemeClr val="tx2"/>
              </a:solidFill>
            </a:ln>
            <a:effectLst/>
          </c:spPr>
          <c:invertIfNegative val="0"/>
          <c:cat>
            <c:strRef>
              <c:f>'A0 - Distributeur'!$Y$7:$Y$15</c:f>
              <c:strCache>
                <c:ptCount val="9"/>
                <c:pt idx="0">
                  <c:v>&lt;-10%</c:v>
                </c:pt>
                <c:pt idx="1">
                  <c:v>-10% à -5%</c:v>
                </c:pt>
                <c:pt idx="2">
                  <c:v>-5% à -2%</c:v>
                </c:pt>
                <c:pt idx="3">
                  <c:v>-2% à +0%</c:v>
                </c:pt>
                <c:pt idx="4">
                  <c:v>Stable</c:v>
                </c:pt>
                <c:pt idx="5">
                  <c:v>+0% à +2%</c:v>
                </c:pt>
                <c:pt idx="6">
                  <c:v>+2% à +5%</c:v>
                </c:pt>
                <c:pt idx="7">
                  <c:v>+5% à +10%</c:v>
                </c:pt>
                <c:pt idx="8">
                  <c:v>&gt;10%</c:v>
                </c:pt>
              </c:strCache>
            </c:strRef>
          </c:cat>
          <c:val>
            <c:numRef>
              <c:f>'A0 - Distributeur'!$Z$7:$Z$15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26</c:v>
                </c:pt>
                <c:pt idx="4">
                  <c:v>3</c:v>
                </c:pt>
                <c:pt idx="5">
                  <c:v>43</c:v>
                </c:pt>
                <c:pt idx="6">
                  <c:v>11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9A-494A-8C18-E9E0A1020139}"/>
            </c:ext>
          </c:extLst>
        </c:ser>
        <c:ser>
          <c:idx val="1"/>
          <c:order val="1"/>
          <c:tx>
            <c:strRef>
              <c:f>'A0 - Distributeur'!$AA$6</c:f>
              <c:strCache>
                <c:ptCount val="1"/>
                <c:pt idx="0">
                  <c:v>Autres rayons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2"/>
              </a:solidFill>
            </a:ln>
            <a:effectLst/>
          </c:spPr>
          <c:invertIfNegative val="0"/>
          <c:cat>
            <c:strRef>
              <c:f>'A0 - Distributeur'!$Y$7:$Y$15</c:f>
              <c:strCache>
                <c:ptCount val="9"/>
                <c:pt idx="0">
                  <c:v>&lt;-10%</c:v>
                </c:pt>
                <c:pt idx="1">
                  <c:v>-10% à -5%</c:v>
                </c:pt>
                <c:pt idx="2">
                  <c:v>-5% à -2%</c:v>
                </c:pt>
                <c:pt idx="3">
                  <c:v>-2% à +0%</c:v>
                </c:pt>
                <c:pt idx="4">
                  <c:v>Stable</c:v>
                </c:pt>
                <c:pt idx="5">
                  <c:v>+0% à +2%</c:v>
                </c:pt>
                <c:pt idx="6">
                  <c:v>+2% à +5%</c:v>
                </c:pt>
                <c:pt idx="7">
                  <c:v>+5% à +10%</c:v>
                </c:pt>
                <c:pt idx="8">
                  <c:v>&gt;10%</c:v>
                </c:pt>
              </c:strCache>
            </c:strRef>
          </c:cat>
          <c:val>
            <c:numRef>
              <c:f>'A0 - Distributeur'!$AA$7:$AA$15</c:f>
              <c:numCache>
                <c:formatCode>General</c:formatCode>
                <c:ptCount val="9"/>
                <c:pt idx="0">
                  <c:v>8</c:v>
                </c:pt>
                <c:pt idx="1">
                  <c:v>8</c:v>
                </c:pt>
                <c:pt idx="2">
                  <c:v>11</c:v>
                </c:pt>
                <c:pt idx="3">
                  <c:v>114</c:v>
                </c:pt>
                <c:pt idx="4">
                  <c:v>18</c:v>
                </c:pt>
                <c:pt idx="5">
                  <c:v>118</c:v>
                </c:pt>
                <c:pt idx="6">
                  <c:v>8</c:v>
                </c:pt>
                <c:pt idx="7">
                  <c:v>4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9A-494A-8C18-E9E0A1020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11694367"/>
        <c:axId val="911695327"/>
      </c:barChart>
      <c:barChart>
        <c:barDir val="col"/>
        <c:grouping val="stacked"/>
        <c:varyColors val="0"/>
        <c:ser>
          <c:idx val="2"/>
          <c:order val="2"/>
          <c:tx>
            <c:strRef>
              <c:f>'A0 - Distributeur'!$AB$6</c:f>
              <c:strCache>
                <c:ptCount val="1"/>
              </c:strCache>
            </c:strRef>
          </c:tx>
          <c:spPr>
            <a:solidFill>
              <a:srgbClr val="2FB3B0">
                <a:alpha val="5098"/>
              </a:srgbClr>
            </a:solidFill>
            <a:ln w="25400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56270C8D-216F-4166-8C78-2C9B59D87793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5A9A-494A-8C18-E9E0A1020139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D0280A83-A36F-4B59-8FE6-829B4A2479F1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5A9A-494A-8C18-E9E0A1020139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31C13A64-1768-4653-868E-3AED168CCD99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5A9A-494A-8C18-E9E0A1020139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65123351-A5A4-418F-86C4-73B9DE2BFB42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5A9A-494A-8C18-E9E0A1020139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15BEC791-BCB8-442B-859E-7484BC3AA4DF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5A9A-494A-8C18-E9E0A1020139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1EFB264C-164A-44A2-9729-EFB778E33D30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5A9A-494A-8C18-E9E0A1020139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2F6FB2F1-7B56-4DF0-B934-1033D5B61763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5A9A-494A-8C18-E9E0A1020139}"/>
                </c:ext>
              </c:extLst>
            </c:dLbl>
            <c:dLbl>
              <c:idx val="7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00BF8178-C73C-45ED-81CB-1DD8FA40D631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5A9A-494A-8C18-E9E0A1020139}"/>
                </c:ext>
              </c:extLst>
            </c:dLbl>
            <c:dLbl>
              <c:idx val="8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C4D71FD5-DF77-4DC3-8731-B7609B021C30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5A9A-494A-8C18-E9E0A1020139}"/>
                </c:ext>
              </c:extLst>
            </c:dLbl>
            <c:spPr>
              <a:solidFill>
                <a:srgbClr val="2FB3B0">
                  <a:alpha val="80000"/>
                </a:srgbClr>
              </a:solidFill>
              <a:ln w="28575">
                <a:solidFill>
                  <a:schemeClr val="accent4"/>
                </a:solidFill>
              </a:ln>
              <a:effectLst/>
            </c:spPr>
            <c:txPr>
              <a:bodyPr rot="0" spcFirstLastPara="1" vertOverflow="ellipsis" vert="horz" wrap="square" lIns="0" tIns="0" rIns="0" bIns="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'A0 - Distributeur'!$Y$7:$Y$15</c:f>
              <c:strCache>
                <c:ptCount val="9"/>
                <c:pt idx="0">
                  <c:v>&lt;-10%</c:v>
                </c:pt>
                <c:pt idx="1">
                  <c:v>-10% à -5%</c:v>
                </c:pt>
                <c:pt idx="2">
                  <c:v>-5% à -2%</c:v>
                </c:pt>
                <c:pt idx="3">
                  <c:v>-2% à +0%</c:v>
                </c:pt>
                <c:pt idx="4">
                  <c:v>Stable</c:v>
                </c:pt>
                <c:pt idx="5">
                  <c:v>+0% à +2%</c:v>
                </c:pt>
                <c:pt idx="6">
                  <c:v>+2% à +5%</c:v>
                </c:pt>
                <c:pt idx="7">
                  <c:v>+5% à +10%</c:v>
                </c:pt>
                <c:pt idx="8">
                  <c:v>&gt;10%</c:v>
                </c:pt>
              </c:strCache>
            </c:strRef>
          </c:cat>
          <c:val>
            <c:numRef>
              <c:f>'A0 - Distributeur'!$AB$7:$AB$15</c:f>
              <c:numCache>
                <c:formatCode>General</c:formatCode>
                <c:ptCount val="9"/>
                <c:pt idx="0">
                  <c:v>#N/A</c:v>
                </c:pt>
                <c:pt idx="1">
                  <c:v>#N/A</c:v>
                </c:pt>
                <c:pt idx="2">
                  <c:v>1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Distributeur'!$AC$7:$AC$15</c15:f>
                <c15:dlblRangeCache>
                  <c:ptCount val="9"/>
                  <c:pt idx="0">
                    <c:v>William Peel</c:v>
                  </c:pt>
                  <c:pt idx="1">
                    <c:v>William Peel</c:v>
                  </c:pt>
                  <c:pt idx="2">
                    <c:v>William Peel</c:v>
                  </c:pt>
                  <c:pt idx="3">
                    <c:v>William Peel</c:v>
                  </c:pt>
                  <c:pt idx="4">
                    <c:v>William Peel</c:v>
                  </c:pt>
                  <c:pt idx="5">
                    <c:v>William Peel</c:v>
                  </c:pt>
                  <c:pt idx="6">
                    <c:v>William Peel</c:v>
                  </c:pt>
                  <c:pt idx="7">
                    <c:v>William Peel</c:v>
                  </c:pt>
                  <c:pt idx="8">
                    <c:v>William Peel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5A9A-494A-8C18-E9E0A1020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802593103"/>
        <c:axId val="802594543"/>
      </c:barChart>
      <c:catAx>
        <c:axId val="911694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Évolution du prix moyen par litre par marque</a:t>
                </a:r>
              </a:p>
            </c:rich>
          </c:tx>
          <c:layout>
            <c:manualLayout>
              <c:xMode val="edge"/>
              <c:yMode val="edge"/>
              <c:x val="0.34408886389201349"/>
              <c:y val="0.915518863056140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11695327"/>
        <c:crosses val="autoZero"/>
        <c:auto val="1"/>
        <c:lblAlgn val="ctr"/>
        <c:lblOffset val="100"/>
        <c:noMultiLvlLbl val="0"/>
      </c:catAx>
      <c:valAx>
        <c:axId val="9116953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Nombre de marques</a:t>
                </a:r>
              </a:p>
            </c:rich>
          </c:tx>
          <c:layout>
            <c:manualLayout>
              <c:xMode val="edge"/>
              <c:yMode val="edge"/>
              <c:x val="0"/>
              <c:y val="0.225472087584247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11694367"/>
        <c:crosses val="autoZero"/>
        <c:crossBetween val="between"/>
      </c:valAx>
      <c:valAx>
        <c:axId val="802594543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02593103"/>
        <c:crosses val="max"/>
        <c:crossBetween val="between"/>
      </c:valAx>
      <c:catAx>
        <c:axId val="802593103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02594543"/>
        <c:crosses val="max"/>
        <c:auto val="1"/>
        <c:lblAlgn val="ctr"/>
        <c:lblOffset val="100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ayout>
        <c:manualLayout>
          <c:xMode val="edge"/>
          <c:yMode val="edge"/>
          <c:x val="0.77140222269300318"/>
          <c:y val="0.91956767047948973"/>
          <c:w val="0.21609834654128043"/>
          <c:h val="6.338470780908908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62224430447260815"/>
          <c:y val="3.7809270768237292E-2"/>
          <c:w val="0.24335733455244285"/>
          <c:h val="0.9243814584635253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'A0 - Distributeur'!$AZ$6</c:f>
              <c:strCache>
                <c:ptCount val="1"/>
                <c:pt idx="0">
                  <c:v># magasins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'A0 - Distributeur'!$AX$7:$AX$19</c:f>
              <c:strCache>
                <c:ptCount val="13"/>
                <c:pt idx="0">
                  <c:v>Grand Est</c:v>
                </c:pt>
                <c:pt idx="1">
                  <c:v>Nouvelle-Aquitaine</c:v>
                </c:pt>
                <c:pt idx="2">
                  <c:v>Hauts-de-France</c:v>
                </c:pt>
                <c:pt idx="3">
                  <c:v>Bretagne</c:v>
                </c:pt>
                <c:pt idx="4">
                  <c:v>Normandie</c:v>
                </c:pt>
                <c:pt idx="5">
                  <c:v>Occitanie</c:v>
                </c:pt>
                <c:pt idx="6">
                  <c:v>Pays de la Loire</c:v>
                </c:pt>
                <c:pt idx="7">
                  <c:v>Auvergne-Rhône-Alpes</c:v>
                </c:pt>
                <c:pt idx="8">
                  <c:v>Île-de-France</c:v>
                </c:pt>
                <c:pt idx="9">
                  <c:v>Centre-Val de Loire</c:v>
                </c:pt>
                <c:pt idx="10">
                  <c:v>Provence-Alpes-Côte d'Azur</c:v>
                </c:pt>
                <c:pt idx="11">
                  <c:v>Bourgogne-Franche-Comté</c:v>
                </c:pt>
                <c:pt idx="12">
                  <c:v>Corse</c:v>
                </c:pt>
              </c:strCache>
            </c:strRef>
          </c:cat>
          <c:val>
            <c:numRef>
              <c:f>'A0 - Distributeur'!$AZ$7:$AZ$19</c:f>
              <c:numCache>
                <c:formatCode>General</c:formatCode>
                <c:ptCount val="13"/>
                <c:pt idx="0" formatCode="#,##0">
                  <c:v>98</c:v>
                </c:pt>
                <c:pt idx="1">
                  <c:v>96</c:v>
                </c:pt>
                <c:pt idx="2">
                  <c:v>84</c:v>
                </c:pt>
                <c:pt idx="3">
                  <c:v>81</c:v>
                </c:pt>
                <c:pt idx="4">
                  <c:v>62</c:v>
                </c:pt>
                <c:pt idx="5">
                  <c:v>60</c:v>
                </c:pt>
                <c:pt idx="6">
                  <c:v>60</c:v>
                </c:pt>
                <c:pt idx="7">
                  <c:v>60</c:v>
                </c:pt>
                <c:pt idx="8">
                  <c:v>51</c:v>
                </c:pt>
                <c:pt idx="9">
                  <c:v>38</c:v>
                </c:pt>
                <c:pt idx="10">
                  <c:v>32</c:v>
                </c:pt>
                <c:pt idx="11">
                  <c:v>29</c:v>
                </c:pt>
                <c:pt idx="1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3A-4FB8-B25E-81A9D7967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64541615"/>
        <c:axId val="1364543055"/>
      </c:barChart>
      <c:catAx>
        <c:axId val="13645416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4543055"/>
        <c:crosses val="autoZero"/>
        <c:auto val="1"/>
        <c:lblAlgn val="ctr"/>
        <c:lblOffset val="100"/>
        <c:noMultiLvlLbl val="0"/>
      </c:catAx>
      <c:valAx>
        <c:axId val="1364543055"/>
        <c:scaling>
          <c:orientation val="minMax"/>
        </c:scaling>
        <c:delete val="1"/>
        <c:axPos val="t"/>
        <c:numFmt formatCode="#,##0" sourceLinked="1"/>
        <c:majorTickMark val="none"/>
        <c:minorTickMark val="none"/>
        <c:tickLblPos val="nextTo"/>
        <c:crossAx val="1364541615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/>
      </a:pPr>
      <a:endParaRPr lang="en-US"/>
    </a:p>
  </c:txPr>
  <c:externalData r:id="rId1">
    <c:autoUpdate val="1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7809270768237292E-2"/>
          <c:w val="0.60003372842320635"/>
          <c:h val="0.9243814584635253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anchorCtr="0"/>
              <a:lstStyle/>
              <a:p>
                <a:pPr algn="l"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Distributeur'!$BA$7:$BA$19</c:f>
              <c:numCache>
                <c:formatCode>#,##0</c:formatCode>
                <c:ptCount val="13"/>
                <c:pt idx="0">
                  <c:v>207.76530612244898</c:v>
                </c:pt>
                <c:pt idx="1">
                  <c:v>169.92708333333334</c:v>
                </c:pt>
                <c:pt idx="2">
                  <c:v>253.61904761904762</c:v>
                </c:pt>
                <c:pt idx="3">
                  <c:v>215.2962962962963</c:v>
                </c:pt>
                <c:pt idx="4">
                  <c:v>215.80645161290323</c:v>
                </c:pt>
                <c:pt idx="5">
                  <c:v>153.53333333333333</c:v>
                </c:pt>
                <c:pt idx="6">
                  <c:v>199.93333333333334</c:v>
                </c:pt>
                <c:pt idx="7">
                  <c:v>190.88333333333333</c:v>
                </c:pt>
                <c:pt idx="8">
                  <c:v>216.39215686274511</c:v>
                </c:pt>
                <c:pt idx="9">
                  <c:v>211.31578947368422</c:v>
                </c:pt>
                <c:pt idx="10">
                  <c:v>207.09375</c:v>
                </c:pt>
                <c:pt idx="11">
                  <c:v>176</c:v>
                </c:pt>
                <c:pt idx="12">
                  <c:v>294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'A0 - Distributeur'!$BA$6</c15:sqref>
                        </c15:formulaRef>
                      </c:ext>
                    </c:extLst>
                    <c:strCache>
                      <c:ptCount val="1"/>
                      <c:pt idx="0">
                        <c:v>Spiritueux par mag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'A0 - Distributeur'!$AX$7:$AX$19</c15:sqref>
                        </c15:formulaRef>
                      </c:ext>
                    </c:extLst>
                    <c:strCache>
                      <c:ptCount val="13"/>
                      <c:pt idx="0">
                        <c:v>Grand Est</c:v>
                      </c:pt>
                      <c:pt idx="1">
                        <c:v>Nouvelle-Aquitaine</c:v>
                      </c:pt>
                      <c:pt idx="2">
                        <c:v>Hauts-de-France</c:v>
                      </c:pt>
                      <c:pt idx="3">
                        <c:v>Bretagne</c:v>
                      </c:pt>
                      <c:pt idx="4">
                        <c:v>Normandie</c:v>
                      </c:pt>
                      <c:pt idx="5">
                        <c:v>Occitanie</c:v>
                      </c:pt>
                      <c:pt idx="6">
                        <c:v>Pays de la Loire</c:v>
                      </c:pt>
                      <c:pt idx="7">
                        <c:v>Auvergne-Rhône-Alpes</c:v>
                      </c:pt>
                      <c:pt idx="8">
                        <c:v>Île-de-France</c:v>
                      </c:pt>
                      <c:pt idx="9">
                        <c:v>Centre-Val de Loire</c:v>
                      </c:pt>
                      <c:pt idx="10">
                        <c:v>Provence-Alpes-Côte d'Azur</c:v>
                      </c:pt>
                      <c:pt idx="11">
                        <c:v>Bourgogne-Franche-Comté</c:v>
                      </c:pt>
                      <c:pt idx="12">
                        <c:v>Corse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92A-43CA-93FF-9C5428EC5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64541615"/>
        <c:axId val="1364543055"/>
      </c:barChart>
      <c:catAx>
        <c:axId val="1364541615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64543055"/>
        <c:crosses val="autoZero"/>
        <c:auto val="1"/>
        <c:lblAlgn val="ctr"/>
        <c:lblOffset val="100"/>
        <c:noMultiLvlLbl val="0"/>
      </c:catAx>
      <c:valAx>
        <c:axId val="1364543055"/>
        <c:scaling>
          <c:orientation val="minMax"/>
        </c:scaling>
        <c:delete val="1"/>
        <c:axPos val="t"/>
        <c:numFmt formatCode="#,##0" sourceLinked="1"/>
        <c:majorTickMark val="none"/>
        <c:minorTickMark val="none"/>
        <c:tickLblPos val="nextTo"/>
        <c:crossAx val="1364541615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100" b="1">
          <a:solidFill>
            <a:schemeClr val="tx2"/>
          </a:solidFill>
          <a:latin typeface="Aptos Display" panose="020B0004020202020204" pitchFamily="34" charset="0"/>
        </a:defRPr>
      </a:pPr>
      <a:endParaRPr lang="en-US"/>
    </a:p>
  </c:txPr>
  <c:externalData r:id="rId1">
    <c:autoUpdate val="1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7809270768237292E-2"/>
          <c:w val="0.60003372842320635"/>
          <c:h val="0.9243814584635253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F58-409E-A356-17765B5701EA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F58-409E-A356-17765B5701EA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F58-409E-A356-17765B5701EA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F58-409E-A356-17765B5701EA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3F58-409E-A356-17765B5701EA}"/>
                </c:ext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F58-409E-A356-17765B5701EA}"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F58-409E-A356-17765B5701EA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F58-409E-A356-17765B5701EA}"/>
                </c:ext>
              </c:extLst>
            </c:dLbl>
            <c:dLbl>
              <c:idx val="8"/>
              <c:numFmt formatCode="0&quot;%&quot;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 anchorCtr="0">
                  <a:noAutofit/>
                </a:bodyPr>
                <a:lstStyle/>
                <a:p>
                  <a:pPr algn="l">
                    <a:defRPr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40062107142321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3F58-409E-A356-17765B5701EA}"/>
                </c:ext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F58-409E-A356-17765B5701EA}"/>
                </c:ext>
              </c:extLst>
            </c:dLbl>
            <c:dLbl>
              <c:idx val="10"/>
              <c:numFmt formatCode="0&quot;%&quot;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 anchorCtr="0">
                  <a:noAutofit/>
                </a:bodyPr>
                <a:lstStyle/>
                <a:p>
                  <a:pPr algn="l">
                    <a:defRPr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40062107142321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3F58-409E-A356-17765B5701EA}"/>
                </c:ext>
              </c:extLst>
            </c:dLbl>
            <c:dLbl>
              <c:idx val="11"/>
              <c:numFmt formatCode="0&quot;%&quot;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 anchorCtr="0">
                  <a:noAutofit/>
                </a:bodyPr>
                <a:lstStyle/>
                <a:p>
                  <a:pPr algn="l">
                    <a:defRPr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40062107142321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3F58-409E-A356-17765B5701EA}"/>
                </c:ext>
              </c:extLst>
            </c:dLbl>
            <c:dLbl>
              <c:idx val="1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3F58-409E-A356-17765B5701EA}"/>
                </c:ext>
              </c:extLst>
            </c:dLbl>
            <c:numFmt formatCode="0&quot;%&quot;" sourceLinked="0"/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 anchorCtr="0">
                <a:spAutoFit/>
              </a:bodyPr>
              <a:lstStyle/>
              <a:p>
                <a:pPr algn="l">
                  <a:defRPr>
                    <a:solidFill>
                      <a:schemeClr val="tx2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Distributeur'!$BB$7:$BB$19</c:f>
              <c:numCache>
                <c:formatCode>#\ ##0.0</c:formatCode>
                <c:ptCount val="13"/>
                <c:pt idx="0">
                  <c:v>42.928571428571431</c:v>
                </c:pt>
                <c:pt idx="1">
                  <c:v>38.395833333333336</c:v>
                </c:pt>
                <c:pt idx="2">
                  <c:v>55.416666666666664</c:v>
                </c:pt>
                <c:pt idx="3">
                  <c:v>50.308641975308639</c:v>
                </c:pt>
                <c:pt idx="4">
                  <c:v>47.806451612903224</c:v>
                </c:pt>
                <c:pt idx="5">
                  <c:v>34.18333333333333</c:v>
                </c:pt>
                <c:pt idx="6">
                  <c:v>44.466666666666669</c:v>
                </c:pt>
                <c:pt idx="7">
                  <c:v>44.266666666666666</c:v>
                </c:pt>
                <c:pt idx="8">
                  <c:v>48.254901960784316</c:v>
                </c:pt>
                <c:pt idx="9">
                  <c:v>46.631578947368418</c:v>
                </c:pt>
                <c:pt idx="10">
                  <c:v>44.90625</c:v>
                </c:pt>
                <c:pt idx="11">
                  <c:v>33.586206896551722</c:v>
                </c:pt>
                <c:pt idx="12">
                  <c:v>67.599999999999994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'A0 - Distributeur'!$BB$6</c15:sqref>
                        </c15:formulaRef>
                      </c:ext>
                    </c:extLst>
                    <c:strCache>
                      <c:ptCount val="1"/>
                      <c:pt idx="0">
                        <c:v>Nombre de gin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'A0 - Distributeur'!$AX$7:$AX$19</c15:sqref>
                        </c15:formulaRef>
                      </c:ext>
                    </c:extLst>
                    <c:strCache>
                      <c:ptCount val="13"/>
                      <c:pt idx="0">
                        <c:v>Grand Est</c:v>
                      </c:pt>
                      <c:pt idx="1">
                        <c:v>Nouvelle-Aquitaine</c:v>
                      </c:pt>
                      <c:pt idx="2">
                        <c:v>Hauts-de-France</c:v>
                      </c:pt>
                      <c:pt idx="3">
                        <c:v>Bretagne</c:v>
                      </c:pt>
                      <c:pt idx="4">
                        <c:v>Normandie</c:v>
                      </c:pt>
                      <c:pt idx="5">
                        <c:v>Occitanie</c:v>
                      </c:pt>
                      <c:pt idx="6">
                        <c:v>Pays de la Loire</c:v>
                      </c:pt>
                      <c:pt idx="7">
                        <c:v>Auvergne-Rhône-Alpes</c:v>
                      </c:pt>
                      <c:pt idx="8">
                        <c:v>Île-de-France</c:v>
                      </c:pt>
                      <c:pt idx="9">
                        <c:v>Centre-Val de Loire</c:v>
                      </c:pt>
                      <c:pt idx="10">
                        <c:v>Provence-Alpes-Côte d'Azur</c:v>
                      </c:pt>
                      <c:pt idx="11">
                        <c:v>Bourgogne-Franche-Comté</c:v>
                      </c:pt>
                      <c:pt idx="12">
                        <c:v>Corse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D-3F58-409E-A356-17765B5701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64541615"/>
        <c:axId val="1364543055"/>
      </c:barChart>
      <c:catAx>
        <c:axId val="1364541615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64543055"/>
        <c:crosses val="autoZero"/>
        <c:auto val="1"/>
        <c:lblAlgn val="ctr"/>
        <c:lblOffset val="100"/>
        <c:noMultiLvlLbl val="0"/>
      </c:catAx>
      <c:valAx>
        <c:axId val="1364543055"/>
        <c:scaling>
          <c:orientation val="minMax"/>
        </c:scaling>
        <c:delete val="1"/>
        <c:axPos val="t"/>
        <c:numFmt formatCode="#\ ##0.0" sourceLinked="1"/>
        <c:majorTickMark val="none"/>
        <c:minorTickMark val="none"/>
        <c:tickLblPos val="nextTo"/>
        <c:crossAx val="1364541615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100" b="1">
          <a:solidFill>
            <a:schemeClr val="tx2"/>
          </a:solidFill>
          <a:latin typeface="Aptos Display" panose="020B0004020202020204" pitchFamily="34" charset="0"/>
        </a:defRPr>
      </a:pPr>
      <a:endParaRPr lang="en-US"/>
    </a:p>
  </c:txPr>
  <c:externalData r:id="rId1">
    <c:autoUpdate val="1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'A0 - Distributeur'!$BE$6</c:f>
              <c:strCache>
                <c:ptCount val="1"/>
                <c:pt idx="0">
                  <c:v>Green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7E0C7A5-347C-4576-B9D9-543B60BF8CB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0B55B0-F8B3-4BA4-BE1F-CC64E7D417B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ED35BF1-6123-422C-A4AE-4F000C5D1F9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EE9F47C-06F3-4BFA-AFDD-21EDCE69EE0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BE274DC-ACE0-437A-80BE-7637848FFA1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28C36B4-9753-4AD8-911D-CB49454C7C92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61B5C4A-0AE1-4886-BC37-12EB7F86F69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A3861A8-1C75-4812-90F9-A13D1A5B918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F54009E-FA42-4726-A930-12C8417D430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85080D5-76F6-45FD-9B56-B7AC9552E6F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EE535E9-EDEE-4496-893B-20DFAD17C85D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742AAF4F-8284-402D-8E14-E2644CE2B24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2BF3FF3-0B01-49A7-B83D-DEF5E684802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Distributeur'!$BE$7:$BE$19</c:f>
              <c:numCache>
                <c:formatCode>#,##0</c:formatCode>
                <c:ptCount val="13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C616-45C2-8AA6-A79B59AC7C08}"/>
            </c:ext>
          </c:extLst>
        </c:ser>
        <c:ser>
          <c:idx val="1"/>
          <c:order val="1"/>
          <c:tx>
            <c:strRef>
              <c:f>'A0 - Distributeur'!$BF$6</c:f>
              <c:strCache>
                <c:ptCount val="1"/>
                <c:pt idx="0">
                  <c:v>Light green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7DEEE49-D718-4C58-A1F8-1B362B9403A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985F935-73CE-4CF8-BCEF-AC0BA9D1F9C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A0DA7A2-0EA3-47E7-A38C-B10C9C7BF50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543D21F-F1A1-454B-A142-72A760F155F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298B92E-BB49-4714-BD25-7F9FA093143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88C76CB-633E-4B70-8D12-C9FA1953175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266D157-25EF-4849-A9D9-77BD4C1C28B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78C87CE-CF34-439D-8D98-C748F0E6B34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3BEA567-F91E-4CA6-9563-2A1FE0BF9C9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2A5A3F8-1FF4-4B72-9B09-5BA46EDC91B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45FEEFF-3D1C-416F-AB99-A6913BD6D19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6460B8A-AAE8-4018-850B-30724E40D8F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984D808C-7C0B-499B-80F8-2854E8E091C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accent6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Distributeur'!$BF$7:$BF$19</c:f>
              <c:numCache>
                <c:formatCode>#,##0</c:formatCode>
                <c:ptCount val="13"/>
                <c:pt idx="0">
                  <c:v>#N/A</c:v>
                </c:pt>
                <c:pt idx="1">
                  <c:v>#N/A</c:v>
                </c:pt>
                <c:pt idx="2">
                  <c:v>1</c:v>
                </c:pt>
                <c:pt idx="3">
                  <c:v>#N/A</c:v>
                </c:pt>
                <c:pt idx="4">
                  <c:v>1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1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B-C616-45C2-8AA6-A79B59AC7C08}"/>
            </c:ext>
          </c:extLst>
        </c:ser>
        <c:ser>
          <c:idx val="2"/>
          <c:order val="2"/>
          <c:tx>
            <c:strRef>
              <c:f>'A0 - Distributeur'!$BG$6</c:f>
              <c:strCache>
                <c:ptCount val="1"/>
                <c:pt idx="0">
                  <c:v>Light red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930A99F-C380-418B-B76B-CC9F1DF8C6D3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16AF6E6-0824-4712-AFE4-291C720A2E7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E3B0D57-4166-43A4-9C17-1C430359C29D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E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F5D79AE-B400-4248-8F94-55089435605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F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BF7DA7F-183D-444D-9899-9AAC18AC588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7605228-D258-471B-8BA3-4A0D0F5E397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DD25448-8643-45A7-8AE0-1B03BDB7163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8477C32-733C-46F7-BC26-1865D9249F7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6920EA1-C77D-4F07-9166-8C1D0E753423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38F3FEB-D254-4C1D-B6C9-F18DB48C29C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04CCD92-E067-48CA-B48E-CE46996350D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6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2DE28DD-B35B-43F5-B726-F1AA54B6D0C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7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82C7F655-ACFC-4259-8BF6-27C2EE6D591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accent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Distributeur'!$BG$7:$BG$19</c:f>
              <c:numCache>
                <c:formatCode>#,##0</c:formatCode>
                <c:ptCount val="13"/>
                <c:pt idx="0">
                  <c:v>#N/A</c:v>
                </c:pt>
                <c:pt idx="1">
                  <c:v>1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#N/A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9-C616-45C2-8AA6-A79B59AC7C08}"/>
            </c:ext>
          </c:extLst>
        </c:ser>
        <c:ser>
          <c:idx val="3"/>
          <c:order val="3"/>
          <c:tx>
            <c:strRef>
              <c:f>'A0 - Distributeur'!$BH$6</c:f>
              <c:strCache>
                <c:ptCount val="1"/>
                <c:pt idx="0">
                  <c:v>Red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A6976EE-3ABF-4414-B99F-690E3CDA1B6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15E7538-A57F-4252-A79A-8A74AFE7720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B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147070A-42DC-41EE-AEE2-274CFA2D604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D3A9BB9-3EC0-43BC-9D29-F607A99B2EE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D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43F04EF-8F12-4FFE-A307-DDE09E5E0AE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0324F37-C99A-459D-B842-08382235F66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F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62A42E5-BAD8-4080-90A3-68315D91CE5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51EBFE6-0FA8-48A8-B5EF-33B3E249228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8E31192-D075-40F5-A668-C8CE2CF7BF4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925DF49-AB78-4C67-8781-92B6E393D69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48DDFC1-A30E-4EE7-B8E9-BE085C9AB16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12B55B2-9F43-4896-B661-25B0527BC81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930310A-6833-4477-8AD6-531C3D6F060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Distributeur'!$BH$7:$BH$19</c:f>
              <c:numCache>
                <c:formatCode>#,##0</c:formatCode>
                <c:ptCount val="13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  <c:pt idx="3">
                  <c:v>1</c:v>
                </c:pt>
                <c:pt idx="4">
                  <c:v>#N/A</c:v>
                </c:pt>
                <c:pt idx="5">
                  <c:v>1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7-C616-45C2-8AA6-A79B59AC7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9310400"/>
        <c:axId val="1049309920"/>
      </c:barChart>
      <c:catAx>
        <c:axId val="104931040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049309920"/>
        <c:crosses val="autoZero"/>
        <c:auto val="1"/>
        <c:lblAlgn val="ctr"/>
        <c:lblOffset val="100"/>
        <c:noMultiLvlLbl val="0"/>
      </c:catAx>
      <c:valAx>
        <c:axId val="1049309920"/>
        <c:scaling>
          <c:orientation val="minMax"/>
          <c:max val="1"/>
        </c:scaling>
        <c:delete val="1"/>
        <c:axPos val="t"/>
        <c:numFmt formatCode="#,##0" sourceLinked="1"/>
        <c:majorTickMark val="none"/>
        <c:minorTickMark val="none"/>
        <c:tickLblPos val="nextTo"/>
        <c:crossAx val="10493104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b="1">
          <a:latin typeface="Aptos Display" panose="020B0004020202020204" pitchFamily="34" charset="0"/>
        </a:defRPr>
      </a:pPr>
      <a:endParaRPr lang="en-US"/>
    </a:p>
  </c:txPr>
  <c:externalData r:id="rId5">
    <c:autoUpdate val="1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326884602936129E-2"/>
          <c:y val="0.10919557714922161"/>
          <c:w val="0.95343985691249389"/>
          <c:h val="0.5667234188643214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'A1 - Context'!$X$5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Context'!$X$6:$X$20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0.4703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8C-483D-AE1A-612DF2E37592}"/>
            </c:ext>
          </c:extLst>
        </c:ser>
        <c:ser>
          <c:idx val="1"/>
          <c:order val="1"/>
          <c:tx>
            <c:strRef>
              <c:f>'A1 - Context'!$Y$5</c:f>
              <c:strCache>
                <c:ptCount val="1"/>
                <c:pt idx="0">
                  <c:v>Distribution William Peel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Context'!$Y$6:$Y$20</c:f>
              <c:numCache>
                <c:formatCode>0%</c:formatCode>
                <c:ptCount val="15"/>
                <c:pt idx="0">
                  <c:v>0.51519999999999999</c:v>
                </c:pt>
                <c:pt idx="1">
                  <c:v>6.8699999999999997E-2</c:v>
                </c:pt>
                <c:pt idx="2">
                  <c:v>3.04E-2</c:v>
                </c:pt>
                <c:pt idx="3">
                  <c:v>0.96040000000000003</c:v>
                </c:pt>
                <c:pt idx="4">
                  <c:v>0.96299999999999997</c:v>
                </c:pt>
                <c:pt idx="5">
                  <c:v>0.99209999999999998</c:v>
                </c:pt>
                <c:pt idx="6">
                  <c:v>0.59709999999999996</c:v>
                </c:pt>
                <c:pt idx="7">
                  <c:v>2.1099999999999997E-2</c:v>
                </c:pt>
                <c:pt idx="8">
                  <c:v>0.95900000000000007</c:v>
                </c:pt>
                <c:pt idx="9">
                  <c:v>0.96569999999999989</c:v>
                </c:pt>
                <c:pt idx="10">
                  <c:v>0.53759999999999997</c:v>
                </c:pt>
                <c:pt idx="11">
                  <c:v>0.16639999999999999</c:v>
                </c:pt>
                <c:pt idx="12">
                  <c:v>0</c:v>
                </c:pt>
                <c:pt idx="13">
                  <c:v>0.58260000000000001</c:v>
                </c:pt>
                <c:pt idx="14">
                  <c:v>0.96959999999999991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8C-483D-AE1A-612DF2E37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67649120"/>
        <c:axId val="367650080"/>
      </c:barChart>
      <c:lineChart>
        <c:grouping val="standard"/>
        <c:varyColors val="0"/>
        <c:ser>
          <c:idx val="2"/>
          <c:order val="2"/>
          <c:tx>
            <c:strRef>
              <c:f>'A1 - Context'!$Z$5</c:f>
              <c:strCache>
                <c:ptCount val="1"/>
                <c:pt idx="0">
                  <c:v>Prix moyen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/>
            </c:spPr>
          </c:marker>
          <c:dLbls>
            <c:numFmt formatCode="0.0&quot;€&quot;;;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Context'!$Z$6:$Z$20</c:f>
              <c:numCache>
                <c:formatCode>General</c:formatCode>
                <c:ptCount val="15"/>
                <c:pt idx="0">
                  <c:v>22.446999999999999</c:v>
                </c:pt>
                <c:pt idx="1">
                  <c:v>21.827878787878788</c:v>
                </c:pt>
                <c:pt idx="2">
                  <c:v>21.561739130434784</c:v>
                </c:pt>
                <c:pt idx="3">
                  <c:v>21.172232558139534</c:v>
                </c:pt>
                <c:pt idx="4">
                  <c:v>20.125983827493261</c:v>
                </c:pt>
                <c:pt idx="5">
                  <c:v>18.870782710280373</c:v>
                </c:pt>
                <c:pt idx="6">
                  <c:v>18.796150442477874</c:v>
                </c:pt>
                <c:pt idx="7">
                  <c:v>18.423749999999998</c:v>
                </c:pt>
                <c:pt idx="8">
                  <c:v>18.422118847539014</c:v>
                </c:pt>
                <c:pt idx="9">
                  <c:v>18.303006230529597</c:v>
                </c:pt>
                <c:pt idx="10">
                  <c:v>18.294398249452954</c:v>
                </c:pt>
                <c:pt idx="11">
                  <c:v>17.370588235294118</c:v>
                </c:pt>
                <c:pt idx="12">
                  <c:v>17.067983706720977</c:v>
                </c:pt>
                <c:pt idx="13">
                  <c:v>15.525252808988764</c:v>
                </c:pt>
                <c:pt idx="14">
                  <c:v>14.830984598459846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8C-483D-AE1A-612DF2E37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1055408"/>
        <c:axId val="361056848"/>
      </c:lineChart>
      <c:catAx>
        <c:axId val="36764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68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7650080"/>
        <c:crosses val="autoZero"/>
        <c:auto val="1"/>
        <c:lblAlgn val="ctr"/>
        <c:lblOffset val="100"/>
        <c:noMultiLvlLbl val="0"/>
      </c:catAx>
      <c:valAx>
        <c:axId val="36765008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7649120"/>
        <c:crosses val="autoZero"/>
        <c:crossBetween val="between"/>
      </c:valAx>
      <c:valAx>
        <c:axId val="36105684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1055408"/>
        <c:crosses val="max"/>
        <c:crossBetween val="between"/>
      </c:valAx>
      <c:catAx>
        <c:axId val="361055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610568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0114150940371471"/>
          <c:y val="0"/>
          <c:w val="0.49885853509151173"/>
          <c:h val="8.6110732648750035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'A1 - Context'!$AB$5</c:f>
              <c:strCache>
                <c:ptCount val="1"/>
                <c:pt idx="0">
                  <c:v>Green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FC975A5-1CF4-4CB9-B876-2F13A0D6621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438C6AE-ED10-48B4-8C2F-194ED28E21A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F06F5F2-437A-4112-BEBC-5F25D12E6D8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9FCCE1D-0882-44AA-8555-AAFDDB899BD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F032D68-9468-47E0-911B-7C54976D8CB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189672A-CC3F-484B-9F04-77462555CCA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87F2BBE-9493-4852-9144-BFC208958B7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B20D0EE4-C081-41AD-B4CB-17D5EDADCE3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B99DD15-09D8-41DF-ABA1-A74B4B58DA4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766CADC-054A-43ED-BC62-B26D50534EE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48E6110-5C57-4E25-91C3-2CD8EE09327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73E05B92-5FBD-47D8-9C90-054C9E587A4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6E2A05A-FCC4-401B-A536-885E18F800F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8B60999-6AD2-44EF-8978-326940B1E2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5E2DDF31-AC4B-4321-A08A-EDB7053BB28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Context'!$AB$6:$AB$20</c:f>
              <c:numCache>
                <c:formatCode>#,##0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Context'!$AG$6:$AG$20</c15:f>
                <c15:dlblRangeCache>
                  <c:ptCount val="15"/>
                  <c:pt idx="9">
                    <c:v>+5,7pp</c:v>
                  </c:pt>
                  <c:pt idx="12">
                    <c:v>+39,0pp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F-F4CA-4DD8-B8FA-DC6EE58EA4E1}"/>
            </c:ext>
          </c:extLst>
        </c:ser>
        <c:ser>
          <c:idx val="1"/>
          <c:order val="1"/>
          <c:tx>
            <c:strRef>
              <c:f>'A1 - Context'!$AC$5</c:f>
              <c:strCache>
                <c:ptCount val="1"/>
                <c:pt idx="0">
                  <c:v>Light green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D9D90A2-4BEB-4441-A28E-59DEE4EEABD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A886097-BF06-4EB4-B865-E2AF7FB05F9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E6D732C-C404-4A22-BF6F-1CE1DE73EFD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588A1F0-698A-49A1-AD86-219E788BD40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91F53A5-B49A-413A-B2B4-20A8BBC0B3D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2DF1ABF-4B97-4CA3-8172-670A174634B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91140F7-D003-4FDB-968F-077116BE3ED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6173BA4-0498-401C-9695-491F989A0C7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9480829F-779E-4325-8D07-C7469E02700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9B46856-828D-43C1-893D-FF52FE079D5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2357A3D-A90C-4D0D-A0E6-CC03C91C118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508D822-02A8-4207-AE64-86473AA8453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27D89A6-98A2-4575-8598-9915CA3832D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7205871A-0EF8-4762-9DA4-A10445185A6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5237688-2C8A-450E-97C3-01FE452594D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6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Context'!$AC$6:$AC$20</c:f>
              <c:numCache>
                <c:formatCode>#,##0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Context'!$AH$6:$AH$20</c15:f>
                <c15:dlblRangeCache>
                  <c:ptCount val="15"/>
                  <c:pt idx="1">
                    <c:v>+0,4pp</c:v>
                  </c:pt>
                  <c:pt idx="2">
                    <c:v>+0,5pp</c:v>
                  </c:pt>
                  <c:pt idx="3">
                    <c:v>+2,7pp</c:v>
                  </c:pt>
                  <c:pt idx="5">
                    <c:v>+1,9pp</c:v>
                  </c:pt>
                  <c:pt idx="8">
                    <c:v>+0,8pp</c:v>
                  </c:pt>
                  <c:pt idx="14">
                    <c:v>+0,4pp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F-F4CA-4DD8-B8FA-DC6EE58EA4E1}"/>
            </c:ext>
          </c:extLst>
        </c:ser>
        <c:ser>
          <c:idx val="2"/>
          <c:order val="2"/>
          <c:tx>
            <c:strRef>
              <c:f>'A1 - Context'!$AE$5</c:f>
              <c:strCache>
                <c:ptCount val="1"/>
                <c:pt idx="0">
                  <c:v>Light red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BA10364-7C15-4319-AD1E-27301E7FF6F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8AC9FD3-6AA4-4356-AEE7-0095734D7FB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2BD88E3-ABBA-45F4-B3F0-0039A4F766D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27A23BB-1A6C-449F-85E9-FECA713D7B1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FF205D6-094F-4895-B289-71C26EE31F9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4FBA4CF-DF09-4D2E-B70D-B42A4271A9D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CB9A2DE-D0CD-46F2-AE3D-A49204C3FA2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ED84750-6BE7-49D5-BC53-997D988C65C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C3818CD-EF42-4ACB-A0E1-2EB3F1937E7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F7493FF-8575-4B45-804C-A829D522E53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001EE2C-E165-4EDC-AFCC-0B50A8917B9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A2054C0D-1FE2-4C7C-99AE-A2E20287C95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22F794E-D884-43EB-8AEE-5B38B106966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19C3D6F3-BF23-4504-BFC3-9256AF780A2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779D52D5-40A1-4E67-8C71-A5000BDB279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Context'!$AE$6:$AE$20</c:f>
              <c:numCache>
                <c:formatCode>#,##0</c:formatCode>
                <c:ptCount val="15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Context'!$AJ$6:$AJ$20</c15:f>
                <c15:dlblRangeCache>
                  <c:ptCount val="15"/>
                  <c:pt idx="0">
                    <c:v>-4,9pp</c:v>
                  </c:pt>
                  <c:pt idx="4">
                    <c:v>-0,5pp</c:v>
                  </c:pt>
                  <c:pt idx="6">
                    <c:v>-0,4pp</c:v>
                  </c:pt>
                  <c:pt idx="7">
                    <c:v>-0,9pp</c:v>
                  </c:pt>
                  <c:pt idx="11">
                    <c:v>-0,4pp</c:v>
                  </c:pt>
                  <c:pt idx="13">
                    <c:v>-0,7pp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F-F4CA-4DD8-B8FA-DC6EE58EA4E1}"/>
            </c:ext>
          </c:extLst>
        </c:ser>
        <c:ser>
          <c:idx val="3"/>
          <c:order val="3"/>
          <c:tx>
            <c:strRef>
              <c:f>'A1 - Context'!$AF$5</c:f>
              <c:strCache>
                <c:ptCount val="1"/>
                <c:pt idx="0">
                  <c:v>Red</c:v>
                </c:pt>
              </c:strCache>
            </c:strRef>
          </c:tx>
          <c:spPr>
            <a:blipFill>
              <a:blip xmlns:r="http://schemas.openxmlformats.org/officeDocument/2006/relationships" r:embed="rId6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C8770DA-8E57-4F27-88B6-44772AB24E9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A17A122-18D1-48A8-BA83-8029BEC2B8F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8DC1335-56B1-4205-B9B5-5DC2EDB674B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2F1449A-DE8E-4D20-8BC0-4029A7C00E0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F97D4E5-BC20-4F7C-AC12-53BFAA5356C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392D9BE-F6A4-4BFA-8F23-64ABB2432E7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354B1FB-2A08-43D6-A980-1FC55915F22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0CB05BD-0DDA-49AB-A4D5-1667C0168E6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185BC44-5159-4F90-9660-47F0DE4868B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77D479F-1EE0-4CDF-A92B-EC2EFDD9651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D587F76-77F4-42A8-A78D-3666440AC88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09668AF-350F-431B-B0E6-DDCFD3FCA79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CBB2FEE-4E75-41CE-8D1E-5ABA25C7F45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D6852F9F-04A3-435A-8F57-2288112B75D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2EF00FCE-4C9B-4381-9D04-BAFD904B51C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Context'!$AF$6:$AF$20</c:f>
              <c:numCache>
                <c:formatCode>#,##0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Context'!$AK$6:$AK$20</c15:f>
                <c15:dlblRangeCache>
                  <c:ptCount val="15"/>
                  <c:pt idx="10">
                    <c:v>-35,9pp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F-F4CA-4DD8-B8FA-DC6EE58EA4E1}"/>
            </c:ext>
          </c:extLst>
        </c:ser>
        <c:ser>
          <c:idx val="4"/>
          <c:order val="4"/>
          <c:tx>
            <c:strRef>
              <c:f>'A1 - Context'!$AD$5</c:f>
              <c:strCache>
                <c:ptCount val="1"/>
                <c:pt idx="0">
                  <c:v>Grey</c:v>
                </c:pt>
              </c:strCache>
            </c:strRef>
          </c:tx>
          <c:spPr>
            <a:blipFill>
              <a:blip xmlns:r="http://schemas.openxmlformats.org/officeDocument/2006/relationships" r:embed="rId7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F8F9229-AF40-4F6C-A56A-73FD8F25D57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6A65EF8-1ABB-4039-9D1F-7A6F77C5914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1ED48EE-B261-4825-BABC-4B129349CD1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2B78F64-AF8D-4370-A803-A9AEB1834D7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2C71F8B-E367-47FF-8307-372B04298F4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54DF8AA-2741-4F82-9BEE-ADEF914C86F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BC41759-2CFD-4C32-AD7E-0F03CB986A0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C436BEE-D3F5-4BC3-80EE-979273A18AD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186DF79-1A49-40BC-A10B-236F1F5B7DF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810379B-FC80-44F8-867A-B43BE29AB42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FEF2DD3-6EFB-4C8A-972F-DA9A7210445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C5A2CA3-7246-475D-969E-9BA22D89828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09DC79A3-25E3-457C-859B-1956F379D7E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199C6D7-CE4B-4AF7-BA56-3E7193F4DE0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3801CE40-2E70-4C1C-BFF9-1F797C3D293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'A1 - Context'!$AD$6:$AD$20</c:f>
              <c:numCache>
                <c:formatCode>#,##0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Context'!$AI$6:$AI$20</c15:f>
                <c15:dlblRangeCache>
                  <c:ptCount val="15"/>
                </c15:dlblRangeCache>
              </c15:datalabelsRange>
            </c:ext>
            <c:ext xmlns:c16="http://schemas.microsoft.com/office/drawing/2014/chart" uri="{C3380CC4-5D6E-409C-BE32-E72D297353CC}">
              <c16:uniqueId val="{0000004F-F4CA-4DD8-B8FA-DC6EE58EA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2008302704"/>
        <c:axId val="2008302224"/>
      </c:barChart>
      <c:catAx>
        <c:axId val="2008302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08302224"/>
        <c:crosses val="autoZero"/>
        <c:auto val="1"/>
        <c:lblAlgn val="ctr"/>
        <c:lblOffset val="100"/>
        <c:noMultiLvlLbl val="0"/>
      </c:catAx>
      <c:valAx>
        <c:axId val="2008302224"/>
        <c:scaling>
          <c:orientation val="minMax"/>
          <c:max val="1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200830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8">
    <c:autoUpdate val="1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6473377420041806E-2"/>
          <c:y val="2.2929251500813874E-2"/>
          <c:w val="0.86272273430565316"/>
          <c:h val="0.81644545950193403"/>
        </c:manualLayout>
      </c:layout>
      <c:scatterChart>
        <c:scatterStyle val="lineMarker"/>
        <c:varyColors val="0"/>
        <c:ser>
          <c:idx val="1"/>
          <c:order val="0"/>
          <c:tx>
            <c:v>Point de départ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2"/>
            <c:spPr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42074A89-D40E-44EF-9902-34F7DBC243C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9BC4-4DCE-A4FF-095BE3E8A4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E0EDF3E-9CFB-4FED-B439-9C157E7C8E0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9BC4-4DCE-A4FF-095BE3E8A4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DE2F523-45CF-426E-866C-F9F0F233C30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9BC4-4DCE-A4FF-095BE3E8A4B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A52B6F4-D837-42AE-B5C1-98491156FEB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BC4-4DCE-A4FF-095BE3E8A4B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0F9EF66-736E-4667-95FB-9A6F6B8BDF9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9BC4-4DCE-A4FF-095BE3E8A4B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9B15A54-6E62-4013-86A2-3573430F2BD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9BC4-4DCE-A4FF-095BE3E8A4B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7B9EAF3-DE65-4119-87C0-231E8C6E671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9BC4-4DCE-A4FF-095BE3E8A4B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A708D2F-37E8-4173-AE02-190EF42DB62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9BC4-4DCE-A4FF-095BE3E8A4B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DC99F52-144A-4992-821A-0BF912A33C9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9BC4-4DCE-A4FF-095BE3E8A4B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84B3DB0-9F9B-46DA-AE08-2F7DCAB8CB2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9BC4-4DCE-A4FF-095BE3E8A4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Context'!$BO$6:$BO$15</c:f>
              <c:numCache>
                <c:formatCode>0%</c:formatCode>
                <c:ptCount val="10"/>
                <c:pt idx="0">
                  <c:v>0.97360000000000002</c:v>
                </c:pt>
                <c:pt idx="1">
                  <c:v>0.60109999999999997</c:v>
                </c:pt>
                <c:pt idx="2">
                  <c:v>3.04E-2</c:v>
                </c:pt>
                <c:pt idx="3">
                  <c:v>0.95109999999999995</c:v>
                </c:pt>
                <c:pt idx="4">
                  <c:v>0.90890000000000004</c:v>
                </c:pt>
                <c:pt idx="5">
                  <c:v>0.89700000000000002</c:v>
                </c:pt>
                <c:pt idx="6">
                  <c:v>0.1704</c:v>
                </c:pt>
                <c:pt idx="7">
                  <c:v>8.0600000000000005E-2</c:v>
                </c:pt>
                <c:pt idx="8">
                  <c:v>0.58920000000000006</c:v>
                </c:pt>
                <c:pt idx="9">
                  <c:v>0.96569999999999989</c:v>
                </c:pt>
              </c:numCache>
            </c:numRef>
          </c:xVal>
          <c:yVal>
            <c:numRef>
              <c:f>'A1 - Context'!$BR$6:$BR$15</c:f>
              <c:numCache>
                <c:formatCode>"€"#,##0.00_);[Red]\("€"#,##0.00\)</c:formatCode>
                <c:ptCount val="10"/>
                <c:pt idx="0">
                  <c:v>18.738776722090261</c:v>
                </c:pt>
                <c:pt idx="1">
                  <c:v>18.792857142857144</c:v>
                </c:pt>
                <c:pt idx="2">
                  <c:v>18.788095238095238</c:v>
                </c:pt>
                <c:pt idx="3">
                  <c:v>18.42609433962264</c:v>
                </c:pt>
                <c:pt idx="4">
                  <c:v>18.623647469458987</c:v>
                </c:pt>
                <c:pt idx="5">
                  <c:v>17.567562326869805</c:v>
                </c:pt>
                <c:pt idx="6">
                  <c:v>17.355323741007194</c:v>
                </c:pt>
                <c:pt idx="7">
                  <c:v>20.985079365079365</c:v>
                </c:pt>
                <c:pt idx="8">
                  <c:v>15.552626538987687</c:v>
                </c:pt>
                <c:pt idx="9">
                  <c:v>14.873666482606295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'A1 - Context'!$BL$6:$BL$15</c15:f>
                <c15:dlblRangeCache>
                  <c:ptCount val="10"/>
                  <c:pt idx="4">
                    <c:v>05</c:v>
                  </c:pt>
                  <c:pt idx="5">
                    <c:v>06</c:v>
                  </c:pt>
                  <c:pt idx="7">
                    <c:v>08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9BC4-4DCE-A4FF-095BE3E8A4B0}"/>
            </c:ext>
          </c:extLst>
        </c:ser>
        <c:ser>
          <c:idx val="0"/>
          <c:order val="1"/>
          <c:tx>
            <c:v>Situation actuelle</c:v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01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B-9BC4-4DCE-A4FF-095BE3E8A4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02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C-9BC4-4DCE-A4FF-095BE3E8A4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03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D-9BC4-4DCE-A4FF-095BE3E8A4B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04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E-9BC4-4DCE-A4FF-095BE3E8A4B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05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F-9BC4-4DCE-A4FF-095BE3E8A4B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2F7061E-D88D-4252-BBBD-B125CF58656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9BC4-4DCE-A4FF-095BE3E8A4B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07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1-9BC4-4DCE-A4FF-095BE3E8A4B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08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2-9BC4-4DCE-A4FF-095BE3E8A4B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09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3-9BC4-4DCE-A4FF-095BE3E8A4B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4-9BC4-4DCE-A4FF-095BE3E8A4B0}"/>
                </c:ext>
              </c:extLst>
            </c:dLbl>
            <c:spPr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000" tIns="18000" rIns="36000" bIns="1800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ellipse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Context'!$BN$6:$BN$15</c:f>
              <c:numCache>
                <c:formatCode>0%</c:formatCode>
                <c:ptCount val="10"/>
                <c:pt idx="0">
                  <c:v>0.99209999999999998</c:v>
                </c:pt>
                <c:pt idx="1">
                  <c:v>0.59709999999999996</c:v>
                </c:pt>
                <c:pt idx="2">
                  <c:v>2.1099999999999997E-2</c:v>
                </c:pt>
                <c:pt idx="3">
                  <c:v>0.95900000000000007</c:v>
                </c:pt>
                <c:pt idx="4">
                  <c:v>0.96569999999999989</c:v>
                </c:pt>
                <c:pt idx="5">
                  <c:v>0.53759999999999997</c:v>
                </c:pt>
                <c:pt idx="6">
                  <c:v>0.16639999999999999</c:v>
                </c:pt>
                <c:pt idx="7">
                  <c:v>0.4703</c:v>
                </c:pt>
                <c:pt idx="8">
                  <c:v>0.58260000000000001</c:v>
                </c:pt>
                <c:pt idx="9">
                  <c:v>0.96959999999999991</c:v>
                </c:pt>
              </c:numCache>
            </c:numRef>
          </c:xVal>
          <c:yVal>
            <c:numRef>
              <c:f>'A1 - Context'!$BP$6:$BP$15</c:f>
              <c:numCache>
                <c:formatCode>"€"#,##0.00_);[Red]\("€"#,##0.00\)</c:formatCode>
                <c:ptCount val="10"/>
                <c:pt idx="0">
                  <c:v>18.870782710280373</c:v>
                </c:pt>
                <c:pt idx="1">
                  <c:v>18.796150442477874</c:v>
                </c:pt>
                <c:pt idx="2">
                  <c:v>18.423749999999998</c:v>
                </c:pt>
                <c:pt idx="3">
                  <c:v>18.422118847539014</c:v>
                </c:pt>
                <c:pt idx="4">
                  <c:v>18.303006230529597</c:v>
                </c:pt>
                <c:pt idx="5">
                  <c:v>18.294398249452954</c:v>
                </c:pt>
                <c:pt idx="6">
                  <c:v>17.370588235294118</c:v>
                </c:pt>
                <c:pt idx="7">
                  <c:v>#N/A</c:v>
                </c:pt>
                <c:pt idx="8">
                  <c:v>15.525252808988764</c:v>
                </c:pt>
                <c:pt idx="9">
                  <c:v>14.830984598459846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'A1 - Context'!$BK$6:$BK$15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04</c:v>
                  </c:pt>
                  <c:pt idx="4">
                    <c:v>05</c:v>
                  </c:pt>
                  <c:pt idx="5">
                    <c:v>06</c:v>
                  </c:pt>
                  <c:pt idx="6">
                    <c:v>07</c:v>
                  </c:pt>
                  <c:pt idx="7">
                    <c:v>08</c:v>
                  </c:pt>
                  <c:pt idx="8">
                    <c:v>09</c:v>
                  </c:pt>
                  <c:pt idx="9">
                    <c:v>10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5-9BC4-4DCE-A4FF-095BE3E8A4B0}"/>
            </c:ext>
          </c:extLst>
        </c:ser>
        <c:ser>
          <c:idx val="2"/>
          <c:order val="2"/>
          <c:tx>
            <c:v>Marque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9BC4-4DCE-A4FF-095BE3E8A4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9BC4-4DCE-A4FF-095BE3E8A4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9BC4-4DCE-A4FF-095BE3E8A4B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9BC4-4DCE-A4FF-095BE3E8A4B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9BC4-4DCE-A4FF-095BE3E8A4B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06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B-9BC4-4DCE-A4FF-095BE3E8A4B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9BC4-4DCE-A4FF-095BE3E8A4B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6032E2E-5B16-4582-8C65-67992D9DAC1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9BC4-4DCE-A4FF-095BE3E8A4B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9BC4-4DCE-A4FF-095BE3E8A4B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9BC4-4DCE-A4FF-095BE3E8A4B0}"/>
                </c:ext>
              </c:extLst>
            </c:dLbl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ellipse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x"/>
            <c:errBarType val="both"/>
            <c:errValType val="fixedVal"/>
            <c:noEndCap val="1"/>
            <c:val val="1"/>
            <c:spPr>
              <a:noFill/>
              <a:ln w="508000" cap="flat" cmpd="sng" algn="ctr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'A1 - Context'!$BN$6:$BN$15</c:f>
              <c:numCache>
                <c:formatCode>0%</c:formatCode>
                <c:ptCount val="10"/>
                <c:pt idx="0">
                  <c:v>0.99209999999999998</c:v>
                </c:pt>
                <c:pt idx="1">
                  <c:v>0.59709999999999996</c:v>
                </c:pt>
                <c:pt idx="2">
                  <c:v>2.1099999999999997E-2</c:v>
                </c:pt>
                <c:pt idx="3">
                  <c:v>0.95900000000000007</c:v>
                </c:pt>
                <c:pt idx="4">
                  <c:v>0.96569999999999989</c:v>
                </c:pt>
                <c:pt idx="5">
                  <c:v>0.53759999999999997</c:v>
                </c:pt>
                <c:pt idx="6">
                  <c:v>0.16639999999999999</c:v>
                </c:pt>
                <c:pt idx="7">
                  <c:v>0.4703</c:v>
                </c:pt>
                <c:pt idx="8">
                  <c:v>0.58260000000000001</c:v>
                </c:pt>
                <c:pt idx="9">
                  <c:v>0.96959999999999991</c:v>
                </c:pt>
              </c:numCache>
            </c:numRef>
          </c:xVal>
          <c:yVal>
            <c:numRef>
              <c:f>'A1 - Context'!$BQ$6:$BQ$15</c:f>
              <c:numCache>
                <c:formatCode>"€"#,##0.00_);[Red]\("€"#,##0.00\)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17.067983706720977</c:v>
                </c:pt>
                <c:pt idx="8">
                  <c:v>#N/A</c:v>
                </c:pt>
                <c:pt idx="9">
                  <c:v>#N/A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'A1 - Context'!$BK$6:$BK$15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04</c:v>
                  </c:pt>
                  <c:pt idx="4">
                    <c:v>05</c:v>
                  </c:pt>
                  <c:pt idx="5">
                    <c:v>06</c:v>
                  </c:pt>
                  <c:pt idx="6">
                    <c:v>07</c:v>
                  </c:pt>
                  <c:pt idx="7">
                    <c:v>08</c:v>
                  </c:pt>
                  <c:pt idx="8">
                    <c:v>09</c:v>
                  </c:pt>
                  <c:pt idx="9">
                    <c:v>10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0-9BC4-4DCE-A4FF-095BE3E8A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6559151"/>
        <c:axId val="756557231"/>
      </c:scatterChart>
      <c:valAx>
        <c:axId val="756559151"/>
        <c:scaling>
          <c:orientation val="minMax"/>
          <c:max val="1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Distribution</a:t>
                </a:r>
                <a:r>
                  <a:rPr lang="fr-FR" b="1" baseline="0"/>
                  <a:t> numérique</a:t>
                </a:r>
                <a:endParaRPr lang="fr-FR" b="1"/>
              </a:p>
            </c:rich>
          </c:tx>
          <c:layout>
            <c:manualLayout>
              <c:xMode val="edge"/>
              <c:yMode val="edge"/>
              <c:x val="0.42738315807398713"/>
              <c:y val="0.944750380317919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756557231"/>
        <c:crosses val="autoZero"/>
        <c:crossBetween val="midCat"/>
      </c:valAx>
      <c:valAx>
        <c:axId val="756557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Prix moyen par litre</a:t>
                </a:r>
              </a:p>
            </c:rich>
          </c:tx>
          <c:layout>
            <c:manualLayout>
              <c:xMode val="edge"/>
              <c:yMode val="edge"/>
              <c:x val="0"/>
              <c:y val="0.263665811218368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7565591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96902622543648"/>
          <c:y val="5.0925925925925923E-2"/>
          <c:w val="0.64155028257592361"/>
          <c:h val="0.93927400319042842"/>
        </c:manualLayout>
      </c:layout>
      <c:bubbleChart>
        <c:varyColors val="0"/>
        <c:ser>
          <c:idx val="0"/>
          <c:order val="0"/>
          <c:spPr>
            <a:solidFill>
              <a:schemeClr val="accent4"/>
            </a:solidFill>
            <a:ln w="38100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7EAE5A4-7863-4ADA-9CCD-FB53958D5B0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61BE-44A2-B0E7-0F76B9B259A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E7B0374-E705-4A3E-944A-B4361D2C384D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1BE-44A2-B0E7-0F76B9B259A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5E0E453-E6DB-4B31-8BCD-73BFF301FB4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61BE-44A2-B0E7-0F76B9B259A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51C7DAB-8946-488A-A248-51F04021B82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61BE-44A2-B0E7-0F76B9B259A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8EBE222-7555-4309-A78D-57B06932F40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61BE-44A2-B0E7-0F76B9B259A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0CCE42B-6ECA-4010-A5D1-0F652E48727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61BE-44A2-B0E7-0F76B9B259A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340A1C6-1B07-422B-AA78-EFB766DE873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61BE-44A2-B0E7-0F76B9B259A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BFF816E-5647-4383-8E61-3D4F40530E8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61BE-44A2-B0E7-0F76B9B259A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92AA077-5923-4D23-8856-B1BFC7C4337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61BE-44A2-B0E7-0F76B9B259A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6062A88-AF40-49DD-BB6E-DD4FFAB95FF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61BE-44A2-B0E7-0F76B9B259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Context'!$AQ$6:$AQ$15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xVal>
          <c:yVal>
            <c:numRef>
              <c:f>'A1 - Context'!$AR$6:$AR$15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yVal>
          <c:bubbleSize>
            <c:numRef>
              <c:f>'A1 - Context'!$AS$6:$AS$15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0.47027741083223251</c:v>
                </c:pt>
                <c:pt idx="8">
                  <c:v>0</c:v>
                </c:pt>
                <c:pt idx="9">
                  <c:v>0</c:v>
                </c:pt>
              </c:numCache>
            </c:numRef>
          </c:bubbleSize>
          <c:bubble3D val="0"/>
          <c:extLst>
            <c:ext xmlns:c15="http://schemas.microsoft.com/office/drawing/2012/chart" uri="{02D57815-91ED-43cb-92C2-25804820EDAC}">
              <c15:datalabelsRange>
                <c15:f>'A1 - Context'!$AS$6:$AS$15</c15:f>
                <c15:dlblRangeCache>
                  <c:ptCount val="10"/>
                  <c:pt idx="7">
                    <c:v>47%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61BE-44A2-B0E7-0F76B9B259A6}"/>
            </c:ext>
          </c:extLst>
        </c:ser>
        <c:ser>
          <c:idx val="1"/>
          <c:order val="1"/>
          <c:spPr>
            <a:solidFill>
              <a:schemeClr val="bg1">
                <a:lumMod val="75000"/>
              </a:schemeClr>
            </a:solidFill>
            <a:ln w="25400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DB2A1A2-279C-423A-9091-D5277A44594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61BE-44A2-B0E7-0F76B9B259A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DB5BC4B-A1B6-47ED-AC51-66100AFC654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61BE-44A2-B0E7-0F76B9B259A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C91C0F8-50D9-46C6-9D9F-51A49669377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61BE-44A2-B0E7-0F76B9B259A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86F1EFE-0293-4308-B604-3BF26B06EF4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61BE-44A2-B0E7-0F76B9B259A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4E0D567-B68B-4792-A83C-6BB5CA7C974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61BE-44A2-B0E7-0F76B9B259A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1CF018E-8FDD-499E-BA70-CA08F8DA169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61BE-44A2-B0E7-0F76B9B259A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B51872F-BCFD-4CD7-BD89-3EA66B195D3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61BE-44A2-B0E7-0F76B9B259A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388762A-B444-4245-972A-7EFD4A8C4AD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61BE-44A2-B0E7-0F76B9B259A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6A9A576-0840-4A81-AE65-49701BF31F6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61BE-44A2-B0E7-0F76B9B259A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56C9BAC-98F3-4E14-8D1C-54DC37BDA4F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61BE-44A2-B0E7-0F76B9B259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Context'!$AQ$6:$AQ$15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xVal>
          <c:yVal>
            <c:numRef>
              <c:f>'A1 - Context'!$AR$6:$AR$15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yVal>
          <c:bubbleSize>
            <c:numRef>
              <c:f>'A1 - Context'!$AT$6:$AT$15</c:f>
              <c:numCache>
                <c:formatCode>0%</c:formatCode>
                <c:ptCount val="10"/>
                <c:pt idx="0">
                  <c:v>0.99207397622192861</c:v>
                </c:pt>
                <c:pt idx="1">
                  <c:v>0.59709379128137385</c:v>
                </c:pt>
                <c:pt idx="2">
                  <c:v>2.1136063408190225E-2</c:v>
                </c:pt>
                <c:pt idx="3">
                  <c:v>0.95904887714663145</c:v>
                </c:pt>
                <c:pt idx="4">
                  <c:v>0.96565389696169091</c:v>
                </c:pt>
                <c:pt idx="5">
                  <c:v>0.53764861294583888</c:v>
                </c:pt>
                <c:pt idx="6">
                  <c:v>0.16644649933949801</c:v>
                </c:pt>
                <c:pt idx="7">
                  <c:v>0</c:v>
                </c:pt>
                <c:pt idx="8">
                  <c:v>0.58256274768824301</c:v>
                </c:pt>
                <c:pt idx="9">
                  <c:v>0.9696169088507266</c:v>
                </c:pt>
              </c:numCache>
            </c:numRef>
          </c:bubbleSize>
          <c:bubble3D val="0"/>
          <c:extLst>
            <c:ext xmlns:c15="http://schemas.microsoft.com/office/drawing/2012/chart" uri="{02D57815-91ED-43cb-92C2-25804820EDAC}">
              <c15:datalabelsRange>
                <c15:f>'A1 - Context'!$AT$6:$AT$15</c15:f>
                <c15:dlblRangeCache>
                  <c:ptCount val="10"/>
                  <c:pt idx="0">
                    <c:v>99%</c:v>
                  </c:pt>
                  <c:pt idx="1">
                    <c:v>60%</c:v>
                  </c:pt>
                  <c:pt idx="2">
                    <c:v>2%</c:v>
                  </c:pt>
                  <c:pt idx="3">
                    <c:v>96%</c:v>
                  </c:pt>
                  <c:pt idx="4">
                    <c:v>97%</c:v>
                  </c:pt>
                  <c:pt idx="5">
                    <c:v>54%</c:v>
                  </c:pt>
                  <c:pt idx="6">
                    <c:v>17%</c:v>
                  </c:pt>
                  <c:pt idx="8">
                    <c:v>58%</c:v>
                  </c:pt>
                  <c:pt idx="9">
                    <c:v>97%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5-61BE-44A2-B0E7-0F76B9B259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axId val="1357468575"/>
        <c:axId val="1357469055"/>
      </c:bubbleChart>
      <c:valAx>
        <c:axId val="1357468575"/>
        <c:scaling>
          <c:orientation val="minMax"/>
          <c:max val="1.5"/>
          <c:min val="0.5"/>
        </c:scaling>
        <c:delete val="1"/>
        <c:axPos val="b"/>
        <c:numFmt formatCode="General" sourceLinked="1"/>
        <c:majorTickMark val="none"/>
        <c:minorTickMark val="none"/>
        <c:tickLblPos val="nextTo"/>
        <c:crossAx val="1357469055"/>
        <c:crosses val="autoZero"/>
        <c:crossBetween val="midCat"/>
      </c:valAx>
      <c:valAx>
        <c:axId val="1357469055"/>
        <c:scaling>
          <c:orientation val="minMax"/>
          <c:max val="1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3574685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'A1 - Context'!$BG$5</c:f>
              <c:strCache>
                <c:ptCount val="1"/>
                <c:pt idx="0">
                  <c:v>William Peel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8.1</c:v>
                </c:pt>
                <c:pt idx="1">
                  <c:v>11.2</c:v>
                </c:pt>
                <c:pt idx="2">
                  <c:v>14.3</c:v>
                </c:pt>
                <c:pt idx="3">
                  <c:v>17.399999999999999</c:v>
                </c:pt>
                <c:pt idx="4">
                  <c:v>20.5</c:v>
                </c:pt>
                <c:pt idx="5">
                  <c:v>23.6</c:v>
                </c:pt>
                <c:pt idx="6">
                  <c:v>26.7</c:v>
                </c:pt>
                <c:pt idx="7">
                  <c:v>29.8</c:v>
                </c:pt>
                <c:pt idx="8">
                  <c:v>32.900000000000006</c:v>
                </c:pt>
                <c:pt idx="9">
                  <c:v>36</c:v>
                </c:pt>
                <c:pt idx="10">
                  <c:v>39.1</c:v>
                </c:pt>
                <c:pt idx="11">
                  <c:v>42.2</c:v>
                </c:pt>
                <c:pt idx="12">
                  <c:v>45.300000000000004</c:v>
                </c:pt>
                <c:pt idx="13">
                  <c:v>48.4</c:v>
                </c:pt>
                <c:pt idx="14">
                  <c:v>51.5</c:v>
                </c:pt>
                <c:pt idx="15">
                  <c:v>54.6</c:v>
                </c:pt>
                <c:pt idx="16">
                  <c:v>57.7</c:v>
                </c:pt>
                <c:pt idx="17">
                  <c:v>60.800000000000004</c:v>
                </c:pt>
                <c:pt idx="18">
                  <c:v>63.9</c:v>
                </c:pt>
                <c:pt idx="19">
                  <c:v>67</c:v>
                </c:pt>
                <c:pt idx="20">
                  <c:v>70.100000000000009</c:v>
                </c:pt>
                <c:pt idx="21">
                  <c:v>73.2</c:v>
                </c:pt>
                <c:pt idx="22">
                  <c:v>76.3</c:v>
                </c:pt>
                <c:pt idx="23">
                  <c:v>79.400000000000006</c:v>
                </c:pt>
                <c:pt idx="24">
                  <c:v>82.5</c:v>
                </c:pt>
                <c:pt idx="25">
                  <c:v>85.600000000000009</c:v>
                </c:pt>
                <c:pt idx="26">
                  <c:v>88.7</c:v>
                </c:pt>
                <c:pt idx="27">
                  <c:v>91.8</c:v>
                </c:pt>
                <c:pt idx="28">
                  <c:v>94.9</c:v>
                </c:pt>
                <c:pt idx="29">
                  <c:v>98</c:v>
                </c:pt>
                <c:pt idx="30">
                  <c:v>101.10000000000001</c:v>
                </c:pt>
                <c:pt idx="31">
                  <c:v>104.2</c:v>
                </c:pt>
                <c:pt idx="32">
                  <c:v>107.3</c:v>
                </c:pt>
                <c:pt idx="33">
                  <c:v>110.4</c:v>
                </c:pt>
                <c:pt idx="34">
                  <c:v>113.5</c:v>
                </c:pt>
                <c:pt idx="35">
                  <c:v>116.60000000000001</c:v>
                </c:pt>
                <c:pt idx="36">
                  <c:v>119.7</c:v>
                </c:pt>
                <c:pt idx="37">
                  <c:v>122.8</c:v>
                </c:pt>
                <c:pt idx="38">
                  <c:v>125.9</c:v>
                </c:pt>
                <c:pt idx="39">
                  <c:v>129</c:v>
                </c:pt>
                <c:pt idx="40">
                  <c:v>132.10000000000002</c:v>
                </c:pt>
                <c:pt idx="41">
                  <c:v>135.20000000000002</c:v>
                </c:pt>
                <c:pt idx="42">
                  <c:v>138.30000000000001</c:v>
                </c:pt>
                <c:pt idx="43">
                  <c:v>141.4</c:v>
                </c:pt>
                <c:pt idx="44">
                  <c:v>144.5</c:v>
                </c:pt>
                <c:pt idx="45">
                  <c:v>147.6</c:v>
                </c:pt>
                <c:pt idx="46">
                  <c:v>150.70000000000002</c:v>
                </c:pt>
                <c:pt idx="47">
                  <c:v>153.80000000000001</c:v>
                </c:pt>
                <c:pt idx="48">
                  <c:v>156.9</c:v>
                </c:pt>
                <c:pt idx="49">
                  <c:v>160</c:v>
                </c:pt>
              </c:numCache>
            </c:numRef>
          </c:cat>
          <c:val>
            <c:numRef>
              <c:f>'A1 - Context'!$BG$6:$BG$55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424</c:v>
                </c:pt>
                <c:pt idx="3">
                  <c:v>31</c:v>
                </c:pt>
                <c:pt idx="4">
                  <c:v>34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2-430C-A29D-0BFB8F6A390F}"/>
            </c:ext>
          </c:extLst>
        </c:ser>
        <c:ser>
          <c:idx val="0"/>
          <c:order val="2"/>
          <c:tx>
            <c:strRef>
              <c:f>'A1 - Context'!$BF$5</c:f>
              <c:strCache>
                <c:ptCount val="1"/>
                <c:pt idx="0">
                  <c:v>Concurrence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8.1</c:v>
                </c:pt>
                <c:pt idx="1">
                  <c:v>11.2</c:v>
                </c:pt>
                <c:pt idx="2">
                  <c:v>14.3</c:v>
                </c:pt>
                <c:pt idx="3">
                  <c:v>17.399999999999999</c:v>
                </c:pt>
                <c:pt idx="4">
                  <c:v>20.5</c:v>
                </c:pt>
                <c:pt idx="5">
                  <c:v>23.6</c:v>
                </c:pt>
                <c:pt idx="6">
                  <c:v>26.7</c:v>
                </c:pt>
                <c:pt idx="7">
                  <c:v>29.8</c:v>
                </c:pt>
                <c:pt idx="8">
                  <c:v>32.900000000000006</c:v>
                </c:pt>
                <c:pt idx="9">
                  <c:v>36</c:v>
                </c:pt>
                <c:pt idx="10">
                  <c:v>39.1</c:v>
                </c:pt>
                <c:pt idx="11">
                  <c:v>42.2</c:v>
                </c:pt>
                <c:pt idx="12">
                  <c:v>45.300000000000004</c:v>
                </c:pt>
                <c:pt idx="13">
                  <c:v>48.4</c:v>
                </c:pt>
                <c:pt idx="14">
                  <c:v>51.5</c:v>
                </c:pt>
                <c:pt idx="15">
                  <c:v>54.6</c:v>
                </c:pt>
                <c:pt idx="16">
                  <c:v>57.7</c:v>
                </c:pt>
                <c:pt idx="17">
                  <c:v>60.800000000000004</c:v>
                </c:pt>
                <c:pt idx="18">
                  <c:v>63.9</c:v>
                </c:pt>
                <c:pt idx="19">
                  <c:v>67</c:v>
                </c:pt>
                <c:pt idx="20">
                  <c:v>70.100000000000009</c:v>
                </c:pt>
                <c:pt idx="21">
                  <c:v>73.2</c:v>
                </c:pt>
                <c:pt idx="22">
                  <c:v>76.3</c:v>
                </c:pt>
                <c:pt idx="23">
                  <c:v>79.400000000000006</c:v>
                </c:pt>
                <c:pt idx="24">
                  <c:v>82.5</c:v>
                </c:pt>
                <c:pt idx="25">
                  <c:v>85.600000000000009</c:v>
                </c:pt>
                <c:pt idx="26">
                  <c:v>88.7</c:v>
                </c:pt>
                <c:pt idx="27">
                  <c:v>91.8</c:v>
                </c:pt>
                <c:pt idx="28">
                  <c:v>94.9</c:v>
                </c:pt>
                <c:pt idx="29">
                  <c:v>98</c:v>
                </c:pt>
                <c:pt idx="30">
                  <c:v>101.10000000000001</c:v>
                </c:pt>
                <c:pt idx="31">
                  <c:v>104.2</c:v>
                </c:pt>
                <c:pt idx="32">
                  <c:v>107.3</c:v>
                </c:pt>
                <c:pt idx="33">
                  <c:v>110.4</c:v>
                </c:pt>
                <c:pt idx="34">
                  <c:v>113.5</c:v>
                </c:pt>
                <c:pt idx="35">
                  <c:v>116.60000000000001</c:v>
                </c:pt>
                <c:pt idx="36">
                  <c:v>119.7</c:v>
                </c:pt>
                <c:pt idx="37">
                  <c:v>122.8</c:v>
                </c:pt>
                <c:pt idx="38">
                  <c:v>125.9</c:v>
                </c:pt>
                <c:pt idx="39">
                  <c:v>129</c:v>
                </c:pt>
                <c:pt idx="40">
                  <c:v>132.10000000000002</c:v>
                </c:pt>
                <c:pt idx="41">
                  <c:v>135.20000000000002</c:v>
                </c:pt>
                <c:pt idx="42">
                  <c:v>138.30000000000001</c:v>
                </c:pt>
                <c:pt idx="43">
                  <c:v>141.4</c:v>
                </c:pt>
                <c:pt idx="44">
                  <c:v>144.5</c:v>
                </c:pt>
                <c:pt idx="45">
                  <c:v>147.6</c:v>
                </c:pt>
                <c:pt idx="46">
                  <c:v>150.70000000000002</c:v>
                </c:pt>
                <c:pt idx="47">
                  <c:v>153.80000000000001</c:v>
                </c:pt>
                <c:pt idx="48">
                  <c:v>156.9</c:v>
                </c:pt>
                <c:pt idx="49">
                  <c:v>160</c:v>
                </c:pt>
              </c:numCache>
            </c:numRef>
          </c:cat>
          <c:val>
            <c:numRef>
              <c:f>'A1 - Context'!$BF$6:$BF$55</c:f>
              <c:numCache>
                <c:formatCode>General</c:formatCode>
                <c:ptCount val="50"/>
                <c:pt idx="0">
                  <c:v>272</c:v>
                </c:pt>
                <c:pt idx="1">
                  <c:v>51</c:v>
                </c:pt>
                <c:pt idx="2">
                  <c:v>2869</c:v>
                </c:pt>
                <c:pt idx="3">
                  <c:v>5759</c:v>
                </c:pt>
                <c:pt idx="4">
                  <c:v>5001</c:v>
                </c:pt>
                <c:pt idx="5">
                  <c:v>551</c:v>
                </c:pt>
                <c:pt idx="6">
                  <c:v>4010</c:v>
                </c:pt>
                <c:pt idx="7">
                  <c:v>1674</c:v>
                </c:pt>
                <c:pt idx="8">
                  <c:v>1727</c:v>
                </c:pt>
                <c:pt idx="9">
                  <c:v>1898</c:v>
                </c:pt>
                <c:pt idx="10">
                  <c:v>1205</c:v>
                </c:pt>
                <c:pt idx="11">
                  <c:v>1859</c:v>
                </c:pt>
                <c:pt idx="12">
                  <c:v>1487</c:v>
                </c:pt>
                <c:pt idx="13">
                  <c:v>1189</c:v>
                </c:pt>
                <c:pt idx="14">
                  <c:v>1248</c:v>
                </c:pt>
                <c:pt idx="15">
                  <c:v>763</c:v>
                </c:pt>
                <c:pt idx="16">
                  <c:v>570</c:v>
                </c:pt>
                <c:pt idx="17">
                  <c:v>433</c:v>
                </c:pt>
                <c:pt idx="18">
                  <c:v>101</c:v>
                </c:pt>
                <c:pt idx="19">
                  <c:v>71</c:v>
                </c:pt>
                <c:pt idx="20">
                  <c:v>137</c:v>
                </c:pt>
                <c:pt idx="21">
                  <c:v>163</c:v>
                </c:pt>
                <c:pt idx="22">
                  <c:v>395</c:v>
                </c:pt>
                <c:pt idx="23">
                  <c:v>31</c:v>
                </c:pt>
                <c:pt idx="24">
                  <c:v>23</c:v>
                </c:pt>
                <c:pt idx="25">
                  <c:v>9</c:v>
                </c:pt>
                <c:pt idx="26">
                  <c:v>2</c:v>
                </c:pt>
                <c:pt idx="27">
                  <c:v>10</c:v>
                </c:pt>
                <c:pt idx="28">
                  <c:v>7</c:v>
                </c:pt>
                <c:pt idx="29">
                  <c:v>31</c:v>
                </c:pt>
                <c:pt idx="30">
                  <c:v>8</c:v>
                </c:pt>
                <c:pt idx="31">
                  <c:v>4</c:v>
                </c:pt>
                <c:pt idx="32">
                  <c:v>4</c:v>
                </c:pt>
                <c:pt idx="33">
                  <c:v>3</c:v>
                </c:pt>
                <c:pt idx="34">
                  <c:v>8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3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1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2-430C-A29D-0BFB8F6A39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95219567"/>
        <c:axId val="1195236847"/>
      </c:barChart>
      <c:barChart>
        <c:barDir val="col"/>
        <c:grouping val="stacked"/>
        <c:varyColors val="0"/>
        <c:ser>
          <c:idx val="2"/>
          <c:order val="0"/>
          <c:tx>
            <c:strRef>
              <c:f>'A1 - Context'!$BH$5</c:f>
              <c:strCache>
                <c:ptCount val="1"/>
                <c:pt idx="0">
                  <c:v>Territoire</c:v>
                </c:pt>
              </c:strCache>
            </c:strRef>
          </c:tx>
          <c:spPr>
            <a:solidFill>
              <a:srgbClr val="576CD4">
                <a:alpha val="5098"/>
              </a:srgb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8.1</c:v>
                </c:pt>
                <c:pt idx="1">
                  <c:v>11.2</c:v>
                </c:pt>
                <c:pt idx="2">
                  <c:v>14.3</c:v>
                </c:pt>
                <c:pt idx="3">
                  <c:v>17.399999999999999</c:v>
                </c:pt>
                <c:pt idx="4">
                  <c:v>20.5</c:v>
                </c:pt>
                <c:pt idx="5">
                  <c:v>23.6</c:v>
                </c:pt>
                <c:pt idx="6">
                  <c:v>26.7</c:v>
                </c:pt>
                <c:pt idx="7">
                  <c:v>29.8</c:v>
                </c:pt>
                <c:pt idx="8">
                  <c:v>32.900000000000006</c:v>
                </c:pt>
                <c:pt idx="9">
                  <c:v>36</c:v>
                </c:pt>
                <c:pt idx="10">
                  <c:v>39.1</c:v>
                </c:pt>
                <c:pt idx="11">
                  <c:v>42.2</c:v>
                </c:pt>
                <c:pt idx="12">
                  <c:v>45.300000000000004</c:v>
                </c:pt>
                <c:pt idx="13">
                  <c:v>48.4</c:v>
                </c:pt>
                <c:pt idx="14">
                  <c:v>51.5</c:v>
                </c:pt>
                <c:pt idx="15">
                  <c:v>54.6</c:v>
                </c:pt>
                <c:pt idx="16">
                  <c:v>57.7</c:v>
                </c:pt>
                <c:pt idx="17">
                  <c:v>60.800000000000004</c:v>
                </c:pt>
                <c:pt idx="18">
                  <c:v>63.9</c:v>
                </c:pt>
                <c:pt idx="19">
                  <c:v>67</c:v>
                </c:pt>
                <c:pt idx="20">
                  <c:v>70.100000000000009</c:v>
                </c:pt>
                <c:pt idx="21">
                  <c:v>73.2</c:v>
                </c:pt>
                <c:pt idx="22">
                  <c:v>76.3</c:v>
                </c:pt>
                <c:pt idx="23">
                  <c:v>79.400000000000006</c:v>
                </c:pt>
                <c:pt idx="24">
                  <c:v>82.5</c:v>
                </c:pt>
                <c:pt idx="25">
                  <c:v>85.600000000000009</c:v>
                </c:pt>
                <c:pt idx="26">
                  <c:v>88.7</c:v>
                </c:pt>
                <c:pt idx="27">
                  <c:v>91.8</c:v>
                </c:pt>
                <c:pt idx="28">
                  <c:v>94.9</c:v>
                </c:pt>
                <c:pt idx="29">
                  <c:v>98</c:v>
                </c:pt>
                <c:pt idx="30">
                  <c:v>101.10000000000001</c:v>
                </c:pt>
                <c:pt idx="31">
                  <c:v>104.2</c:v>
                </c:pt>
                <c:pt idx="32">
                  <c:v>107.3</c:v>
                </c:pt>
                <c:pt idx="33">
                  <c:v>110.4</c:v>
                </c:pt>
                <c:pt idx="34">
                  <c:v>113.5</c:v>
                </c:pt>
                <c:pt idx="35">
                  <c:v>116.60000000000001</c:v>
                </c:pt>
                <c:pt idx="36">
                  <c:v>119.7</c:v>
                </c:pt>
                <c:pt idx="37">
                  <c:v>122.8</c:v>
                </c:pt>
                <c:pt idx="38">
                  <c:v>125.9</c:v>
                </c:pt>
                <c:pt idx="39">
                  <c:v>129</c:v>
                </c:pt>
                <c:pt idx="40">
                  <c:v>132.10000000000002</c:v>
                </c:pt>
                <c:pt idx="41">
                  <c:v>135.20000000000002</c:v>
                </c:pt>
                <c:pt idx="42">
                  <c:v>138.30000000000001</c:v>
                </c:pt>
                <c:pt idx="43">
                  <c:v>141.4</c:v>
                </c:pt>
                <c:pt idx="44">
                  <c:v>144.5</c:v>
                </c:pt>
                <c:pt idx="45">
                  <c:v>147.6</c:v>
                </c:pt>
                <c:pt idx="46">
                  <c:v>150.70000000000002</c:v>
                </c:pt>
                <c:pt idx="47">
                  <c:v>153.80000000000001</c:v>
                </c:pt>
                <c:pt idx="48">
                  <c:v>156.9</c:v>
                </c:pt>
                <c:pt idx="49">
                  <c:v>160</c:v>
                </c:pt>
              </c:numCache>
            </c:numRef>
          </c:cat>
          <c:val>
            <c:numRef>
              <c:f>'A1 - Context'!$BH$6:$BH$55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E2-430C-A29D-0BFB8F6A39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95239247"/>
        <c:axId val="1195242607"/>
      </c:barChart>
      <c:catAx>
        <c:axId val="1195219567"/>
        <c:scaling>
          <c:orientation val="minMax"/>
        </c:scaling>
        <c:delete val="0"/>
        <c:axPos val="b"/>
        <c:numFmt formatCode="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6847"/>
        <c:crosses val="autoZero"/>
        <c:auto val="1"/>
        <c:lblAlgn val="ctr"/>
        <c:lblOffset val="100"/>
        <c:noMultiLvlLbl val="0"/>
      </c:catAx>
      <c:valAx>
        <c:axId val="11952368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19567"/>
        <c:crosses val="autoZero"/>
        <c:crossBetween val="between"/>
      </c:valAx>
      <c:valAx>
        <c:axId val="1195242607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9247"/>
        <c:crosses val="max"/>
        <c:crossBetween val="between"/>
      </c:valAx>
      <c:catAx>
        <c:axId val="11952392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952426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744881889763779"/>
          <c:y val="5.706000291630213E-2"/>
          <c:w val="0.77571784776902886"/>
          <c:h val="0.73616579177602803"/>
        </c:manualLayout>
      </c:layout>
      <c:scatterChart>
        <c:scatterStyle val="lineMarker"/>
        <c:varyColors val="0"/>
        <c:ser>
          <c:idx val="1"/>
          <c:order val="0"/>
          <c:tx>
            <c:strRef>
              <c:f>'A0 - Distributeur'!$AQ$6</c:f>
              <c:strCache>
                <c:ptCount val="1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0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CBDB5A36-3448-4CDE-8BF0-E9A9336E9A7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D933-46AD-9068-F2176C2DB10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326F37A-138E-4FD9-96AE-B732E0952F0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D933-46AD-9068-F2176C2DB10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BA1BCE9-5284-4A7B-9C79-E4B030EEAFB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D933-46AD-9068-F2176C2DB10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D933-46AD-9068-F2176C2DB10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D933-46AD-9068-F2176C2DB10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D933-46AD-9068-F2176C2DB10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D933-46AD-9068-F2176C2DB10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D933-46AD-9068-F2176C2DB10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D933-46AD-9068-F2176C2DB10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D933-46AD-9068-F2176C2DB1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'A0 - Distributeur'!$AO$7:$AO$16</c:f>
              <c:numCache>
                <c:formatCode>\+0.00\p\p;\-0.00\p\p;\-</c:formatCode>
                <c:ptCount val="10"/>
                <c:pt idx="0">
                  <c:v>38.97</c:v>
                </c:pt>
                <c:pt idx="1">
                  <c:v>-8.59</c:v>
                </c:pt>
                <c:pt idx="2">
                  <c:v>0.66</c:v>
                </c:pt>
              </c:numCache>
            </c:numRef>
          </c:xVal>
          <c:yVal>
            <c:numRef>
              <c:f>'A0 - Distributeur'!$AQ$7:$AQ$16</c:f>
              <c:numCache>
                <c:formatCode>\+#\ ##0.0;\-#\ ##0.0;\-</c:formatCode>
                <c:ptCount val="10"/>
                <c:pt idx="0">
                  <c:v>#N/A</c:v>
                </c:pt>
                <c:pt idx="1">
                  <c:v>0.01</c:v>
                </c:pt>
                <c:pt idx="2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'A0 - Distributeur'!$AS$7:$AS$16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03</c:v>
                  </c:pt>
                  <c:pt idx="4">
                    <c:v>03</c:v>
                  </c:pt>
                  <c:pt idx="5">
                    <c:v>03</c:v>
                  </c:pt>
                  <c:pt idx="6">
                    <c:v>03</c:v>
                  </c:pt>
                  <c:pt idx="7">
                    <c:v>03</c:v>
                  </c:pt>
                  <c:pt idx="8">
                    <c:v>03</c:v>
                  </c:pt>
                  <c:pt idx="9">
                    <c:v>03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D933-46AD-9068-F2176C2DB107}"/>
            </c:ext>
          </c:extLst>
        </c:ser>
        <c:ser>
          <c:idx val="0"/>
          <c:order val="1"/>
          <c:tx>
            <c:strRef>
              <c:f>'A0 - Distributeur'!$AP$6</c:f>
              <c:strCache>
                <c:ptCount val="1"/>
                <c:pt idx="0">
                  <c:v>Évolution produit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20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8207F6CB-3D72-4FCB-884D-1726ECC8E0A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D933-46AD-9068-F2176C2DB10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D933-46AD-9068-F2176C2DB10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D933-46AD-9068-F2176C2DB10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D933-46AD-9068-F2176C2DB10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D933-46AD-9068-F2176C2DB10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D933-46AD-9068-F2176C2DB10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D933-46AD-9068-F2176C2DB10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D933-46AD-9068-F2176C2DB10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D933-46AD-9068-F2176C2DB10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D933-46AD-9068-F2176C2DB1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'A0 - Distributeur'!$AO$7:$AO$16</c:f>
              <c:numCache>
                <c:formatCode>\+0.00\p\p;\-0.00\p\p;\-</c:formatCode>
                <c:ptCount val="10"/>
                <c:pt idx="0">
                  <c:v>38.97</c:v>
                </c:pt>
                <c:pt idx="1">
                  <c:v>-8.59</c:v>
                </c:pt>
                <c:pt idx="2">
                  <c:v>0.66</c:v>
                </c:pt>
              </c:numCache>
            </c:numRef>
          </c:xVal>
          <c:yVal>
            <c:numRef>
              <c:f>'A0 - Distributeur'!$AP$7:$AP$16</c:f>
              <c:numCache>
                <c:formatCode>\+#\ ##0.0;\-#\ ##0.0;\-</c:formatCode>
                <c:ptCount val="10"/>
                <c:pt idx="0">
                  <c:v>0.35</c:v>
                </c:pt>
                <c:pt idx="1">
                  <c:v>#N/A</c:v>
                </c:pt>
                <c:pt idx="2">
                  <c:v>#N/A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'A0 - Distributeur'!$AS$7:$AS$16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03</c:v>
                  </c:pt>
                  <c:pt idx="4">
                    <c:v>03</c:v>
                  </c:pt>
                  <c:pt idx="5">
                    <c:v>03</c:v>
                  </c:pt>
                  <c:pt idx="6">
                    <c:v>03</c:v>
                  </c:pt>
                  <c:pt idx="7">
                    <c:v>03</c:v>
                  </c:pt>
                  <c:pt idx="8">
                    <c:v>03</c:v>
                  </c:pt>
                  <c:pt idx="9">
                    <c:v>03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5-D933-46AD-9068-F2176C2DB1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3583631"/>
        <c:axId val="1513584591"/>
      </c:scatterChart>
      <c:valAx>
        <c:axId val="1513583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sz="1200" b="1" i="0" u="none" strike="noStrike" kern="1200" baseline="0" noProof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" panose="020B0004020202020204" pitchFamily="34" charset="0"/>
                  </a:rPr>
                  <a:t>Évolution de la distribution numérique</a:t>
                </a:r>
              </a:p>
            </c:rich>
          </c:tx>
          <c:layout>
            <c:manualLayout>
              <c:xMode val="edge"/>
              <c:yMode val="edge"/>
              <c:x val="0.25749999999999995"/>
              <c:y val="0.912037037037037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\p\p;\-0\p\p;\-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13584591"/>
        <c:crosses val="autoZero"/>
        <c:crossBetween val="midCat"/>
      </c:valAx>
      <c:valAx>
        <c:axId val="151358459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sz="1200" b="1" i="0" u="none" strike="noStrike" kern="1200" baseline="0" noProof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" panose="020B0004020202020204" pitchFamily="34" charset="0"/>
                  </a:rPr>
                  <a:t>Évolution du nombre de produits / </a:t>
                </a:r>
                <a:r>
                  <a:rPr lang="fr-FR" sz="1200" b="1" i="0" u="none" strike="noStrike" kern="1200" baseline="0" noProof="0" dirty="0" err="1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" panose="020B0004020202020204" pitchFamily="34" charset="0"/>
                  </a:rPr>
                  <a:t>mag</a:t>
                </a:r>
                <a:endParaRPr lang="fr-FR" sz="1200" b="1" i="0" u="none" strike="noStrike" kern="1200" baseline="0" noProof="0" dirty="0">
                  <a:solidFill>
                    <a:srgbClr val="1B1C1F">
                      <a:lumMod val="65000"/>
                      <a:lumOff val="35000"/>
                    </a:srgbClr>
                  </a:solidFill>
                  <a:latin typeface="Aptos" panose="020B00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#\ ##0.0;\-#\ ##0.0;\-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135836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4"/>
          <c:order val="4"/>
          <c:tx>
            <c:strRef>
              <c:f>'A1 - Context'!$BC$5</c:f>
              <c:strCache>
                <c:ptCount val="1"/>
                <c:pt idx="0">
                  <c:v>Sous marque</c:v>
                </c:pt>
              </c:strCache>
            </c:strRef>
          </c:tx>
          <c:spPr>
            <a:solidFill>
              <a:srgbClr val="D2F3F2">
                <a:alpha val="10196"/>
              </a:srgbClr>
            </a:solidFill>
            <a:ln w="38100">
              <a:solidFill>
                <a:schemeClr val="accent4"/>
              </a:solidFill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Context'!$BC$6:$BC$15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13-4F83-9DEC-15F76AA80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89874992"/>
        <c:axId val="989874512"/>
      </c:barChart>
      <c:barChart>
        <c:barDir val="bar"/>
        <c:grouping val="stacked"/>
        <c:varyColors val="0"/>
        <c:ser>
          <c:idx val="0"/>
          <c:order val="0"/>
          <c:tx>
            <c:strRef>
              <c:f>'A1 - Context'!$AY$5</c:f>
              <c:strCache>
                <c:ptCount val="1"/>
                <c:pt idx="0">
                  <c:v>Blank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Context'!$AY$6:$AY$15</c:f>
              <c:numCache>
                <c:formatCode>General</c:formatCode>
                <c:ptCount val="10"/>
                <c:pt idx="0">
                  <c:v>17.66</c:v>
                </c:pt>
                <c:pt idx="1">
                  <c:v>18.79</c:v>
                </c:pt>
                <c:pt idx="2">
                  <c:v>18.423749999999998</c:v>
                </c:pt>
                <c:pt idx="3">
                  <c:v>17</c:v>
                </c:pt>
                <c:pt idx="4">
                  <c:v>17.760000000000002</c:v>
                </c:pt>
                <c:pt idx="5">
                  <c:v>17.29</c:v>
                </c:pt>
                <c:pt idx="6">
                  <c:v>15.911</c:v>
                </c:pt>
                <c:pt idx="7">
                  <c:v>16.198</c:v>
                </c:pt>
                <c:pt idx="8">
                  <c:v>15.44</c:v>
                </c:pt>
                <c:pt idx="9">
                  <c:v>9.56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13-4F83-9DEC-15F76AA807EF}"/>
            </c:ext>
          </c:extLst>
        </c:ser>
        <c:ser>
          <c:idx val="1"/>
          <c:order val="1"/>
          <c:tx>
            <c:strRef>
              <c:f>'A1 - Context'!$AZ$5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Context'!$AZ$6:$AZ$15</c:f>
              <c:numCache>
                <c:formatCode>General</c:formatCode>
                <c:ptCount val="10"/>
                <c:pt idx="0">
                  <c:v>1.2107827102803128</c:v>
                </c:pt>
                <c:pt idx="1">
                  <c:v>6.1504424778782152E-3</c:v>
                </c:pt>
                <c:pt idx="2">
                  <c:v>0</c:v>
                </c:pt>
                <c:pt idx="3">
                  <c:v>1.4177349397592423</c:v>
                </c:pt>
                <c:pt idx="4">
                  <c:v>0.54300623052940367</c:v>
                </c:pt>
                <c:pt idx="5">
                  <c:v>1.0043982494529153</c:v>
                </c:pt>
                <c:pt idx="6">
                  <c:v>1.4595882352940972</c:v>
                </c:pt>
                <c:pt idx="7">
                  <c:v>0.86998370672099412</c:v>
                </c:pt>
                <c:pt idx="8">
                  <c:v>8.5252808988800055E-2</c:v>
                </c:pt>
                <c:pt idx="9">
                  <c:v>5.2709845984603128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13-4F83-9DEC-15F76AA807EF}"/>
            </c:ext>
          </c:extLst>
        </c:ser>
        <c:ser>
          <c:idx val="2"/>
          <c:order val="2"/>
          <c:tx>
            <c:strRef>
              <c:f>'A1 - Context'!$BA$5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D7B6908-AB7E-423A-9C9B-09E33D5AAE6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6013-4F83-9DEC-15F76AA807E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DC2C8C3-A930-4767-846A-14892B9F3DC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6013-4F83-9DEC-15F76AA807E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6E94F37-D6BD-447E-BA76-7F637F9FB2F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6013-4F83-9DEC-15F76AA807E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4FCE1E4-0467-4061-9BF4-B6EA8518293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6013-4F83-9DEC-15F76AA807E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5ED58F8-EF28-478A-A5DB-0B7E5536EAF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6013-4F83-9DEC-15F76AA807E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AE2C843-06FE-4BD4-81F2-E5B5DD91ED3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6013-4F83-9DEC-15F76AA807E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DF8E21BC-BDED-4BDB-89CA-224D75D626B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6013-4F83-9DEC-15F76AA807E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FFCA5D6-1069-450D-839C-AD0BF27DDA1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6013-4F83-9DEC-15F76AA807E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1A4E290-3425-478F-B47A-A31A047D2C9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6013-4F83-9DEC-15F76AA807E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8F35D06-89BF-4C7B-87D8-1436264EC1F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6013-4F83-9DEC-15F76AA807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Context'!$BA$6:$BA$15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Context'!$AV$6:$AV$15</c15:f>
                <c15:dlblRangeCache>
                  <c:ptCount val="10"/>
                  <c:pt idx="0">
                    <c:v>18,9 €</c:v>
                  </c:pt>
                  <c:pt idx="1">
                    <c:v>18,8 €</c:v>
                  </c:pt>
                  <c:pt idx="2">
                    <c:v>18,4 €</c:v>
                  </c:pt>
                  <c:pt idx="3">
                    <c:v>18,4 €</c:v>
                  </c:pt>
                  <c:pt idx="4">
                    <c:v>18,3 €</c:v>
                  </c:pt>
                  <c:pt idx="5">
                    <c:v>18,3 €</c:v>
                  </c:pt>
                  <c:pt idx="6">
                    <c:v>17,4 €</c:v>
                  </c:pt>
                  <c:pt idx="7">
                    <c:v>17,1 €</c:v>
                  </c:pt>
                  <c:pt idx="8">
                    <c:v>15,5 €</c:v>
                  </c:pt>
                  <c:pt idx="9">
                    <c:v>14,8 €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6013-4F83-9DEC-15F76AA807EF}"/>
            </c:ext>
          </c:extLst>
        </c:ser>
        <c:ser>
          <c:idx val="3"/>
          <c:order val="3"/>
          <c:tx>
            <c:strRef>
              <c:f>'A1 - Context'!$BB$5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Context'!$BB$6:$BB$15</c:f>
              <c:numCache>
                <c:formatCode>General</c:formatCode>
                <c:ptCount val="10"/>
                <c:pt idx="0">
                  <c:v>2.629217289719687</c:v>
                </c:pt>
                <c:pt idx="1">
                  <c:v>-6.1504424778782152E-3</c:v>
                </c:pt>
                <c:pt idx="2">
                  <c:v>0</c:v>
                </c:pt>
                <c:pt idx="3">
                  <c:v>1.9817650602407539</c:v>
                </c:pt>
                <c:pt idx="4">
                  <c:v>0.28699376947059463</c:v>
                </c:pt>
                <c:pt idx="5">
                  <c:v>3.1356017505470852</c:v>
                </c:pt>
                <c:pt idx="6">
                  <c:v>0.69591176470590455</c:v>
                </c:pt>
                <c:pt idx="7">
                  <c:v>4.2020162932790051</c:v>
                </c:pt>
                <c:pt idx="8">
                  <c:v>8.4747191011199874E-2</c:v>
                </c:pt>
                <c:pt idx="9">
                  <c:v>1.3990154015396872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013-4F83-9DEC-15F76AA80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57433535"/>
        <c:axId val="1357426335"/>
      </c:barChart>
      <c:catAx>
        <c:axId val="989874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89874512"/>
        <c:crosses val="autoZero"/>
        <c:auto val="1"/>
        <c:lblAlgn val="ctr"/>
        <c:lblOffset val="100"/>
        <c:noMultiLvlLbl val="0"/>
      </c:catAx>
      <c:valAx>
        <c:axId val="989874512"/>
        <c:scaling>
          <c:orientation val="minMax"/>
          <c:max val="1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89874992"/>
        <c:crosses val="autoZero"/>
        <c:crossBetween val="between"/>
      </c:valAx>
      <c:valAx>
        <c:axId val="1357426335"/>
        <c:scaling>
          <c:orientation val="minMax"/>
          <c:min val="0"/>
        </c:scaling>
        <c:delete val="0"/>
        <c:axPos val="t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</a:ln>
            <a:effectLst/>
          </c:spPr>
        </c:majorGridlines>
        <c:numFmt formatCode="#\ ##0&quot;€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57433535"/>
        <c:crosses val="max"/>
        <c:crossBetween val="between"/>
      </c:valAx>
      <c:catAx>
        <c:axId val="1357433535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5742633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DE-41DD-8935-2E0983A5AB35}"/>
              </c:ext>
            </c:extLst>
          </c:dPt>
          <c:dPt>
            <c:idx val="1"/>
            <c:bubble3D val="0"/>
            <c:spPr>
              <a:solidFill>
                <a:schemeClr val="tx1">
                  <a:lumMod val="10000"/>
                  <a:lumOff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DE-41DD-8935-2E0983A5AB35}"/>
              </c:ext>
            </c:extLst>
          </c:dPt>
          <c:val>
            <c:numRef>
              <c:f>'A1 - Context'!$BH$2:$BH$3</c:f>
              <c:numCache>
                <c:formatCode>0%</c:formatCode>
                <c:ptCount val="2"/>
                <c:pt idx="0">
                  <c:v>4.3601092381580185E-2</c:v>
                </c:pt>
                <c:pt idx="1">
                  <c:v>0.95639890761841984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DE-41DD-8935-2E0983A5A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8354481265115309"/>
          <c:y val="3.1878826522313386E-2"/>
          <c:w val="0.58115864237039616"/>
          <c:h val="0.9296318618064463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Context'!$BZ$5:$BZ$14</c:f>
              <c:strCache>
                <c:ptCount val="10"/>
                <c:pt idx="0">
                  <c:v>Grants</c:v>
                </c:pt>
                <c:pt idx="1">
                  <c:v>Bairds</c:v>
                </c:pt>
                <c:pt idx="2">
                  <c:v>Label 5</c:v>
                </c:pt>
                <c:pt idx="3">
                  <c:v>William Lawsons</c:v>
                </c:pt>
                <c:pt idx="4">
                  <c:v>Clan Campbell</c:v>
                </c:pt>
                <c:pt idx="5">
                  <c:v>Eco+</c:v>
                </c:pt>
                <c:pt idx="6">
                  <c:v>J&amp;B</c:v>
                </c:pt>
                <c:pt idx="7">
                  <c:v>Ballantines</c:v>
                </c:pt>
                <c:pt idx="8">
                  <c:v>William Peel</c:v>
                </c:pt>
                <c:pt idx="9">
                  <c:v>John Davons</c:v>
                </c:pt>
              </c:strCache>
            </c:strRef>
          </c:cat>
          <c:val>
            <c:numRef>
              <c:f>'A1 - Context'!$CA$5:$CA$14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4.3691610833254693E-2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F3-4953-B5CC-B4E74239C4D7}"/>
            </c:ext>
          </c:extLst>
        </c:ser>
        <c:ser>
          <c:idx val="1"/>
          <c:order val="1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Context'!$BZ$5:$BZ$14</c:f>
              <c:strCache>
                <c:ptCount val="10"/>
                <c:pt idx="0">
                  <c:v>Grants</c:v>
                </c:pt>
                <c:pt idx="1">
                  <c:v>Bairds</c:v>
                </c:pt>
                <c:pt idx="2">
                  <c:v>Label 5</c:v>
                </c:pt>
                <c:pt idx="3">
                  <c:v>William Lawsons</c:v>
                </c:pt>
                <c:pt idx="4">
                  <c:v>Clan Campbell</c:v>
                </c:pt>
                <c:pt idx="5">
                  <c:v>Eco+</c:v>
                </c:pt>
                <c:pt idx="6">
                  <c:v>J&amp;B</c:v>
                </c:pt>
                <c:pt idx="7">
                  <c:v>Ballantines</c:v>
                </c:pt>
                <c:pt idx="8">
                  <c:v>William Peel</c:v>
                </c:pt>
                <c:pt idx="9">
                  <c:v>John Davons</c:v>
                </c:pt>
              </c:strCache>
            </c:strRef>
          </c:cat>
          <c:val>
            <c:numRef>
              <c:f>'A1 - Context'!$CB$5:$CB$14</c:f>
              <c:numCache>
                <c:formatCode>0%</c:formatCode>
                <c:ptCount val="10"/>
                <c:pt idx="0">
                  <c:v>0.15277908842125129</c:v>
                </c:pt>
                <c:pt idx="1">
                  <c:v>0.14626781164480512</c:v>
                </c:pt>
                <c:pt idx="2">
                  <c:v>0.13607624799471549</c:v>
                </c:pt>
                <c:pt idx="3">
                  <c:v>0.1203170708691139</c:v>
                </c:pt>
                <c:pt idx="4">
                  <c:v>0.104935359063886</c:v>
                </c:pt>
                <c:pt idx="5">
                  <c:v>6.7188827026516934E-2</c:v>
                </c:pt>
                <c:pt idx="6">
                  <c:v>6.6433896385769561E-2</c:v>
                </c:pt>
                <c:pt idx="7">
                  <c:v>5.9639520619043124E-2</c:v>
                </c:pt>
                <c:pt idx="8">
                  <c:v>0</c:v>
                </c:pt>
                <c:pt idx="9">
                  <c:v>4.2653581202227044E-2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F3-4953-B5CC-B4E74239C4D7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071F22C-E619-4653-9669-1E4A8E76E75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FF3-4953-B5CC-B4E74239C4D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43CF769-7738-4BB8-B509-A9196360EA2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4FF3-4953-B5CC-B4E74239C4D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7FAA235-CA7F-4473-83EE-E9169F97075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FF3-4953-B5CC-B4E74239C4D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9A75BFD-9614-42AA-86A8-5EB2E510312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FF3-4953-B5CC-B4E74239C4D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6993F46-7887-4649-BAAD-67BEAACE0B0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4FF3-4953-B5CC-B4E74239C4D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16F013D-9F9E-4DC6-B810-9DE9D2AE503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4FF3-4953-B5CC-B4E74239C4D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B9C82B9-F0A3-4F4B-992F-C7D2C11713E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4FF3-4953-B5CC-B4E74239C4D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D4F4A0E-8CD2-4BDA-9F35-306DAD43A26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4FF3-4953-B5CC-B4E74239C4D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4B638D4-EDF4-47FA-9206-7E37CE7B414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4FF3-4953-B5CC-B4E74239C4D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2C7EBDB-80B9-4D52-AE53-AED6A6D71CB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4FF3-4953-B5CC-B4E74239C4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Context'!$BZ$5:$BZ$14</c:f>
              <c:strCache>
                <c:ptCount val="10"/>
                <c:pt idx="0">
                  <c:v>Grants</c:v>
                </c:pt>
                <c:pt idx="1">
                  <c:v>Bairds</c:v>
                </c:pt>
                <c:pt idx="2">
                  <c:v>Label 5</c:v>
                </c:pt>
                <c:pt idx="3">
                  <c:v>William Lawsons</c:v>
                </c:pt>
                <c:pt idx="4">
                  <c:v>Clan Campbell</c:v>
                </c:pt>
                <c:pt idx="5">
                  <c:v>Eco+</c:v>
                </c:pt>
                <c:pt idx="6">
                  <c:v>J&amp;B</c:v>
                </c:pt>
                <c:pt idx="7">
                  <c:v>Ballantines</c:v>
                </c:pt>
                <c:pt idx="8">
                  <c:v>William Peel</c:v>
                </c:pt>
                <c:pt idx="9">
                  <c:v>John Davons</c:v>
                </c:pt>
              </c:strCache>
            </c:strRef>
          </c:cat>
          <c:val>
            <c:numRef>
              <c:f>'A1 - Context'!$CC$5:$CC$14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Context'!$CD$5:$CD$14</c15:f>
                <c15:dlblRangeCache>
                  <c:ptCount val="10"/>
                  <c:pt idx="0">
                    <c:v>15%</c:v>
                  </c:pt>
                  <c:pt idx="1">
                    <c:v>15%</c:v>
                  </c:pt>
                  <c:pt idx="2">
                    <c:v>14%</c:v>
                  </c:pt>
                  <c:pt idx="3">
                    <c:v>12%</c:v>
                  </c:pt>
                  <c:pt idx="4">
                    <c:v>10%</c:v>
                  </c:pt>
                  <c:pt idx="5">
                    <c:v>7%</c:v>
                  </c:pt>
                  <c:pt idx="6">
                    <c:v>7%</c:v>
                  </c:pt>
                  <c:pt idx="7">
                    <c:v>6%</c:v>
                  </c:pt>
                  <c:pt idx="8">
                    <c:v>4%</c:v>
                  </c:pt>
                  <c:pt idx="9">
                    <c:v>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C-4FF3-4953-B5CC-B4E74239C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36591280"/>
        <c:axId val="1336589360"/>
      </c:barChart>
      <c:catAx>
        <c:axId val="13365912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36589360"/>
        <c:crosses val="autoZero"/>
        <c:auto val="1"/>
        <c:lblAlgn val="ctr"/>
        <c:lblOffset val="100"/>
        <c:noMultiLvlLbl val="0"/>
      </c:catAx>
      <c:valAx>
        <c:axId val="133658936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33659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'A1 - Context'!$CE$4</c:f>
              <c:strCache>
                <c:ptCount val="1"/>
                <c:pt idx="0">
                  <c:v>Part réalisée sur le territoire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BFFC-4EEA-B892-78E13F59905E}"/>
                </c:ext>
              </c:extLst>
            </c:dLbl>
            <c:dLbl>
              <c:idx val="1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FFC-4EEA-B892-78E13F59905E}"/>
                </c:ext>
              </c:extLst>
            </c:dLbl>
            <c:dLbl>
              <c:idx val="2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BFFC-4EEA-B892-78E13F59905E}"/>
                </c:ext>
              </c:extLst>
            </c:dLbl>
            <c:dLbl>
              <c:idx val="3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FFC-4EEA-B892-78E13F59905E}"/>
                </c:ext>
              </c:extLst>
            </c:dLbl>
            <c:dLbl>
              <c:idx val="4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BFFC-4EEA-B892-78E13F59905E}"/>
                </c:ext>
              </c:extLst>
            </c:dLbl>
            <c:dLbl>
              <c:idx val="5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BFFC-4EEA-B892-78E13F59905E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200" b="1" i="0" u="none" strike="noStrike" kern="1200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BFFC-4EEA-B892-78E13F59905E}"/>
                </c:ext>
              </c:extLst>
            </c:dLbl>
            <c:dLbl>
              <c:idx val="7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BFFC-4EEA-B892-78E13F59905E}"/>
                </c:ext>
              </c:extLst>
            </c:dLbl>
            <c:dLbl>
              <c:idx val="8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BFFC-4EEA-B892-78E13F59905E}"/>
                </c:ext>
              </c:extLst>
            </c:dLbl>
            <c:dLbl>
              <c:idx val="9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BFFC-4EEA-B892-78E13F5990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1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'A1 - Context'!$CE$5:$CE$14</c:f>
              <c:numCache>
                <c:formatCode>0%</c:formatCode>
                <c:ptCount val="10"/>
                <c:pt idx="0">
                  <c:v>0.97530120481927707</c:v>
                </c:pt>
                <c:pt idx="1">
                  <c:v>0.85258525852585254</c:v>
                </c:pt>
                <c:pt idx="2">
                  <c:v>0.84228971962616828</c:v>
                </c:pt>
                <c:pt idx="3">
                  <c:v>0.9929906542056075</c:v>
                </c:pt>
                <c:pt idx="4">
                  <c:v>0.74932614555256061</c:v>
                </c:pt>
                <c:pt idx="5">
                  <c:v>1</c:v>
                </c:pt>
                <c:pt idx="6">
                  <c:v>0.54573643410852712</c:v>
                </c:pt>
                <c:pt idx="7">
                  <c:v>0.22758372344256392</c:v>
                </c:pt>
                <c:pt idx="8">
                  <c:v>0.94297352342158858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FFC-4EEA-B892-78E13F59905E}"/>
            </c:ext>
          </c:extLst>
        </c:ser>
        <c:ser>
          <c:idx val="1"/>
          <c:order val="1"/>
          <c:tx>
            <c:strRef>
              <c:f>'A1 - Context'!$CF$4</c:f>
              <c:strCache>
                <c:ptCount val="1"/>
                <c:pt idx="0">
                  <c:v>Reste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'A1 - Context'!$CF$5:$CF$14</c:f>
              <c:numCache>
                <c:formatCode>0%</c:formatCode>
                <c:ptCount val="10"/>
                <c:pt idx="0">
                  <c:v>2.4698795180722932E-2</c:v>
                </c:pt>
                <c:pt idx="1">
                  <c:v>0.14741474147414746</c:v>
                </c:pt>
                <c:pt idx="2">
                  <c:v>0.15771028037383172</c:v>
                </c:pt>
                <c:pt idx="3">
                  <c:v>7.0093457943924964E-3</c:v>
                </c:pt>
                <c:pt idx="4">
                  <c:v>0.25067385444743939</c:v>
                </c:pt>
                <c:pt idx="5">
                  <c:v>0</c:v>
                </c:pt>
                <c:pt idx="6">
                  <c:v>0.45426356589147288</c:v>
                </c:pt>
                <c:pt idx="7">
                  <c:v>0.77241627655743605</c:v>
                </c:pt>
                <c:pt idx="8">
                  <c:v>5.7026476578411422E-2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FFC-4EEA-B892-78E13F599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24610192"/>
        <c:axId val="924606832"/>
      </c:barChart>
      <c:catAx>
        <c:axId val="924610192"/>
        <c:scaling>
          <c:orientation val="maxMin"/>
        </c:scaling>
        <c:delete val="1"/>
        <c:axPos val="l"/>
        <c:majorTickMark val="none"/>
        <c:minorTickMark val="none"/>
        <c:tickLblPos val="nextTo"/>
        <c:crossAx val="924606832"/>
        <c:crosses val="autoZero"/>
        <c:auto val="1"/>
        <c:lblAlgn val="ctr"/>
        <c:lblOffset val="100"/>
        <c:noMultiLvlLbl val="0"/>
      </c:catAx>
      <c:valAx>
        <c:axId val="924606832"/>
        <c:scaling>
          <c:orientation val="minMax"/>
          <c:max val="1"/>
        </c:scaling>
        <c:delete val="1"/>
        <c:axPos val="t"/>
        <c:numFmt formatCode="0%" sourceLinked="1"/>
        <c:majorTickMark val="none"/>
        <c:minorTickMark val="none"/>
        <c:tickLblPos val="nextTo"/>
        <c:crossAx val="924610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89357065918425"/>
          <c:y val="0.12373888565746069"/>
          <c:w val="0.59490002453721302"/>
          <c:h val="0.65919637977439338"/>
        </c:manualLayout>
      </c:layout>
      <c:lineChart>
        <c:grouping val="standard"/>
        <c:varyColors val="0"/>
        <c:ser>
          <c:idx val="0"/>
          <c:order val="0"/>
          <c:tx>
            <c:strRef>
              <c:f>'A1 - Context'!$CJ$5</c:f>
              <c:strCache>
                <c:ptCount val="1"/>
                <c:pt idx="0">
                  <c:v>William Peel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33617229545081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1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Context'!$CJ$6:$CJ$19</c:f>
              <c:numCache>
                <c:formatCode>0%</c:formatCode>
                <c:ptCount val="14"/>
                <c:pt idx="0">
                  <c:v>0.4703</c:v>
                </c:pt>
                <c:pt idx="1">
                  <c:v>0.36460000000000004</c:v>
                </c:pt>
                <c:pt idx="2">
                  <c:v>0.2576</c:v>
                </c:pt>
                <c:pt idx="3">
                  <c:v>0.19579999999999997</c:v>
                </c:pt>
                <c:pt idx="4">
                  <c:v>0.21530000000000002</c:v>
                </c:pt>
                <c:pt idx="5">
                  <c:v>0.15190000000000001</c:v>
                </c:pt>
                <c:pt idx="6">
                  <c:v>0.16269999999999998</c:v>
                </c:pt>
                <c:pt idx="7">
                  <c:v>0.13739999999999999</c:v>
                </c:pt>
                <c:pt idx="8">
                  <c:v>0.11890000000000001</c:v>
                </c:pt>
                <c:pt idx="9">
                  <c:v>9.7899999999999987E-2</c:v>
                </c:pt>
                <c:pt idx="10">
                  <c:v>8.4499999999999992E-2</c:v>
                </c:pt>
                <c:pt idx="11">
                  <c:v>8.1900000000000001E-2</c:v>
                </c:pt>
                <c:pt idx="12">
                  <c:v>8.0600000000000005E-2</c:v>
                </c:pt>
                <c:pt idx="13">
                  <c:v>8.0600000000000005E-2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4A1-4E94-A689-D7154624CA66}"/>
            </c:ext>
          </c:extLst>
        </c:ser>
        <c:ser>
          <c:idx val="1"/>
          <c:order val="1"/>
          <c:tx>
            <c:strRef>
              <c:f>'A1 - Context'!$CK$5</c:f>
              <c:strCache>
                <c:ptCount val="1"/>
                <c:pt idx="0">
                  <c:v>Grants</c:v>
                </c:pt>
              </c:strCache>
            </c:strRef>
          </c:tx>
          <c:spPr>
            <a:ln w="28575" cap="rnd">
              <a:solidFill>
                <a:schemeClr val="tx1">
                  <a:lumMod val="25000"/>
                  <a:lumOff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33617229545081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Context'!$CK$6:$CK$19</c:f>
              <c:numCache>
                <c:formatCode>0%</c:formatCode>
                <c:ptCount val="14"/>
                <c:pt idx="0">
                  <c:v>0.95900000000000007</c:v>
                </c:pt>
                <c:pt idx="1">
                  <c:v>0.96299999999999997</c:v>
                </c:pt>
                <c:pt idx="2">
                  <c:v>0.96040000000000003</c:v>
                </c:pt>
                <c:pt idx="3">
                  <c:v>0.96430000000000005</c:v>
                </c:pt>
                <c:pt idx="4">
                  <c:v>0.95900000000000007</c:v>
                </c:pt>
                <c:pt idx="5">
                  <c:v>0.95900000000000007</c:v>
                </c:pt>
                <c:pt idx="6">
                  <c:v>0.96689999999999998</c:v>
                </c:pt>
                <c:pt idx="7">
                  <c:v>0.94980000000000009</c:v>
                </c:pt>
                <c:pt idx="8">
                  <c:v>0.96430000000000005</c:v>
                </c:pt>
                <c:pt idx="9">
                  <c:v>0.96030000000000004</c:v>
                </c:pt>
                <c:pt idx="10">
                  <c:v>0.9617</c:v>
                </c:pt>
                <c:pt idx="11">
                  <c:v>0.9617</c:v>
                </c:pt>
                <c:pt idx="12">
                  <c:v>0.94579999999999997</c:v>
                </c:pt>
                <c:pt idx="13">
                  <c:v>0.95109999999999995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4A1-4E94-A689-D7154624CA66}"/>
            </c:ext>
          </c:extLst>
        </c:ser>
        <c:ser>
          <c:idx val="2"/>
          <c:order val="2"/>
          <c:tx>
            <c:strRef>
              <c:f>'A1 - Context'!$CL$5</c:f>
              <c:strCache>
                <c:ptCount val="1"/>
                <c:pt idx="0">
                  <c:v>Bairds</c:v>
                </c:pt>
              </c:strCache>
            </c:strRef>
          </c:tx>
          <c:spPr>
            <a:ln w="28575" cap="rnd">
              <a:solidFill>
                <a:schemeClr val="tx1">
                  <a:lumMod val="25000"/>
                  <a:lumOff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layout>
                <c:manualLayout>
                  <c:x val="5.6945377449534984E-2"/>
                  <c:y val="3.1868183157238621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6757603198024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Context'!$CL$6:$CL$19</c:f>
              <c:numCache>
                <c:formatCode>0%</c:formatCode>
                <c:ptCount val="14"/>
                <c:pt idx="0">
                  <c:v>0.96959999999999991</c:v>
                </c:pt>
                <c:pt idx="1">
                  <c:v>0.97230000000000005</c:v>
                </c:pt>
                <c:pt idx="2">
                  <c:v>0.96829999999999994</c:v>
                </c:pt>
                <c:pt idx="3">
                  <c:v>0.96959999999999991</c:v>
                </c:pt>
                <c:pt idx="4">
                  <c:v>0.9617</c:v>
                </c:pt>
                <c:pt idx="5">
                  <c:v>0.96959999999999991</c:v>
                </c:pt>
                <c:pt idx="6">
                  <c:v>0.97089999999999999</c:v>
                </c:pt>
                <c:pt idx="7">
                  <c:v>0.97360000000000002</c:v>
                </c:pt>
                <c:pt idx="8">
                  <c:v>0.97360000000000002</c:v>
                </c:pt>
                <c:pt idx="9">
                  <c:v>0.97349999999999992</c:v>
                </c:pt>
                <c:pt idx="10">
                  <c:v>0.98150000000000004</c:v>
                </c:pt>
                <c:pt idx="11">
                  <c:v>0.99209999999999998</c:v>
                </c:pt>
                <c:pt idx="12">
                  <c:v>0.96700000000000008</c:v>
                </c:pt>
                <c:pt idx="13">
                  <c:v>0.96569999999999989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4A1-4E94-A689-D7154624CA66}"/>
            </c:ext>
          </c:extLst>
        </c:ser>
        <c:ser>
          <c:idx val="3"/>
          <c:order val="3"/>
          <c:tx>
            <c:strRef>
              <c:f>'A1 - Context'!$CM$5</c:f>
              <c:strCache>
                <c:ptCount val="1"/>
                <c:pt idx="0">
                  <c:v>Label 5</c:v>
                </c:pt>
              </c:strCache>
            </c:strRef>
          </c:tx>
          <c:spPr>
            <a:ln w="28575" cap="rnd">
              <a:solidFill>
                <a:schemeClr val="tx1">
                  <a:lumMod val="25000"/>
                  <a:lumOff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33617229545081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Context'!$CM$6:$CM$19</c:f>
              <c:numCache>
                <c:formatCode>0%</c:formatCode>
                <c:ptCount val="14"/>
                <c:pt idx="0">
                  <c:v>0.99209999999999998</c:v>
                </c:pt>
                <c:pt idx="1">
                  <c:v>0.98680000000000012</c:v>
                </c:pt>
                <c:pt idx="2">
                  <c:v>0.99340000000000006</c:v>
                </c:pt>
                <c:pt idx="3">
                  <c:v>0.98019999999999996</c:v>
                </c:pt>
                <c:pt idx="4">
                  <c:v>0.98019999999999996</c:v>
                </c:pt>
                <c:pt idx="5">
                  <c:v>0.98680000000000012</c:v>
                </c:pt>
                <c:pt idx="6">
                  <c:v>0.98150000000000004</c:v>
                </c:pt>
                <c:pt idx="7">
                  <c:v>0.98150000000000004</c:v>
                </c:pt>
                <c:pt idx="8">
                  <c:v>0.98809999999999998</c:v>
                </c:pt>
                <c:pt idx="9">
                  <c:v>0.98680000000000012</c:v>
                </c:pt>
                <c:pt idx="10">
                  <c:v>0.98680000000000012</c:v>
                </c:pt>
                <c:pt idx="11">
                  <c:v>0.98019999999999996</c:v>
                </c:pt>
                <c:pt idx="12">
                  <c:v>0.96299999999999997</c:v>
                </c:pt>
                <c:pt idx="13">
                  <c:v>0.97360000000000002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4A1-4E94-A689-D7154624CA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42015056"/>
        <c:axId val="1642015536"/>
      </c:lineChart>
      <c:dateAx>
        <c:axId val="1642015056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42015536"/>
        <c:crosses val="autoZero"/>
        <c:auto val="1"/>
        <c:lblOffset val="100"/>
        <c:baseTimeUnit val="days"/>
      </c:dateAx>
      <c:valAx>
        <c:axId val="16420155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4201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Listes!$S$11:$S$17</c:f>
              <c:strCache>
                <c:ptCount val="5"/>
                <c:pt idx="0">
                  <c:v>WILLIAM PEEL - Scotch whisky - 1.5L</c:v>
                </c:pt>
                <c:pt idx="1">
                  <c:v>WILLIAM PEEL - Scotch whisky - 1L</c:v>
                </c:pt>
                <c:pt idx="2">
                  <c:v>WILLIAM PEEL - Scotch whisky edition limitee - 1L</c:v>
                </c:pt>
                <c:pt idx="3">
                  <c:v>WILLIAM PEEL - Scotch whisky - 50cl</c:v>
                </c:pt>
                <c:pt idx="4">
                  <c:v>WILLIAM PEEL - Blended scotch - 20cl</c:v>
                </c:pt>
              </c:strCache>
            </c:strRef>
          </c:cat>
          <c:val>
            <c:numRef>
              <c:f>Listes!$V$11:$V$17</c:f>
              <c:numCache>
                <c:formatCode>0%</c:formatCode>
                <c:ptCount val="7"/>
                <c:pt idx="0">
                  <c:v>0.29458388375165123</c:v>
                </c:pt>
                <c:pt idx="1">
                  <c:v>0.16512549537648613</c:v>
                </c:pt>
                <c:pt idx="2">
                  <c:v>0.11096433289299867</c:v>
                </c:pt>
                <c:pt idx="3">
                  <c:v>4.3593130779392336E-2</c:v>
                </c:pt>
                <c:pt idx="4">
                  <c:v>3.4346103038309116E-2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9A-409F-89B7-CBE4D1CA9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744360656"/>
        <c:axId val="744362096"/>
      </c:barChart>
      <c:catAx>
        <c:axId val="74436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744362096"/>
        <c:crosses val="autoZero"/>
        <c:auto val="1"/>
        <c:lblAlgn val="ctr"/>
        <c:lblOffset val="100"/>
        <c:noMultiLvlLbl val="0"/>
      </c:catAx>
      <c:valAx>
        <c:axId val="74436209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4436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9335863377609111E-2"/>
          <c:y val="4.9335863377609111E-2"/>
          <c:w val="0.90132827324478182"/>
          <c:h val="0.90132827324478182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2175-440D-B2A0-7F67621A490D}"/>
              </c:ext>
            </c:extLst>
          </c:dPt>
          <c:dPt>
            <c:idx val="1"/>
            <c:bubble3D val="0"/>
            <c:spPr>
              <a:solidFill>
                <a:srgbClr val="EFEFEF"/>
              </a:solidFill>
              <a:ln w="3175" cmpd="sng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2175-440D-B2A0-7F67621A490D}"/>
              </c:ext>
            </c:extLst>
          </c:dPt>
          <c:cat>
            <c:strRef>
              <c:f>Listes!$K$3:$K$4</c:f>
              <c:strCache>
                <c:ptCount val="2"/>
                <c:pt idx="0">
                  <c:v>DN</c:v>
                </c:pt>
                <c:pt idx="1">
                  <c:v>Reste</c:v>
                </c:pt>
              </c:strCache>
            </c:strRef>
          </c:cat>
          <c:val>
            <c:numRef>
              <c:f>Listes!$L$3:$L$4</c:f>
              <c:numCache>
                <c:formatCode>0%</c:formatCode>
                <c:ptCount val="2"/>
                <c:pt idx="0">
                  <c:v>0.47027741083223251</c:v>
                </c:pt>
                <c:pt idx="1">
                  <c:v>0.52972258916776749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75-440D-B2A0-7F67621A4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7"/>
      </c:doughnutChart>
    </c:plotArea>
    <c:plotVisOnly val="0"/>
    <c:dispBlanksAs val="gap"/>
    <c:showDLblsOverMax val="1"/>
  </c:chart>
  <c:spPr>
    <a:noFill/>
  </c:spPr>
  <c:externalData r:id="rId1">
    <c:autoUpdate val="1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835813177620597E-2"/>
          <c:y val="0.13032790638072586"/>
          <c:w val="0.93432837364475885"/>
          <c:h val="0.64205504979194372"/>
        </c:manualLayout>
      </c:layout>
      <c:areaChart>
        <c:grouping val="standard"/>
        <c:varyColors val="0"/>
        <c:ser>
          <c:idx val="0"/>
          <c:order val="0"/>
          <c:tx>
            <c:strRef>
              <c:f>'B0 - Distribution'!$E$5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'B0 - Distribution'!$D$6:$D$19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Distribution'!$E$6:$E$19</c:f>
              <c:numCache>
                <c:formatCode>0%</c:formatCode>
                <c:ptCount val="14"/>
                <c:pt idx="0">
                  <c:v>0.4703</c:v>
                </c:pt>
                <c:pt idx="1">
                  <c:v>0.36460000000000004</c:v>
                </c:pt>
                <c:pt idx="2">
                  <c:v>0.2576</c:v>
                </c:pt>
                <c:pt idx="3">
                  <c:v>0.19579999999999997</c:v>
                </c:pt>
                <c:pt idx="4">
                  <c:v>0.21530000000000002</c:v>
                </c:pt>
                <c:pt idx="5">
                  <c:v>0.15190000000000001</c:v>
                </c:pt>
                <c:pt idx="6">
                  <c:v>0.16269999999999998</c:v>
                </c:pt>
                <c:pt idx="7">
                  <c:v>0.13739999999999999</c:v>
                </c:pt>
                <c:pt idx="8">
                  <c:v>0.11890000000000001</c:v>
                </c:pt>
                <c:pt idx="9">
                  <c:v>9.7899999999999987E-2</c:v>
                </c:pt>
                <c:pt idx="10">
                  <c:v>8.4499999999999992E-2</c:v>
                </c:pt>
                <c:pt idx="11">
                  <c:v>8.1900000000000001E-2</c:v>
                </c:pt>
                <c:pt idx="12">
                  <c:v>8.0600000000000005E-2</c:v>
                </c:pt>
                <c:pt idx="13">
                  <c:v>8.0600000000000005E-2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89-430E-9B06-028925D2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7482688"/>
        <c:axId val="1417484608"/>
      </c:areaChart>
      <c:lineChart>
        <c:grouping val="standard"/>
        <c:varyColors val="0"/>
        <c:ser>
          <c:idx val="1"/>
          <c:order val="1"/>
          <c:tx>
            <c:strRef>
              <c:f>'B0 - Distribution'!$F$5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Distribution'!$D$6:$D$19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Distribution'!$F$6:$F$19</c:f>
              <c:numCache>
                <c:formatCode>0%</c:formatCode>
                <c:ptCount val="14"/>
                <c:pt idx="0">
                  <c:v>0.4703</c:v>
                </c:pt>
                <c:pt idx="1">
                  <c:v>0.36460000000000004</c:v>
                </c:pt>
                <c:pt idx="2">
                  <c:v>0.2576</c:v>
                </c:pt>
                <c:pt idx="3">
                  <c:v>0.19579999999999997</c:v>
                </c:pt>
                <c:pt idx="4">
                  <c:v>0.21530000000000002</c:v>
                </c:pt>
                <c:pt idx="5">
                  <c:v>0.15190000000000001</c:v>
                </c:pt>
                <c:pt idx="6">
                  <c:v>0.16269999999999998</c:v>
                </c:pt>
                <c:pt idx="7">
                  <c:v>0.13739999999999999</c:v>
                </c:pt>
                <c:pt idx="8">
                  <c:v>0.11890000000000001</c:v>
                </c:pt>
                <c:pt idx="9">
                  <c:v>9.7899999999999987E-2</c:v>
                </c:pt>
                <c:pt idx="10">
                  <c:v>8.4499999999999992E-2</c:v>
                </c:pt>
                <c:pt idx="11">
                  <c:v>8.1900000000000001E-2</c:v>
                </c:pt>
                <c:pt idx="12">
                  <c:v>8.0600000000000005E-2</c:v>
                </c:pt>
                <c:pt idx="13">
                  <c:v>8.0600000000000005E-2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89-430E-9B06-028925D2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7482688"/>
        <c:axId val="1417484608"/>
      </c:lineChart>
      <c:dateAx>
        <c:axId val="1417482688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417484608"/>
        <c:crosses val="autoZero"/>
        <c:auto val="1"/>
        <c:lblOffset val="100"/>
        <c:baseTimeUnit val="days"/>
      </c:dateAx>
      <c:valAx>
        <c:axId val="141748460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417482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'B0 - Distribution'!$L$5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'B0 - Distribution'!$K$6:$K$18</c:f>
              <c:strCache>
                <c:ptCount val="13"/>
                <c:pt idx="0">
                  <c:v>Centre-Val de Loire</c:v>
                </c:pt>
                <c:pt idx="1">
                  <c:v>Hauts-de-France</c:v>
                </c:pt>
                <c:pt idx="2">
                  <c:v>Île-de-France</c:v>
                </c:pt>
                <c:pt idx="3">
                  <c:v>Corse</c:v>
                </c:pt>
                <c:pt idx="4">
                  <c:v>Normandie</c:v>
                </c:pt>
                <c:pt idx="5">
                  <c:v>Pays de la Loire</c:v>
                </c:pt>
                <c:pt idx="6">
                  <c:v>Grand Est</c:v>
                </c:pt>
                <c:pt idx="7">
                  <c:v>Bretagne</c:v>
                </c:pt>
                <c:pt idx="8">
                  <c:v>Provence-Alpes-Côte d'Azur</c:v>
                </c:pt>
                <c:pt idx="9">
                  <c:v>Auvergne-Rhône-Alpes</c:v>
                </c:pt>
                <c:pt idx="10">
                  <c:v>Nouvelle-Aquitaine</c:v>
                </c:pt>
                <c:pt idx="11">
                  <c:v>Occitanie</c:v>
                </c:pt>
                <c:pt idx="12">
                  <c:v>Bourgogne-Franche-Comté</c:v>
                </c:pt>
              </c:strCache>
            </c:strRef>
          </c:cat>
          <c:val>
            <c:numRef>
              <c:f>'B0 - Distribution'!$L$6:$L$18</c:f>
              <c:numCache>
                <c:formatCode>0%</c:formatCode>
                <c:ptCount val="13"/>
                <c:pt idx="0">
                  <c:v>0.68421052631578949</c:v>
                </c:pt>
                <c:pt idx="1">
                  <c:v>0.66666666666666663</c:v>
                </c:pt>
                <c:pt idx="2">
                  <c:v>0.60784313725490191</c:v>
                </c:pt>
                <c:pt idx="3">
                  <c:v>0.6</c:v>
                </c:pt>
                <c:pt idx="4">
                  <c:v>0.59677419354838712</c:v>
                </c:pt>
                <c:pt idx="5">
                  <c:v>0.58333333333333337</c:v>
                </c:pt>
                <c:pt idx="6">
                  <c:v>0.43877551020408162</c:v>
                </c:pt>
                <c:pt idx="7">
                  <c:v>0.41975308641975306</c:v>
                </c:pt>
                <c:pt idx="8">
                  <c:v>0.40625</c:v>
                </c:pt>
                <c:pt idx="9">
                  <c:v>0.4</c:v>
                </c:pt>
                <c:pt idx="10">
                  <c:v>0.33333333333333331</c:v>
                </c:pt>
                <c:pt idx="11">
                  <c:v>0.25</c:v>
                </c:pt>
                <c:pt idx="12">
                  <c:v>0.2413793103448276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7-4367-8FDA-C2585E7E10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543756720"/>
        <c:axId val="1543754800"/>
      </c:barChart>
      <c:catAx>
        <c:axId val="1543756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43754800"/>
        <c:crosses val="autoZero"/>
        <c:auto val="1"/>
        <c:lblAlgn val="ctr"/>
        <c:lblOffset val="100"/>
        <c:noMultiLvlLbl val="0"/>
      </c:catAx>
      <c:valAx>
        <c:axId val="15437548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543756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Distribution'!$N$5</c:f>
              <c:strCache>
                <c:ptCount val="1"/>
                <c:pt idx="0">
                  <c:v>Green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70C4B79-E81F-4FF0-A853-EEC0A16113C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3B9BE09-654E-4955-A6CA-4B165A8F925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8C7A62F-5A5C-40AF-A5F0-A18B8AAF7DB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94EAE24-C04C-4488-AC81-C820F976FB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6675BEE-F56C-4070-8878-A9B012F90B5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75E13EF-90D1-4C19-A2B9-3CD923EEDA8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D18A8466-A175-4262-ADC3-1AF25E40C1D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03B7193-9A61-45B0-89A2-000CD8F5AA8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6EB89F4-71CC-4EA2-AF22-C091FA5C088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78554F5-4C42-48AC-BD8C-C1B516C7643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D631F62-6E66-410E-AEE5-62D85FDCFF1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C196EB3-46DF-4F8F-ADAF-1D27E277421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93DDF8BA-20DD-4305-B1C0-07161F26C1B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Distribution'!$N$6:$N$18</c:f>
              <c:numCache>
                <c:formatCode>General</c:formatCode>
                <c:ptCount val="13"/>
                <c:pt idx="0" formatCode="#,##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Distribution'!$S$6:$S$18</c15:f>
                <c15:dlblRangeCache>
                  <c:ptCount val="13"/>
                  <c:pt idx="0">
                    <c:v>+68,4pp</c:v>
                  </c:pt>
                  <c:pt idx="1">
                    <c:v>+34,5pp</c:v>
                  </c:pt>
                  <c:pt idx="2">
                    <c:v>+49,0pp</c:v>
                  </c:pt>
                  <c:pt idx="3">
                    <c:v>+40,0pp</c:v>
                  </c:pt>
                  <c:pt idx="4">
                    <c:v>+53,2pp</c:v>
                  </c:pt>
                  <c:pt idx="5">
                    <c:v>+58,3pp</c:v>
                  </c:pt>
                  <c:pt idx="6">
                    <c:v>+35,7pp</c:v>
                  </c:pt>
                  <c:pt idx="7">
                    <c:v>+39,5pp</c:v>
                  </c:pt>
                  <c:pt idx="8">
                    <c:v>+28,1pp</c:v>
                  </c:pt>
                  <c:pt idx="9">
                    <c:v>+33,3pp</c:v>
                  </c:pt>
                  <c:pt idx="10">
                    <c:v>+30,2pp</c:v>
                  </c:pt>
                  <c:pt idx="11">
                    <c:v>+21,7pp</c:v>
                  </c:pt>
                  <c:pt idx="12">
                    <c:v>+24,1pp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B743-4502-88E5-676B4A0D1771}"/>
            </c:ext>
          </c:extLst>
        </c:ser>
        <c:ser>
          <c:idx val="1"/>
          <c:order val="1"/>
          <c:tx>
            <c:strRef>
              <c:f>'B0 - Distribution'!$O$5</c:f>
              <c:strCache>
                <c:ptCount val="1"/>
                <c:pt idx="0">
                  <c:v>Light green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1D0EA39-2D3C-4A0E-A27A-901CAA9A79B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0199637-B9D5-4575-99BF-02B2050116F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DE70501-87A7-46B3-A919-D1B74E2593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C1EC12C-1D4D-45BA-970B-ECD20B5657D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65FA915-FA92-441A-9F55-59141832F82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E0DF1F4-A535-44BC-8AA4-8DFA11420AF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A7E39BF-FDDE-4539-AEFD-06174E71D42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1FB36FB-5BDC-4EA2-9BB2-8301E3A7068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7F29C58-D549-49BD-B1A1-C3AF5BA5FE0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B763697-190C-43B4-88B1-C918B96C580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99B3B14-929E-4DF6-8361-B7D01C51320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3EDC245-C051-44A4-ADFB-42A1C44E3B9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5A21FD2-95F4-4526-8C20-A6FA05CD285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accent6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Distribution'!$O$6:$O$18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Distribution'!$T$6:$T$18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1B-B743-4502-88E5-676B4A0D1771}"/>
            </c:ext>
          </c:extLst>
        </c:ser>
        <c:ser>
          <c:idx val="2"/>
          <c:order val="2"/>
          <c:tx>
            <c:strRef>
              <c:f>'B0 - Distribution'!$P$5</c:f>
              <c:strCache>
                <c:ptCount val="1"/>
                <c:pt idx="0">
                  <c:v>Grey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16DBB1A-BDD5-4692-B587-129A994FB1F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1540FC4-2170-49AF-A2A5-3C0DB6D1D23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6FB6A08-48C7-4DB3-8C03-7C1DFEA7A2B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E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74F6841-23DC-4C80-8A9E-8D68951DC13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F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ED91D78-3868-441B-BA61-4F649880099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84B9035-4406-4C6F-9132-1936EFA2FDF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1ECAA66-EA16-4117-A5B5-E198E304144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418333D-AA88-41DC-9E16-B1E4471A967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8E731C4-8685-4D91-9640-60E4E1C992B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CB6750E-DAE8-441D-805A-5782026582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319590A-A0BD-4651-99E1-B555E474C76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6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511776E-1699-4E53-A58E-5E6CDAD4CA6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7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C52E01F-86CA-440D-B3DA-157825ACCF0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Distribution'!$P$6:$P$18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Distribution'!$U$6:$U$18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29-B743-4502-88E5-676B4A0D1771}"/>
            </c:ext>
          </c:extLst>
        </c:ser>
        <c:ser>
          <c:idx val="3"/>
          <c:order val="3"/>
          <c:tx>
            <c:strRef>
              <c:f>'B0 - Distribution'!$Q$5</c:f>
              <c:strCache>
                <c:ptCount val="1"/>
                <c:pt idx="0">
                  <c:v>Light red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85A1DB0-4743-4DB2-905F-0C939108436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1C46341-C535-4881-8E61-09904DBCAD8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B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E816C35-A635-46F0-87AA-196EED4BE02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12EF98F-07F8-420D-A176-79B96AD8636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D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4DF0ACE-E123-4CC3-8EB7-8A0654E8AFF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5C25F89-B4BD-4289-8675-522F4D05546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F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EB32DDD-3BC3-4964-B5AE-669DE2DD485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4EEBC62-018D-47F7-BDBB-522EA2CF1C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7719814-DE74-4CF3-8989-BE77D7470AB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6E64695-7FAF-4231-9098-41C39EE4887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E274E16-1A23-4463-9941-E456CEEB19D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903D111-10F2-4156-B1C5-8F00BFE898A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94F4E9D0-003E-42CD-87A5-739EBEBD244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accent1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Distribution'!$Q$6:$Q$18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Distribution'!$V$6:$V$18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37-B743-4502-88E5-676B4A0D1771}"/>
            </c:ext>
          </c:extLst>
        </c:ser>
        <c:ser>
          <c:idx val="4"/>
          <c:order val="4"/>
          <c:tx>
            <c:strRef>
              <c:f>'B0 - Distribution'!$R$5</c:f>
              <c:strCache>
                <c:ptCount val="1"/>
                <c:pt idx="0">
                  <c:v>Red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3BA8FC6-CB70-4BC2-A795-2D1F7AB9F67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8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8EEF848-80C1-4AF4-80C3-63BB9C05BD5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9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8D36A14-2089-4DB6-A980-02D81A42BD1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A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A9F1087-6C2E-44D6-B279-6CA72945960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B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713BC89-6E4C-42E5-8E21-25E2C3DDDFA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C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0EA19AD-F08E-4010-88D0-F648D1CC334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D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2F4763A-8E95-4701-A398-655B0B3886C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E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66D4441-C5F9-4BCE-A297-0DA7A7F9AAA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F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CC9EE34-9AC6-4A91-B6F3-E353888742F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0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DD83DA22-CDF0-45A8-BC00-6CAC9CB2196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1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E7B5608-E4B1-4BF0-84ED-E2E41E1189E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2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FCBB290A-5DC5-4A4A-B8A0-5A006605224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3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294EADD-C9A1-45AB-9971-7BDCB9BB660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4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Distribution'!$R$6:$R$18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Distribution'!$W$6:$W$18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45-B743-4502-88E5-676B4A0D17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21965631"/>
        <c:axId val="521964191"/>
      </c:barChart>
      <c:catAx>
        <c:axId val="521965631"/>
        <c:scaling>
          <c:orientation val="maxMin"/>
        </c:scaling>
        <c:delete val="1"/>
        <c:axPos val="l"/>
        <c:majorTickMark val="out"/>
        <c:minorTickMark val="none"/>
        <c:tickLblPos val="nextTo"/>
        <c:crossAx val="521964191"/>
        <c:crosses val="autoZero"/>
        <c:auto val="1"/>
        <c:lblAlgn val="ctr"/>
        <c:lblOffset val="100"/>
        <c:noMultiLvlLbl val="0"/>
      </c:catAx>
      <c:valAx>
        <c:axId val="521964191"/>
        <c:scaling>
          <c:orientation val="minMax"/>
          <c:max val="1"/>
        </c:scaling>
        <c:delete val="1"/>
        <c:axPos val="t"/>
        <c:numFmt formatCode="#,##0" sourceLinked="1"/>
        <c:majorTickMark val="out"/>
        <c:minorTickMark val="none"/>
        <c:tickLblPos val="nextTo"/>
        <c:crossAx val="521965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6">
    <c:autoUpdate val="1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'A0 - Distributeur'!$AM$6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rgbClr val="E7E8EA">
                <a:alpha val="20000"/>
              </a:srgbClr>
            </a:solidFill>
            <a:ln>
              <a:noFill/>
            </a:ln>
            <a:effectLst/>
          </c:spPr>
          <c:invertIfNegative val="0"/>
          <c:val>
            <c:numRef>
              <c:f>'A0 - Distributeur'!$AM$7:$AM$16</c:f>
              <c:numCache>
                <c:formatCode>0%</c:formatCode>
                <c:ptCount val="10"/>
                <c:pt idx="0">
                  <c:v>0.4703</c:v>
                </c:pt>
                <c:pt idx="1">
                  <c:v>0.72920000000000007</c:v>
                </c:pt>
                <c:pt idx="2">
                  <c:v>7.6600000000000001E-2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96-40EF-85E8-D6A1A6522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29643631"/>
        <c:axId val="1329627311"/>
      </c:barChart>
      <c:catAx>
        <c:axId val="1329643631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29627311"/>
        <c:crosses val="autoZero"/>
        <c:auto val="1"/>
        <c:lblAlgn val="ctr"/>
        <c:lblOffset val="100"/>
        <c:noMultiLvlLbl val="0"/>
      </c:catAx>
      <c:valAx>
        <c:axId val="1329627311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329643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4861216090161"/>
          <c:y val="0.12032303142204538"/>
          <c:w val="0.78411608254466036"/>
          <c:h val="0.77535983813780396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'B0 - Distribution'!$AA$6</c:f>
              <c:strCache>
                <c:ptCount val="1"/>
                <c:pt idx="0">
                  <c:v>Gagnés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Distribution'!$AB$4:$AM$4</c:f>
              <c:numCache>
                <c:formatCode>dd\ mmm\ yyyy</c:formatCode>
                <c:ptCount val="12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</c:numCache>
            </c:numRef>
          </c:cat>
          <c:val>
            <c:numRef>
              <c:f>'B0 - Distribution'!$AB$6:$AM$6</c:f>
              <c:numCache>
                <c:formatCode>General</c:formatCode>
                <c:ptCount val="12"/>
                <c:pt idx="0">
                  <c:v>91</c:v>
                </c:pt>
                <c:pt idx="1">
                  <c:v>104</c:v>
                </c:pt>
                <c:pt idx="2">
                  <c:v>60</c:v>
                </c:pt>
                <c:pt idx="3">
                  <c:v>19</c:v>
                </c:pt>
                <c:pt idx="4">
                  <c:v>66</c:v>
                </c:pt>
                <c:pt idx="5">
                  <c:v>11</c:v>
                </c:pt>
                <c:pt idx="6">
                  <c:v>26</c:v>
                </c:pt>
                <c:pt idx="7">
                  <c:v>19</c:v>
                </c:pt>
                <c:pt idx="8">
                  <c:v>16</c:v>
                </c:pt>
                <c:pt idx="9">
                  <c:v>10</c:v>
                </c:pt>
                <c:pt idx="10">
                  <c:v>4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D-4630-954F-D6562FB97837}"/>
            </c:ext>
          </c:extLst>
        </c:ser>
        <c:ser>
          <c:idx val="0"/>
          <c:order val="2"/>
          <c:tx>
            <c:strRef>
              <c:f>'B0 - Distribution'!$AA$5</c:f>
              <c:strCache>
                <c:ptCount val="1"/>
                <c:pt idx="0">
                  <c:v>Perdus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Distribution'!$AB$4:$AM$4</c:f>
              <c:numCache>
                <c:formatCode>dd\ mmm\ yyyy</c:formatCode>
                <c:ptCount val="12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</c:numCache>
            </c:numRef>
          </c:cat>
          <c:val>
            <c:numRef>
              <c:f>'B0 - Distribution'!$AB$5:$AM$5</c:f>
              <c:numCache>
                <c:formatCode>General</c:formatCode>
                <c:ptCount val="12"/>
                <c:pt idx="0">
                  <c:v>-11</c:v>
                </c:pt>
                <c:pt idx="1">
                  <c:v>-23</c:v>
                </c:pt>
                <c:pt idx="2">
                  <c:v>-13</c:v>
                </c:pt>
                <c:pt idx="3">
                  <c:v>-34</c:v>
                </c:pt>
                <c:pt idx="4">
                  <c:v>-18</c:v>
                </c:pt>
                <c:pt idx="5">
                  <c:v>-19</c:v>
                </c:pt>
                <c:pt idx="6">
                  <c:v>-7</c:v>
                </c:pt>
                <c:pt idx="7">
                  <c:v>-5</c:v>
                </c:pt>
                <c:pt idx="8">
                  <c:v>0</c:v>
                </c:pt>
                <c:pt idx="9">
                  <c:v>0</c:v>
                </c:pt>
                <c:pt idx="10">
                  <c:v>-2</c:v>
                </c:pt>
                <c:pt idx="11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1D-4630-954F-D6562FB97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14008159"/>
        <c:axId val="1614004319"/>
      </c:barChart>
      <c:lineChart>
        <c:grouping val="standard"/>
        <c:varyColors val="0"/>
        <c:ser>
          <c:idx val="2"/>
          <c:order val="0"/>
          <c:tx>
            <c:strRef>
              <c:f>'B0 - Distribution'!$AA$7</c:f>
              <c:strCache>
                <c:ptCount val="1"/>
                <c:pt idx="0">
                  <c:v>Évolution</c:v>
                </c:pt>
              </c:strCache>
            </c:strRef>
          </c:tx>
          <c:spPr>
            <a:ln w="25400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C0BDD528-12F7-4FFC-92E7-3C655582C9E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EF1D-4630-954F-D6562FB978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E082C0E-8E38-44A9-9F1E-408BFEBF0FD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EF1D-4630-954F-D6562FB9783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AAFAC7F-FF8F-4F2B-A98F-4CFE86976F7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EF1D-4630-954F-D6562FB9783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D24C0E0-B910-44FA-842F-EC2B49A9A16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EF1D-4630-954F-D6562FB9783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451F913-2EE5-41BB-92D2-01F4EC81CF82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EF1D-4630-954F-D6562FB9783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8062036-CDF3-469C-94A5-A7A62780F17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EF1D-4630-954F-D6562FB9783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65AD194-F7F2-4D43-ABD3-9243A71B87E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EF1D-4630-954F-D6562FB9783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502E8E3-BF77-4312-A15D-F36AA8486F2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EF1D-4630-954F-D6562FB9783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57FBC80-2DC6-4C66-928C-66B063ACF61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EF1D-4630-954F-D6562FB9783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17F3426-2719-4F94-A3BD-9FE35639706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EF1D-4630-954F-D6562FB97837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1DBC4A4-E579-46B4-98DA-7BC05A856B5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EF1D-4630-954F-D6562FB97837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DCC9758-924A-47AE-B1DD-839136FD89E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EF1D-4630-954F-D6562FB97837}"/>
                </c:ext>
              </c:extLst>
            </c:dLbl>
            <c:numFmt formatCode="\+0;\-0;\-" sourceLinked="0"/>
            <c:spPr>
              <a:noFill/>
              <a:ln w="28575">
                <a:noFill/>
              </a:ln>
              <a:effectLst/>
            </c:spPr>
            <c:txPr>
              <a:bodyPr rot="0" spcFirstLastPara="1" vertOverflow="clip" horzOverflow="clip" vert="horz" wrap="square" lIns="0" tIns="0" rIns="0" bIns="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val>
            <c:numRef>
              <c:f>'B0 - Distribution'!$AB$7:$AM$7</c:f>
              <c:numCache>
                <c:formatCode>0</c:formatCode>
                <c:ptCount val="12"/>
                <c:pt idx="0">
                  <c:v>80</c:v>
                </c:pt>
                <c:pt idx="1">
                  <c:v>81</c:v>
                </c:pt>
                <c:pt idx="2">
                  <c:v>47</c:v>
                </c:pt>
                <c:pt idx="3">
                  <c:v>-15</c:v>
                </c:pt>
                <c:pt idx="4">
                  <c:v>48</c:v>
                </c:pt>
                <c:pt idx="5">
                  <c:v>-8</c:v>
                </c:pt>
                <c:pt idx="6">
                  <c:v>19</c:v>
                </c:pt>
                <c:pt idx="7">
                  <c:v>14</c:v>
                </c:pt>
                <c:pt idx="8">
                  <c:v>16</c:v>
                </c:pt>
                <c:pt idx="9">
                  <c:v>10</c:v>
                </c:pt>
                <c:pt idx="10">
                  <c:v>2</c:v>
                </c:pt>
                <c:pt idx="11">
                  <c:v>1</c:v>
                </c:pt>
              </c:numCache>
            </c:numRef>
          </c:val>
          <c:smooth val="1"/>
          <c:extLst>
            <c:ext xmlns:c15="http://schemas.microsoft.com/office/drawing/2012/chart" uri="{02D57815-91ED-43cb-92C2-25804820EDAC}">
              <c15:datalabelsRange>
                <c15:f>'B0 - Distribution'!$AB$8:$AM$8</c15:f>
                <c15:dlblRangeCache>
                  <c:ptCount val="12"/>
                  <c:pt idx="0">
                    <c:v>+80
(+29,0%)</c:v>
                  </c:pt>
                  <c:pt idx="1">
                    <c:v>+81
(+41,5%)</c:v>
                  </c:pt>
                  <c:pt idx="2">
                    <c:v>+47
(+31,8%)</c:v>
                  </c:pt>
                  <c:pt idx="3">
                    <c:v>-15
(-9,2%)</c:v>
                  </c:pt>
                  <c:pt idx="4">
                    <c:v>+48
(+41,7%)</c:v>
                  </c:pt>
                  <c:pt idx="5">
                    <c:v>-8
(-6,5%)</c:v>
                  </c:pt>
                  <c:pt idx="6">
                    <c:v>+19
(+18,3%)</c:v>
                  </c:pt>
                  <c:pt idx="7">
                    <c:v>+14
(+15,6%)</c:v>
                  </c:pt>
                  <c:pt idx="8">
                    <c:v>+16
(+21,6%)</c:v>
                  </c:pt>
                  <c:pt idx="9">
                    <c:v>+10
(+15,6%)</c:v>
                  </c:pt>
                  <c:pt idx="10">
                    <c:v>+2
(+3,2%)</c:v>
                  </c:pt>
                  <c:pt idx="11">
                    <c:v>+1
(+1,6%)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EF1D-4630-954F-D6562FB97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4008159"/>
        <c:axId val="1614004319"/>
      </c:lineChart>
      <c:catAx>
        <c:axId val="1614008159"/>
        <c:scaling>
          <c:orientation val="maxMin"/>
        </c:scaling>
        <c:delete val="0"/>
        <c:axPos val="b"/>
        <c:numFmt formatCode="dd\ mmm\ yyyy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4004319"/>
        <c:crosses val="autoZero"/>
        <c:auto val="0"/>
        <c:lblAlgn val="ctr"/>
        <c:lblOffset val="100"/>
        <c:noMultiLvlLbl val="0"/>
      </c:catAx>
      <c:valAx>
        <c:axId val="161400431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Évolution</a:t>
                </a:r>
                <a:r>
                  <a:rPr lang="fr-FR" b="1" baseline="0" dirty="0"/>
                  <a:t> du parc de magasins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6.7657009805992763E-2"/>
              <c:y val="1.816257920989491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;\-0;\-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4008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4376900934676383"/>
          <c:y val="0"/>
          <c:w val="0.55623096616761469"/>
          <c:h val="6.5612752397928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'B0 - Distribution'!$AT$5</c:f>
              <c:strCache>
                <c:ptCount val="1"/>
                <c:pt idx="0">
                  <c:v>Prix indice 100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6DE3E32-41BF-4AE2-B266-F84CD1B949D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B12E-43A3-B958-714DAC2923D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16F09EA-B6DB-4001-884C-5D6154033FF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12E-43A3-B958-714DAC2923D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7BD3DE2-8DFB-435A-B2CF-A04E65C5A9E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B12E-43A3-B958-714DAC2923D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068178A-0210-4501-AC56-5CF9A47FA02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12E-43A3-B958-714DAC2923D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3DE67B6-0C54-49D4-A0E7-E53382A053D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B12E-43A3-B958-714DAC2923D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12E-43A3-B958-714DAC2923D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B12E-43A3-B958-714DAC2923D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B12E-43A3-B958-714DAC2923D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B12E-43A3-B958-714DAC2923D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B12E-43A3-B958-714DAC2923D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B12E-43A3-B958-714DAC2923D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B12E-43A3-B958-714DAC2923D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B12E-43A3-B958-714DAC2923D8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B12E-43A3-B958-714DAC2923D8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B12E-43A3-B958-714DAC2923D8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B12E-43A3-B958-714DAC2923D8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B12E-43A3-B958-714DAC2923D8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B12E-43A3-B958-714DAC2923D8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B12E-43A3-B958-714DAC2923D8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B12E-43A3-B958-714DAC2923D8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B12E-43A3-B958-714DAC2923D8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B12E-43A3-B958-714DAC2923D8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B12E-43A3-B958-714DAC2923D8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B12E-43A3-B958-714DAC2923D8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B12E-43A3-B958-714DAC2923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'B0 - Distribution'!$AS$6:$AS$30</c:f>
              <c:numCache>
                <c:formatCode>\+0.0\p\p;\-0.0\p\p;</c:formatCode>
                <c:ptCount val="25"/>
                <c:pt idx="0">
                  <c:v>29.460000000000004</c:v>
                </c:pt>
                <c:pt idx="1">
                  <c:v>16.510000000000002</c:v>
                </c:pt>
                <c:pt idx="2">
                  <c:v>10.84</c:v>
                </c:pt>
                <c:pt idx="3">
                  <c:v>0.93000000000000016</c:v>
                </c:pt>
                <c:pt idx="4">
                  <c:v>-1.1899999999999995</c:v>
                </c:pt>
              </c:numCache>
            </c:numRef>
          </c:xVal>
          <c:yVal>
            <c:numRef>
              <c:f>'B0 - Distribution'!$AT$6:$AT$30</c:f>
              <c:numCache>
                <c:formatCode>#,##0</c:formatCode>
                <c:ptCount val="25"/>
                <c:pt idx="0">
                  <c:v>100</c:v>
                </c:pt>
                <c:pt idx="1">
                  <c:v>101.18910178242858</c:v>
                </c:pt>
                <c:pt idx="2">
                  <c:v>99.707193499037686</c:v>
                </c:pt>
                <c:pt idx="3">
                  <c:v>121.98214648001624</c:v>
                </c:pt>
                <c:pt idx="4">
                  <c:v>136.50050351654033</c:v>
                </c:pt>
              </c:numCache>
            </c:numRef>
          </c:yVal>
          <c:bubbleSize>
            <c:numRef>
              <c:f>'B0 - Distribution'!$AU$6:$AU$30</c:f>
              <c:numCache>
                <c:formatCode>0.0%</c:formatCode>
                <c:ptCount val="25"/>
                <c:pt idx="0">
                  <c:v>0.29460000000000003</c:v>
                </c:pt>
                <c:pt idx="1">
                  <c:v>0.16510000000000002</c:v>
                </c:pt>
                <c:pt idx="2" formatCode="0%">
                  <c:v>0.111</c:v>
                </c:pt>
                <c:pt idx="3" formatCode="0%">
                  <c:v>4.36E-2</c:v>
                </c:pt>
                <c:pt idx="4" formatCode="0%">
                  <c:v>3.4300000000000004E-2</c:v>
                </c:pt>
              </c:numCache>
            </c:numRef>
          </c:bubbleSize>
          <c:bubble3D val="0"/>
          <c:extLst>
            <c:ext xmlns:c15="http://schemas.microsoft.com/office/drawing/2012/chart" uri="{02D57815-91ED-43cb-92C2-25804820EDAC}">
              <c15:datalabelsRange>
                <c15:f>'B0 - Distribution'!$AQ$6:$AQ$30</c15:f>
                <c15:dlblRangeCache>
                  <c:ptCount val="25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04</c:v>
                  </c:pt>
                  <c:pt idx="4">
                    <c:v>05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9-B12E-43A3-B958-714DAC292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sizeRepresents val="w"/>
        <c:axId val="1083902655"/>
        <c:axId val="1083904575"/>
      </c:bubbleChart>
      <c:valAx>
        <c:axId val="10839026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Évolution de la DN</a:t>
                </a:r>
              </a:p>
            </c:rich>
          </c:tx>
          <c:layout>
            <c:manualLayout>
              <c:xMode val="edge"/>
              <c:yMode val="edge"/>
              <c:x val="0.4445978800578595"/>
              <c:y val="0.935527828338402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.0\p\p;\-0.0\p\p;\=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83904575"/>
        <c:crosses val="autoZero"/>
        <c:crossBetween val="midCat"/>
      </c:valAx>
      <c:valAx>
        <c:axId val="1083904575"/>
        <c:scaling>
          <c:orientation val="minMax"/>
          <c:min val="4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Indice prix</a:t>
                </a:r>
              </a:p>
            </c:rich>
          </c:tx>
          <c:layout>
            <c:manualLayout>
              <c:xMode val="edge"/>
              <c:yMode val="edge"/>
              <c:x val="1.7530678342006418E-3"/>
              <c:y val="0.35804690780397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839026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20380560056825"/>
          <c:y val="3.6651236592258794E-2"/>
          <c:w val="0.69380731922398586"/>
          <c:h val="0.92669752681548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Table!$AP$2</c:f>
              <c:strCache>
                <c:ptCount val="1"/>
              </c:strCache>
            </c:strRef>
          </c:tx>
          <c:spPr>
            <a:solidFill>
              <a:srgbClr val="303237">
                <a:alpha val="10196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7FE6-4C77-B4B7-9A4FE7008DA9}"/>
                </c:ext>
              </c:extLst>
            </c:dLbl>
            <c:dLbl>
              <c:idx val="1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FE6-4C77-B4B7-9A4FE7008DA9}"/>
                </c:ext>
              </c:extLst>
            </c:dLbl>
            <c:dLbl>
              <c:idx val="2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7FE6-4C77-B4B7-9A4FE7008DA9}"/>
                </c:ext>
              </c:extLst>
            </c:dLbl>
            <c:dLbl>
              <c:idx val="3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FE6-4C77-B4B7-9A4FE7008DA9}"/>
                </c:ext>
              </c:extLst>
            </c:dLbl>
            <c:dLbl>
              <c:idx val="4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FE6-4C77-B4B7-9A4FE7008DA9}"/>
                </c:ext>
              </c:extLst>
            </c:dLbl>
            <c:dLbl>
              <c:idx val="5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FE6-4C77-B4B7-9A4FE7008DA9}"/>
                </c:ext>
              </c:extLst>
            </c:dLbl>
            <c:dLbl>
              <c:idx val="6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7FE6-4C77-B4B7-9A4FE7008DA9}"/>
                </c:ext>
              </c:extLst>
            </c:dLbl>
            <c:dLbl>
              <c:idx val="7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7FE6-4C77-B4B7-9A4FE7008DA9}"/>
                </c:ext>
              </c:extLst>
            </c:dLbl>
            <c:dLbl>
              <c:idx val="8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7FE6-4C77-B4B7-9A4FE7008DA9}"/>
                </c:ext>
              </c:extLst>
            </c:dLbl>
            <c:dLbl>
              <c:idx val="9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7FE6-4C77-B4B7-9A4FE7008DA9}"/>
                </c:ext>
              </c:extLst>
            </c:dLbl>
            <c:numFmt formatCode="General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Table!$AP$3:$AP$12</c:f>
              <c:numCache>
                <c:formatCode>;;;</c:formatCode>
                <c:ptCount val="10"/>
                <c:pt idx="0">
                  <c:v>391</c:v>
                </c:pt>
                <c:pt idx="1">
                  <c:v>245</c:v>
                </c:pt>
                <c:pt idx="2">
                  <c:v>323</c:v>
                </c:pt>
                <c:pt idx="3">
                  <c:v>323</c:v>
                </c:pt>
                <c:pt idx="4">
                  <c:v>323</c:v>
                </c:pt>
                <c:pt idx="5">
                  <c:v>374</c:v>
                </c:pt>
                <c:pt idx="6">
                  <c:v>323</c:v>
                </c:pt>
                <c:pt idx="7">
                  <c:v>285</c:v>
                </c:pt>
                <c:pt idx="8">
                  <c:v>302</c:v>
                </c:pt>
                <c:pt idx="9">
                  <c:v>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FE6-4C77-B4B7-9A4FE7008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13149343"/>
        <c:axId val="113145503"/>
      </c:barChart>
      <c:catAx>
        <c:axId val="113149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13145503"/>
        <c:crosses val="autoZero"/>
        <c:auto val="1"/>
        <c:lblAlgn val="ctr"/>
        <c:lblOffset val="100"/>
        <c:noMultiLvlLbl val="0"/>
      </c:catAx>
      <c:valAx>
        <c:axId val="113145503"/>
        <c:scaling>
          <c:orientation val="minMax"/>
        </c:scaling>
        <c:delete val="1"/>
        <c:axPos val="t"/>
        <c:numFmt formatCode=";;;" sourceLinked="1"/>
        <c:majorTickMark val="out"/>
        <c:minorTickMark val="none"/>
        <c:tickLblPos val="nextTo"/>
        <c:crossAx val="113149343"/>
        <c:crosses val="autoZero"/>
        <c:crossBetween val="between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en-US"/>
    </a:p>
  </c:txPr>
  <c:externalData r:id="rId1">
    <c:autoUpdate val="1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20380560056825"/>
          <c:y val="3.6651236592258794E-2"/>
          <c:w val="0.86179619439943178"/>
          <c:h val="0.92669752681548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Table!$AQ$2</c:f>
              <c:strCache>
                <c:ptCount val="1"/>
              </c:strCache>
            </c:strRef>
          </c:tx>
          <c:spPr>
            <a:solidFill>
              <a:srgbClr val="C7CEF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0CC1-42E6-AD52-1B221BA20483}"/>
                </c:ext>
              </c:extLst>
            </c:dLbl>
            <c:dLbl>
              <c:idx val="1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CC1-42E6-AD52-1B221BA20483}"/>
                </c:ext>
              </c:extLst>
            </c:dLbl>
            <c:dLbl>
              <c:idx val="2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0CC1-42E6-AD52-1B221BA20483}"/>
                </c:ext>
              </c:extLst>
            </c:dLbl>
            <c:dLbl>
              <c:idx val="3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CC1-42E6-AD52-1B221BA20483}"/>
                </c:ext>
              </c:extLst>
            </c:dLbl>
            <c:dLbl>
              <c:idx val="4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CC1-42E6-AD52-1B221BA20483}"/>
                </c:ext>
              </c:extLst>
            </c:dLbl>
            <c:dLbl>
              <c:idx val="5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CC1-42E6-AD52-1B221BA20483}"/>
                </c:ext>
              </c:extLst>
            </c:dLbl>
            <c:dLbl>
              <c:idx val="6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0CC1-42E6-AD52-1B221BA20483}"/>
                </c:ext>
              </c:extLst>
            </c:dLbl>
            <c:dLbl>
              <c:idx val="7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0CC1-42E6-AD52-1B221BA20483}"/>
                </c:ext>
              </c:extLst>
            </c:dLbl>
            <c:dLbl>
              <c:idx val="8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0CC1-42E6-AD52-1B221BA20483}"/>
                </c:ext>
              </c:extLst>
            </c:dLbl>
            <c:dLbl>
              <c:idx val="9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0CC1-42E6-AD52-1B221BA20483}"/>
                </c:ext>
              </c:extLst>
            </c:dLbl>
            <c:numFmt formatCode="General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Table!$AQ$3:$AQ$12</c:f>
              <c:numCache>
                <c:formatCode>;;;</c:formatCode>
                <c:ptCount val="10"/>
                <c:pt idx="0">
                  <c:v>81</c:v>
                </c:pt>
                <c:pt idx="1">
                  <c:v>40</c:v>
                </c:pt>
                <c:pt idx="2">
                  <c:v>65</c:v>
                </c:pt>
                <c:pt idx="3">
                  <c:v>65</c:v>
                </c:pt>
                <c:pt idx="4">
                  <c:v>65</c:v>
                </c:pt>
                <c:pt idx="5">
                  <c:v>75</c:v>
                </c:pt>
                <c:pt idx="6">
                  <c:v>64</c:v>
                </c:pt>
                <c:pt idx="7">
                  <c:v>58</c:v>
                </c:pt>
                <c:pt idx="8">
                  <c:v>64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CC1-42E6-AD52-1B221BA20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13149343"/>
        <c:axId val="113145503"/>
      </c:barChart>
      <c:catAx>
        <c:axId val="113149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13145503"/>
        <c:crosses val="autoZero"/>
        <c:auto val="1"/>
        <c:lblAlgn val="ctr"/>
        <c:lblOffset val="100"/>
        <c:noMultiLvlLbl val="0"/>
      </c:catAx>
      <c:valAx>
        <c:axId val="113145503"/>
        <c:scaling>
          <c:orientation val="minMax"/>
        </c:scaling>
        <c:delete val="1"/>
        <c:axPos val="t"/>
        <c:numFmt formatCode=";;;" sourceLinked="1"/>
        <c:majorTickMark val="out"/>
        <c:minorTickMark val="none"/>
        <c:tickLblPos val="nextTo"/>
        <c:crossAx val="113149343"/>
        <c:crosses val="autoZero"/>
        <c:crossBetween val="between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en-US"/>
    </a:p>
  </c:txPr>
  <c:externalData r:id="rId1">
    <c:autoUpdate val="1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61164871522009"/>
          <c:y val="0.16156742124847309"/>
          <c:w val="0.33876517916637655"/>
          <c:h val="0.7055973389616299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Distribution'!$BE$5</c:f>
              <c:strCache>
                <c:ptCount val="1"/>
                <c:pt idx="0">
                  <c:v>Adressé au 01 sept 2025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Distribution'!$BE$6:$BE$16</c:f>
              <c:numCache>
                <c:formatCode>General</c:formatCode>
                <c:ptCount val="11"/>
                <c:pt idx="0">
                  <c:v>0</c:v>
                </c:pt>
                <c:pt idx="1">
                  <c:v>6</c:v>
                </c:pt>
                <c:pt idx="2">
                  <c:v>66</c:v>
                </c:pt>
                <c:pt idx="3">
                  <c:v>97</c:v>
                </c:pt>
                <c:pt idx="4">
                  <c:v>86</c:v>
                </c:pt>
                <c:pt idx="5">
                  <c:v>57</c:v>
                </c:pt>
                <c:pt idx="6">
                  <c:v>35</c:v>
                </c:pt>
                <c:pt idx="7">
                  <c:v>2</c:v>
                </c:pt>
                <c:pt idx="8">
                  <c:v>5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EC-49FD-B356-10EA6AD88CD0}"/>
            </c:ext>
          </c:extLst>
        </c:ser>
        <c:ser>
          <c:idx val="1"/>
          <c:order val="1"/>
          <c:tx>
            <c:strRef>
              <c:f>'B0 - Distribution'!$BF$5</c:f>
              <c:strCache>
                <c:ptCount val="1"/>
                <c:pt idx="0">
                  <c:v>Adressé entre 04 juin 2025 et 25 août 2025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Distribution'!$BF$6:$BF$16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9</c:v>
                </c:pt>
                <c:pt idx="3">
                  <c:v>18</c:v>
                </c:pt>
                <c:pt idx="4">
                  <c:v>21</c:v>
                </c:pt>
                <c:pt idx="5">
                  <c:v>15</c:v>
                </c:pt>
                <c:pt idx="6">
                  <c:v>9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EC-49FD-B356-10EA6AD88CD0}"/>
            </c:ext>
          </c:extLst>
        </c:ser>
        <c:ser>
          <c:idx val="2"/>
          <c:order val="2"/>
          <c:tx>
            <c:strRef>
              <c:f>'B0 - Distribution'!$BG$5</c:f>
              <c:strCache>
                <c:ptCount val="1"/>
                <c:pt idx="0">
                  <c:v>Non adressés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Distribution'!$BG$6:$BG$16</c:f>
              <c:numCache>
                <c:formatCode>General</c:formatCode>
                <c:ptCount val="11"/>
                <c:pt idx="0">
                  <c:v>0</c:v>
                </c:pt>
                <c:pt idx="1">
                  <c:v>35</c:v>
                </c:pt>
                <c:pt idx="2">
                  <c:v>73</c:v>
                </c:pt>
                <c:pt idx="3">
                  <c:v>88</c:v>
                </c:pt>
                <c:pt idx="4">
                  <c:v>70</c:v>
                </c:pt>
                <c:pt idx="5">
                  <c:v>38</c:v>
                </c:pt>
                <c:pt idx="6">
                  <c:v>13</c:v>
                </c:pt>
                <c:pt idx="7">
                  <c:v>5</c:v>
                </c:pt>
                <c:pt idx="8">
                  <c:v>2</c:v>
                </c:pt>
                <c:pt idx="9">
                  <c:v>2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EC-49FD-B356-10EA6AD88C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18539472"/>
        <c:axId val="1018542352"/>
      </c:barChart>
      <c:catAx>
        <c:axId val="1018539472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Spiritueux dans le rayon</a:t>
                </a:r>
              </a:p>
            </c:rich>
          </c:tx>
          <c:layout>
            <c:manualLayout>
              <c:xMode val="edge"/>
              <c:yMode val="edge"/>
              <c:x val="0"/>
              <c:y val="0.304289887324519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18542352"/>
        <c:crosses val="autoZero"/>
        <c:auto val="1"/>
        <c:lblAlgn val="ctr"/>
        <c:lblOffset val="100"/>
        <c:noMultiLvlLbl val="0"/>
      </c:catAx>
      <c:valAx>
        <c:axId val="1018542352"/>
        <c:scaling>
          <c:orientation val="minMax"/>
        </c:scaling>
        <c:delete val="1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Nombre de magasins</a:t>
                </a:r>
              </a:p>
            </c:rich>
          </c:tx>
          <c:layout>
            <c:manualLayout>
              <c:xMode val="edge"/>
              <c:yMode val="edge"/>
              <c:x val="0.18805168462767408"/>
              <c:y val="8.548643574547830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crossAx val="101853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0490868487691989"/>
          <c:w val="0.96601021299426881"/>
          <c:h val="7.67786805652323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Distribution'!$BH$5</c:f>
              <c:strCache>
                <c:ptCount val="1"/>
                <c:pt idx="0">
                  <c:v>Adressé au 01 sept 2025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2"/>
                    </a:solidFill>
                    <a:latin typeface="Aptos Black" panose="020B0004020202020204" pitchFamily="34" charset="0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Distribution'!$BH$6:$BH$16</c:f>
              <c:numCache>
                <c:formatCode>0%</c:formatCode>
                <c:ptCount val="11"/>
                <c:pt idx="0">
                  <c:v>0</c:v>
                </c:pt>
                <c:pt idx="1">
                  <c:v>0.14285714285714285</c:v>
                </c:pt>
                <c:pt idx="2">
                  <c:v>0.44594594594594594</c:v>
                </c:pt>
                <c:pt idx="3">
                  <c:v>0.47783251231527096</c:v>
                </c:pt>
                <c:pt idx="4">
                  <c:v>0.48587570621468928</c:v>
                </c:pt>
                <c:pt idx="5">
                  <c:v>0.51818181818181819</c:v>
                </c:pt>
                <c:pt idx="6">
                  <c:v>0.61403508771929827</c:v>
                </c:pt>
                <c:pt idx="7">
                  <c:v>0.22222222222222221</c:v>
                </c:pt>
                <c:pt idx="8">
                  <c:v>0.7142857142857143</c:v>
                </c:pt>
                <c:pt idx="9">
                  <c:v>0.33333333333333331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1A-46A2-A6E5-1A8966AB02BA}"/>
            </c:ext>
          </c:extLst>
        </c:ser>
        <c:ser>
          <c:idx val="1"/>
          <c:order val="1"/>
          <c:tx>
            <c:strRef>
              <c:f>'B0 - Distribution'!$BI$5</c:f>
              <c:strCache>
                <c:ptCount val="1"/>
                <c:pt idx="0">
                  <c:v>Adressé entre 04 juin 2025 et 25 août 2025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Distribution'!$BI$6:$BI$16</c:f>
              <c:numCache>
                <c:formatCode>0%</c:formatCode>
                <c:ptCount val="11"/>
                <c:pt idx="0">
                  <c:v>0</c:v>
                </c:pt>
                <c:pt idx="1">
                  <c:v>2.3809523809523808E-2</c:v>
                </c:pt>
                <c:pt idx="2">
                  <c:v>6.0810810810810814E-2</c:v>
                </c:pt>
                <c:pt idx="3">
                  <c:v>8.8669950738916259E-2</c:v>
                </c:pt>
                <c:pt idx="4">
                  <c:v>0.11864406779661017</c:v>
                </c:pt>
                <c:pt idx="5">
                  <c:v>0.13636363636363635</c:v>
                </c:pt>
                <c:pt idx="6">
                  <c:v>0.15789473684210525</c:v>
                </c:pt>
                <c:pt idx="7">
                  <c:v>0.22222222222222221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1A-46A2-A6E5-1A8966AB02BA}"/>
            </c:ext>
          </c:extLst>
        </c:ser>
        <c:ser>
          <c:idx val="2"/>
          <c:order val="2"/>
          <c:tx>
            <c:strRef>
              <c:f>'B0 - Distribution'!$BJ$5</c:f>
              <c:strCache>
                <c:ptCount val="1"/>
                <c:pt idx="0">
                  <c:v>Non adressés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Distribution'!$BJ$6:$BJ$16</c:f>
              <c:numCache>
                <c:formatCode>0%</c:formatCode>
                <c:ptCount val="11"/>
                <c:pt idx="0">
                  <c:v>0</c:v>
                </c:pt>
                <c:pt idx="1">
                  <c:v>0.83333333333333337</c:v>
                </c:pt>
                <c:pt idx="2">
                  <c:v>0.49324324324324326</c:v>
                </c:pt>
                <c:pt idx="3">
                  <c:v>0.43349753694581283</c:v>
                </c:pt>
                <c:pt idx="4">
                  <c:v>0.39548022598870058</c:v>
                </c:pt>
                <c:pt idx="5">
                  <c:v>0.34545454545454546</c:v>
                </c:pt>
                <c:pt idx="6">
                  <c:v>0.22807017543859648</c:v>
                </c:pt>
                <c:pt idx="7">
                  <c:v>0.55555555555555558</c:v>
                </c:pt>
                <c:pt idx="8">
                  <c:v>0.2857142857142857</c:v>
                </c:pt>
                <c:pt idx="9">
                  <c:v>0.66666666666666663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1A-46A2-A6E5-1A8966AB0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18539472"/>
        <c:axId val="1018542352"/>
      </c:barChart>
      <c:catAx>
        <c:axId val="101853947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018542352"/>
        <c:crosses val="autoZero"/>
        <c:auto val="1"/>
        <c:lblAlgn val="ctr"/>
        <c:lblOffset val="100"/>
        <c:noMultiLvlLbl val="0"/>
      </c:catAx>
      <c:valAx>
        <c:axId val="1018542352"/>
        <c:scaling>
          <c:orientation val="minMax"/>
          <c:max val="1"/>
          <c:min val="0"/>
        </c:scaling>
        <c:delete val="1"/>
        <c:axPos val="t"/>
        <c:numFmt formatCode="0%" sourceLinked="1"/>
        <c:majorTickMark val="out"/>
        <c:minorTickMark val="none"/>
        <c:tickLblPos val="nextTo"/>
        <c:crossAx val="1018539472"/>
        <c:crosses val="autoZero"/>
        <c:crossBetween val="between"/>
      </c:valAx>
      <c:spPr>
        <a:noFill/>
      </c:spPr>
    </c:plotArea>
    <c:plotVisOnly val="1"/>
    <c:dispBlanksAs val="gap"/>
    <c:showDLblsOverMax val="0"/>
    <c:extLst/>
  </c:chart>
  <c:spPr>
    <a:noFill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'B0 - Distribution'!$BY$5</c:f>
              <c:strCache>
                <c:ptCount val="1"/>
                <c:pt idx="0">
                  <c:v>Faible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  <a:alpha val="20000"/>
              </a:schemeClr>
            </a:solidFill>
            <a:ln w="38100">
              <a:noFill/>
            </a:ln>
            <a:effectLst/>
          </c:spPr>
          <c:val>
            <c:numRef>
              <c:f>'B0 - Distribution'!$BY$6:$BY$106</c:f>
              <c:numCache>
                <c:formatCode>#,##0</c:formatCode>
                <c:ptCount val="101"/>
                <c:pt idx="0">
                  <c:v>100</c:v>
                </c:pt>
                <c:pt idx="1">
                  <c:v>99.470495605000295</c:v>
                </c:pt>
                <c:pt idx="2">
                  <c:v>97.970495605000295</c:v>
                </c:pt>
                <c:pt idx="3">
                  <c:v>96.470495605000309</c:v>
                </c:pt>
                <c:pt idx="4">
                  <c:v>94.970495605000309</c:v>
                </c:pt>
                <c:pt idx="5">
                  <c:v>93.470495605000295</c:v>
                </c:pt>
                <c:pt idx="6">
                  <c:v>91.970495605000295</c:v>
                </c:pt>
                <c:pt idx="7">
                  <c:v>90.470495605000295</c:v>
                </c:pt>
                <c:pt idx="8">
                  <c:v>88.970495605000309</c:v>
                </c:pt>
                <c:pt idx="9">
                  <c:v>87.470495605000309</c:v>
                </c:pt>
                <c:pt idx="10">
                  <c:v>85.970495605000295</c:v>
                </c:pt>
                <c:pt idx="11">
                  <c:v>84.470495605000295</c:v>
                </c:pt>
                <c:pt idx="12">
                  <c:v>82.970495605000309</c:v>
                </c:pt>
                <c:pt idx="13">
                  <c:v>81.470495605000309</c:v>
                </c:pt>
                <c:pt idx="14">
                  <c:v>79.970495605000309</c:v>
                </c:pt>
                <c:pt idx="15">
                  <c:v>78.470495605000295</c:v>
                </c:pt>
                <c:pt idx="16">
                  <c:v>76.970495605000295</c:v>
                </c:pt>
                <c:pt idx="17">
                  <c:v>75.470495605000309</c:v>
                </c:pt>
                <c:pt idx="18">
                  <c:v>73.970495605000309</c:v>
                </c:pt>
                <c:pt idx="19">
                  <c:v>72.470495605000309</c:v>
                </c:pt>
                <c:pt idx="20">
                  <c:v>70.970495605000295</c:v>
                </c:pt>
                <c:pt idx="21">
                  <c:v>69.470495605000295</c:v>
                </c:pt>
                <c:pt idx="22">
                  <c:v>67.970495605000309</c:v>
                </c:pt>
                <c:pt idx="23">
                  <c:v>66.470495605000309</c:v>
                </c:pt>
                <c:pt idx="24">
                  <c:v>64.970495605000309</c:v>
                </c:pt>
                <c:pt idx="25">
                  <c:v>63.470495605000302</c:v>
                </c:pt>
                <c:pt idx="26">
                  <c:v>61.970495605000302</c:v>
                </c:pt>
                <c:pt idx="27">
                  <c:v>60.470495605000302</c:v>
                </c:pt>
                <c:pt idx="28">
                  <c:v>58.970495605000302</c:v>
                </c:pt>
                <c:pt idx="29">
                  <c:v>57.470495605000309</c:v>
                </c:pt>
                <c:pt idx="30">
                  <c:v>55.970495605000302</c:v>
                </c:pt>
                <c:pt idx="31">
                  <c:v>54.470495605000309</c:v>
                </c:pt>
                <c:pt idx="32">
                  <c:v>52.970495605000302</c:v>
                </c:pt>
                <c:pt idx="33">
                  <c:v>51.470495605000302</c:v>
                </c:pt>
                <c:pt idx="34">
                  <c:v>49.970495605000309</c:v>
                </c:pt>
                <c:pt idx="35">
                  <c:v>48.470495605000302</c:v>
                </c:pt>
                <c:pt idx="36">
                  <c:v>46.970495605000309</c:v>
                </c:pt>
                <c:pt idx="37">
                  <c:v>45.470495605000302</c:v>
                </c:pt>
                <c:pt idx="38">
                  <c:v>43.970495605000302</c:v>
                </c:pt>
                <c:pt idx="39">
                  <c:v>42.470495605000309</c:v>
                </c:pt>
                <c:pt idx="40">
                  <c:v>40.970495605000302</c:v>
                </c:pt>
                <c:pt idx="41">
                  <c:v>39.470495605000309</c:v>
                </c:pt>
                <c:pt idx="42">
                  <c:v>37.970495605000302</c:v>
                </c:pt>
                <c:pt idx="43">
                  <c:v>36.470495605000302</c:v>
                </c:pt>
                <c:pt idx="44">
                  <c:v>34.970495605000309</c:v>
                </c:pt>
                <c:pt idx="45">
                  <c:v>33.470495605000302</c:v>
                </c:pt>
                <c:pt idx="46">
                  <c:v>31.970495605000309</c:v>
                </c:pt>
                <c:pt idx="47">
                  <c:v>30.470495605000306</c:v>
                </c:pt>
                <c:pt idx="48">
                  <c:v>28.970495605000313</c:v>
                </c:pt>
                <c:pt idx="49">
                  <c:v>27.470495605000309</c:v>
                </c:pt>
                <c:pt idx="50">
                  <c:v>25.970495605000306</c:v>
                </c:pt>
                <c:pt idx="51">
                  <c:v>24.470495605000309</c:v>
                </c:pt>
                <c:pt idx="52">
                  <c:v>22.970495605000306</c:v>
                </c:pt>
                <c:pt idx="53">
                  <c:v>21.470495605000313</c:v>
                </c:pt>
                <c:pt idx="54">
                  <c:v>19.970495605000309</c:v>
                </c:pt>
                <c:pt idx="55">
                  <c:v>18.470495605000306</c:v>
                </c:pt>
                <c:pt idx="56">
                  <c:v>16.970495605000302</c:v>
                </c:pt>
                <c:pt idx="57">
                  <c:v>15.470495605000316</c:v>
                </c:pt>
                <c:pt idx="58">
                  <c:v>13.970495605000313</c:v>
                </c:pt>
                <c:pt idx="59">
                  <c:v>12.470495605000309</c:v>
                </c:pt>
                <c:pt idx="60">
                  <c:v>10.970495605000306</c:v>
                </c:pt>
                <c:pt idx="61">
                  <c:v>9.470495605000302</c:v>
                </c:pt>
                <c:pt idx="62">
                  <c:v>7.9704956050003162</c:v>
                </c:pt>
                <c:pt idx="63">
                  <c:v>6.4704956050003126</c:v>
                </c:pt>
                <c:pt idx="64">
                  <c:v>4.9704956050003091</c:v>
                </c:pt>
                <c:pt idx="65">
                  <c:v>3.4704956050003055</c:v>
                </c:pt>
                <c:pt idx="66">
                  <c:v>1.970495605000302</c:v>
                </c:pt>
                <c:pt idx="67">
                  <c:v>0.47049560500031617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36-400F-8D56-DB62F1548B5E}"/>
            </c:ext>
          </c:extLst>
        </c:ser>
        <c:ser>
          <c:idx val="1"/>
          <c:order val="1"/>
          <c:tx>
            <c:strRef>
              <c:f>'B0 - Distribution'!$BZ$5</c:f>
              <c:strCache>
                <c:ptCount val="1"/>
                <c:pt idx="0">
                  <c:v>Moyen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val>
            <c:numRef>
              <c:f>'B0 - Distribution'!$BZ$6:$BZ$106</c:f>
              <c:numCache>
                <c:formatCode>#,##0</c:formatCode>
                <c:ptCount val="101"/>
                <c:pt idx="0">
                  <c:v>69.538961406208983</c:v>
                </c:pt>
                <c:pt idx="1">
                  <c:v>68.568465801208689</c:v>
                </c:pt>
                <c:pt idx="2">
                  <c:v>68.56846580120866</c:v>
                </c:pt>
                <c:pt idx="3">
                  <c:v>68.568465801208674</c:v>
                </c:pt>
                <c:pt idx="4">
                  <c:v>68.568465801208646</c:v>
                </c:pt>
                <c:pt idx="5">
                  <c:v>68.568465801208689</c:v>
                </c:pt>
                <c:pt idx="6">
                  <c:v>68.568465801208689</c:v>
                </c:pt>
                <c:pt idx="7">
                  <c:v>68.56846580120866</c:v>
                </c:pt>
                <c:pt idx="8">
                  <c:v>68.568465801208674</c:v>
                </c:pt>
                <c:pt idx="9">
                  <c:v>68.568465801208674</c:v>
                </c:pt>
                <c:pt idx="10">
                  <c:v>68.568465801208689</c:v>
                </c:pt>
                <c:pt idx="11">
                  <c:v>68.568465801208689</c:v>
                </c:pt>
                <c:pt idx="12">
                  <c:v>68.568465801208646</c:v>
                </c:pt>
                <c:pt idx="13">
                  <c:v>68.568465801208674</c:v>
                </c:pt>
                <c:pt idx="14">
                  <c:v>68.568465801208674</c:v>
                </c:pt>
                <c:pt idx="15">
                  <c:v>68.568465801208689</c:v>
                </c:pt>
                <c:pt idx="16">
                  <c:v>68.568465801208689</c:v>
                </c:pt>
                <c:pt idx="17">
                  <c:v>68.568465801208646</c:v>
                </c:pt>
                <c:pt idx="18">
                  <c:v>68.568465801208674</c:v>
                </c:pt>
                <c:pt idx="19">
                  <c:v>68.568465801208674</c:v>
                </c:pt>
                <c:pt idx="20">
                  <c:v>68.568465801208689</c:v>
                </c:pt>
                <c:pt idx="21">
                  <c:v>68.568465801208689</c:v>
                </c:pt>
                <c:pt idx="22">
                  <c:v>68.568465801208646</c:v>
                </c:pt>
                <c:pt idx="23">
                  <c:v>68.568465801208674</c:v>
                </c:pt>
                <c:pt idx="24">
                  <c:v>68.568465801208674</c:v>
                </c:pt>
                <c:pt idx="25">
                  <c:v>68.568465801208674</c:v>
                </c:pt>
                <c:pt idx="26">
                  <c:v>68.568465801208674</c:v>
                </c:pt>
                <c:pt idx="27">
                  <c:v>68.568465801208646</c:v>
                </c:pt>
                <c:pt idx="28">
                  <c:v>68.568465801208674</c:v>
                </c:pt>
                <c:pt idx="29">
                  <c:v>68.568465801208674</c:v>
                </c:pt>
                <c:pt idx="30">
                  <c:v>68.568465801208674</c:v>
                </c:pt>
                <c:pt idx="31">
                  <c:v>68.568465801208689</c:v>
                </c:pt>
                <c:pt idx="32">
                  <c:v>68.568465801208674</c:v>
                </c:pt>
                <c:pt idx="33">
                  <c:v>68.568465801208674</c:v>
                </c:pt>
                <c:pt idx="34">
                  <c:v>68.568465801208674</c:v>
                </c:pt>
                <c:pt idx="35">
                  <c:v>68.568465801208674</c:v>
                </c:pt>
                <c:pt idx="36">
                  <c:v>68.568465801208689</c:v>
                </c:pt>
                <c:pt idx="37">
                  <c:v>68.568465801208674</c:v>
                </c:pt>
                <c:pt idx="38">
                  <c:v>68.568465801208674</c:v>
                </c:pt>
                <c:pt idx="39">
                  <c:v>68.568465801208674</c:v>
                </c:pt>
                <c:pt idx="40">
                  <c:v>68.568465801208674</c:v>
                </c:pt>
                <c:pt idx="41">
                  <c:v>68.568465801208689</c:v>
                </c:pt>
                <c:pt idx="42">
                  <c:v>68.568465801208674</c:v>
                </c:pt>
                <c:pt idx="43">
                  <c:v>68.568465801208674</c:v>
                </c:pt>
                <c:pt idx="44">
                  <c:v>68.568465801208674</c:v>
                </c:pt>
                <c:pt idx="45">
                  <c:v>68.568465801208674</c:v>
                </c:pt>
                <c:pt idx="46">
                  <c:v>68.568465801208689</c:v>
                </c:pt>
                <c:pt idx="47">
                  <c:v>68.56846580120866</c:v>
                </c:pt>
                <c:pt idx="48">
                  <c:v>68.568465801208674</c:v>
                </c:pt>
                <c:pt idx="49">
                  <c:v>68.568465801208674</c:v>
                </c:pt>
                <c:pt idx="50">
                  <c:v>68.568465801208674</c:v>
                </c:pt>
                <c:pt idx="51">
                  <c:v>68.568465801208689</c:v>
                </c:pt>
                <c:pt idx="52">
                  <c:v>68.56846580120866</c:v>
                </c:pt>
                <c:pt idx="53">
                  <c:v>68.568465801208674</c:v>
                </c:pt>
                <c:pt idx="54">
                  <c:v>68.568465801208674</c:v>
                </c:pt>
                <c:pt idx="55">
                  <c:v>68.568465801208674</c:v>
                </c:pt>
                <c:pt idx="56">
                  <c:v>68.568465801208674</c:v>
                </c:pt>
                <c:pt idx="57">
                  <c:v>68.568465801208674</c:v>
                </c:pt>
                <c:pt idx="58">
                  <c:v>68.568465801208674</c:v>
                </c:pt>
                <c:pt idx="59">
                  <c:v>68.568465801208674</c:v>
                </c:pt>
                <c:pt idx="60">
                  <c:v>68.568465801208674</c:v>
                </c:pt>
                <c:pt idx="61">
                  <c:v>68.568465801208674</c:v>
                </c:pt>
                <c:pt idx="62">
                  <c:v>68.568465801208674</c:v>
                </c:pt>
                <c:pt idx="63">
                  <c:v>68.568465801208674</c:v>
                </c:pt>
                <c:pt idx="64">
                  <c:v>68.568465801208674</c:v>
                </c:pt>
                <c:pt idx="65">
                  <c:v>68.568465801208674</c:v>
                </c:pt>
                <c:pt idx="66">
                  <c:v>68.568465801208674</c:v>
                </c:pt>
                <c:pt idx="67">
                  <c:v>68.568465801208674</c:v>
                </c:pt>
                <c:pt idx="68">
                  <c:v>67.538961406208983</c:v>
                </c:pt>
                <c:pt idx="69">
                  <c:v>66.038961406208983</c:v>
                </c:pt>
                <c:pt idx="70">
                  <c:v>64.538961406208983</c:v>
                </c:pt>
                <c:pt idx="71">
                  <c:v>63.038961406208976</c:v>
                </c:pt>
                <c:pt idx="72">
                  <c:v>61.53896140620899</c:v>
                </c:pt>
                <c:pt idx="73">
                  <c:v>60.03896140620899</c:v>
                </c:pt>
                <c:pt idx="74">
                  <c:v>58.538961406208983</c:v>
                </c:pt>
                <c:pt idx="75">
                  <c:v>57.038961406208983</c:v>
                </c:pt>
                <c:pt idx="76">
                  <c:v>55.538961406208976</c:v>
                </c:pt>
                <c:pt idx="77">
                  <c:v>54.03896140620899</c:v>
                </c:pt>
                <c:pt idx="78">
                  <c:v>52.53896140620899</c:v>
                </c:pt>
                <c:pt idx="79">
                  <c:v>51.038961406208983</c:v>
                </c:pt>
                <c:pt idx="80">
                  <c:v>49.538961406208983</c:v>
                </c:pt>
                <c:pt idx="81">
                  <c:v>48.038961406208976</c:v>
                </c:pt>
                <c:pt idx="82">
                  <c:v>46.53896140620899</c:v>
                </c:pt>
                <c:pt idx="83">
                  <c:v>45.03896140620899</c:v>
                </c:pt>
                <c:pt idx="84">
                  <c:v>43.538961406208983</c:v>
                </c:pt>
                <c:pt idx="85">
                  <c:v>42.038961406208983</c:v>
                </c:pt>
                <c:pt idx="86">
                  <c:v>40.538961406208976</c:v>
                </c:pt>
                <c:pt idx="87">
                  <c:v>39.03896140620899</c:v>
                </c:pt>
                <c:pt idx="88">
                  <c:v>37.53896140620899</c:v>
                </c:pt>
                <c:pt idx="89">
                  <c:v>36.038961406208983</c:v>
                </c:pt>
                <c:pt idx="90">
                  <c:v>34.538961406208983</c:v>
                </c:pt>
                <c:pt idx="91">
                  <c:v>33.038961406208976</c:v>
                </c:pt>
                <c:pt idx="92">
                  <c:v>31.538961406208994</c:v>
                </c:pt>
                <c:pt idx="93">
                  <c:v>30.03896140620899</c:v>
                </c:pt>
                <c:pt idx="94">
                  <c:v>28.538961406208987</c:v>
                </c:pt>
                <c:pt idx="95">
                  <c:v>27.038961406208983</c:v>
                </c:pt>
                <c:pt idx="96">
                  <c:v>25.538961406208998</c:v>
                </c:pt>
                <c:pt idx="97">
                  <c:v>24.038961406208994</c:v>
                </c:pt>
                <c:pt idx="98">
                  <c:v>22.53896140620899</c:v>
                </c:pt>
                <c:pt idx="99">
                  <c:v>21.038961406208987</c:v>
                </c:pt>
                <c:pt idx="100">
                  <c:v>19.538961406208983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36-400F-8D56-DB62F1548B5E}"/>
            </c:ext>
          </c:extLst>
        </c:ser>
        <c:ser>
          <c:idx val="2"/>
          <c:order val="2"/>
          <c:tx>
            <c:strRef>
              <c:f>'B0 - Distribution'!$CA$5</c:f>
              <c:strCache>
                <c:ptCount val="1"/>
                <c:pt idx="0">
                  <c:v>Fort</c:v>
                </c:pt>
              </c:strCache>
            </c:strRef>
          </c:tx>
          <c:spPr>
            <a:solidFill>
              <a:schemeClr val="tx2">
                <a:lumMod val="40000"/>
                <a:lumOff val="60000"/>
                <a:alpha val="20000"/>
              </a:schemeClr>
            </a:solidFill>
            <a:ln w="76200">
              <a:noFill/>
            </a:ln>
            <a:effectLst/>
          </c:spPr>
          <c:val>
            <c:numRef>
              <c:f>'B0 - Distribution'!$CA$6:$CA$106</c:f>
              <c:numCache>
                <c:formatCode>#,##0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0.9610385937910344</c:v>
                </c:pt>
                <c:pt idx="48">
                  <c:v>2.4610385937910131</c:v>
                </c:pt>
                <c:pt idx="49">
                  <c:v>3.9610385937910166</c:v>
                </c:pt>
                <c:pt idx="50">
                  <c:v>5.4610385937910202</c:v>
                </c:pt>
                <c:pt idx="51">
                  <c:v>6.9610385937910024</c:v>
                </c:pt>
                <c:pt idx="52">
                  <c:v>8.4610385937910344</c:v>
                </c:pt>
                <c:pt idx="53">
                  <c:v>9.9610385937910131</c:v>
                </c:pt>
                <c:pt idx="54">
                  <c:v>11.461038593791017</c:v>
                </c:pt>
                <c:pt idx="55">
                  <c:v>12.96103859379102</c:v>
                </c:pt>
                <c:pt idx="56">
                  <c:v>14.461038593791024</c:v>
                </c:pt>
                <c:pt idx="57">
                  <c:v>15.96103859379101</c:v>
                </c:pt>
                <c:pt idx="58">
                  <c:v>17.461038593791013</c:v>
                </c:pt>
                <c:pt idx="59">
                  <c:v>18.961038593791017</c:v>
                </c:pt>
                <c:pt idx="60">
                  <c:v>20.46103859379102</c:v>
                </c:pt>
                <c:pt idx="61">
                  <c:v>21.961038593791024</c:v>
                </c:pt>
                <c:pt idx="62">
                  <c:v>23.46103859379101</c:v>
                </c:pt>
                <c:pt idx="63">
                  <c:v>24.961038593791013</c:v>
                </c:pt>
                <c:pt idx="64">
                  <c:v>26.461038593791017</c:v>
                </c:pt>
                <c:pt idx="65">
                  <c:v>27.96103859379102</c:v>
                </c:pt>
                <c:pt idx="66">
                  <c:v>29.461038593791024</c:v>
                </c:pt>
                <c:pt idx="67">
                  <c:v>30.96103859379101</c:v>
                </c:pt>
                <c:pt idx="68">
                  <c:v>32.461038593791017</c:v>
                </c:pt>
                <c:pt idx="69">
                  <c:v>33.961038593791017</c:v>
                </c:pt>
                <c:pt idx="70">
                  <c:v>35.461038593791017</c:v>
                </c:pt>
                <c:pt idx="71">
                  <c:v>36.961038593791024</c:v>
                </c:pt>
                <c:pt idx="72">
                  <c:v>38.46103859379101</c:v>
                </c:pt>
                <c:pt idx="73">
                  <c:v>39.96103859379101</c:v>
                </c:pt>
                <c:pt idx="74">
                  <c:v>41.461038593791017</c:v>
                </c:pt>
                <c:pt idx="75">
                  <c:v>42.961038593791017</c:v>
                </c:pt>
                <c:pt idx="76">
                  <c:v>44.461038593791024</c:v>
                </c:pt>
                <c:pt idx="77">
                  <c:v>45.96103859379101</c:v>
                </c:pt>
                <c:pt idx="78">
                  <c:v>47.46103859379101</c:v>
                </c:pt>
                <c:pt idx="79">
                  <c:v>48.961038593791017</c:v>
                </c:pt>
                <c:pt idx="80">
                  <c:v>50.461038593791017</c:v>
                </c:pt>
                <c:pt idx="81">
                  <c:v>51.961038593791024</c:v>
                </c:pt>
                <c:pt idx="82">
                  <c:v>53.46103859379101</c:v>
                </c:pt>
                <c:pt idx="83">
                  <c:v>54.96103859379101</c:v>
                </c:pt>
                <c:pt idx="84">
                  <c:v>56.461038593791017</c:v>
                </c:pt>
                <c:pt idx="85">
                  <c:v>57.961038593791017</c:v>
                </c:pt>
                <c:pt idx="86">
                  <c:v>59.461038593791024</c:v>
                </c:pt>
                <c:pt idx="87">
                  <c:v>60.96103859379101</c:v>
                </c:pt>
                <c:pt idx="88">
                  <c:v>62.46103859379101</c:v>
                </c:pt>
                <c:pt idx="89">
                  <c:v>63.961038593791017</c:v>
                </c:pt>
                <c:pt idx="90">
                  <c:v>65.461038593791017</c:v>
                </c:pt>
                <c:pt idx="91">
                  <c:v>66.961038593791017</c:v>
                </c:pt>
                <c:pt idx="92">
                  <c:v>68.461038593791002</c:v>
                </c:pt>
                <c:pt idx="93">
                  <c:v>69.961038593791017</c:v>
                </c:pt>
                <c:pt idx="94">
                  <c:v>71.461038593791017</c:v>
                </c:pt>
                <c:pt idx="95">
                  <c:v>72.961038593791017</c:v>
                </c:pt>
                <c:pt idx="96">
                  <c:v>74.461038593791002</c:v>
                </c:pt>
                <c:pt idx="97">
                  <c:v>75.961038593791002</c:v>
                </c:pt>
                <c:pt idx="98">
                  <c:v>77.461038593791017</c:v>
                </c:pt>
                <c:pt idx="99">
                  <c:v>78.961038593791017</c:v>
                </c:pt>
                <c:pt idx="100">
                  <c:v>80.461038593791017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36-400F-8D56-DB62F1548B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5749504"/>
        <c:axId val="1025755744"/>
      </c:areaChart>
      <c:catAx>
        <c:axId val="1025749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25755744"/>
        <c:crosses val="autoZero"/>
        <c:auto val="1"/>
        <c:lblAlgn val="ctr"/>
        <c:lblOffset val="100"/>
        <c:noMultiLvlLbl val="0"/>
      </c:catAx>
      <c:valAx>
        <c:axId val="1025755744"/>
        <c:scaling>
          <c:orientation val="minMax"/>
          <c:max val="100"/>
          <c:min val="0"/>
        </c:scaling>
        <c:delete val="1"/>
        <c:axPos val="l"/>
        <c:numFmt formatCode="#,##0" sourceLinked="1"/>
        <c:majorTickMark val="out"/>
        <c:minorTickMark val="none"/>
        <c:tickLblPos val="nextTo"/>
        <c:crossAx val="1025749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'B0 - Distribution'!$BT$5</c:f>
              <c:strCache>
                <c:ptCount val="1"/>
                <c:pt idx="0">
                  <c:v>Océan bleu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'B0 - Distribution'!$BR$6:$BR$762</c:f>
              <c:numCache>
                <c:formatCode>#,##0</c:formatCode>
                <c:ptCount val="757"/>
                <c:pt idx="0">
                  <c:v>95.545622412568363</c:v>
                </c:pt>
                <c:pt idx="1">
                  <c:v>93.380279749148372</c:v>
                </c:pt>
                <c:pt idx="2">
                  <c:v>94.396513912565496</c:v>
                </c:pt>
                <c:pt idx="3">
                  <c:v>94.396513912565496</c:v>
                </c:pt>
                <c:pt idx="4">
                  <c:v>91.853732093415744</c:v>
                </c:pt>
                <c:pt idx="5">
                  <c:v>99.053687031395114</c:v>
                </c:pt>
                <c:pt idx="6">
                  <c:v>94.350466277903664</c:v>
                </c:pt>
                <c:pt idx="7">
                  <c:v>90.641192943629164</c:v>
                </c:pt>
                <c:pt idx="8">
                  <c:v>87.403095783166094</c:v>
                </c:pt>
                <c:pt idx="9">
                  <c:v>91.659598138743945</c:v>
                </c:pt>
                <c:pt idx="10">
                  <c:v>95.325905964217597</c:v>
                </c:pt>
                <c:pt idx="11">
                  <c:v>96.462835353483015</c:v>
                </c:pt>
                <c:pt idx="12">
                  <c:v>99.138523323165131</c:v>
                </c:pt>
                <c:pt idx="13">
                  <c:v>86.699140202774714</c:v>
                </c:pt>
                <c:pt idx="14">
                  <c:v>99.154642851286908</c:v>
                </c:pt>
                <c:pt idx="15">
                  <c:v>96.542438036452509</c:v>
                </c:pt>
                <c:pt idx="16">
                  <c:v>96.542438036452509</c:v>
                </c:pt>
                <c:pt idx="17">
                  <c:v>#N/A</c:v>
                </c:pt>
                <c:pt idx="18">
                  <c:v>87.455224256866288</c:v>
                </c:pt>
                <c:pt idx="19">
                  <c:v>95.184876557355139</c:v>
                </c:pt>
                <c:pt idx="20">
                  <c:v>82.805641154413294</c:v>
                </c:pt>
                <c:pt idx="21">
                  <c:v>94.444694260385091</c:v>
                </c:pt>
                <c:pt idx="22">
                  <c:v>94.444694260385091</c:v>
                </c:pt>
                <c:pt idx="23">
                  <c:v>94.997309303129214</c:v>
                </c:pt>
                <c:pt idx="24">
                  <c:v>93.478654057139266</c:v>
                </c:pt>
                <c:pt idx="25">
                  <c:v>93.164954255716722</c:v>
                </c:pt>
                <c:pt idx="26">
                  <c:v>85.496824368125203</c:v>
                </c:pt>
                <c:pt idx="27">
                  <c:v>87.144202185163152</c:v>
                </c:pt>
                <c:pt idx="28">
                  <c:v>94.848783342244133</c:v>
                </c:pt>
                <c:pt idx="29">
                  <c:v>94.848783342244133</c:v>
                </c:pt>
                <c:pt idx="30">
                  <c:v>92.848797732839714</c:v>
                </c:pt>
                <c:pt idx="31">
                  <c:v>84.747402879892391</c:v>
                </c:pt>
                <c:pt idx="32">
                  <c:v>83.924150607162304</c:v>
                </c:pt>
                <c:pt idx="33">
                  <c:v>95.150622367314568</c:v>
                </c:pt>
                <c:pt idx="34">
                  <c:v>95.150622367314568</c:v>
                </c:pt>
                <c:pt idx="35">
                  <c:v>87.975414853844768</c:v>
                </c:pt>
                <c:pt idx="36">
                  <c:v>90.673906127469479</c:v>
                </c:pt>
                <c:pt idx="37">
                  <c:v>90.673906127469479</c:v>
                </c:pt>
                <c:pt idx="38">
                  <c:v>84.683713521611907</c:v>
                </c:pt>
                <c:pt idx="39">
                  <c:v>84.683713521611907</c:v>
                </c:pt>
                <c:pt idx="40">
                  <c:v>84.645888834447874</c:v>
                </c:pt>
                <c:pt idx="41">
                  <c:v>84.645888834447874</c:v>
                </c:pt>
                <c:pt idx="42">
                  <c:v>93.409446241854596</c:v>
                </c:pt>
                <c:pt idx="43">
                  <c:v>88.018663001518775</c:v>
                </c:pt>
                <c:pt idx="44">
                  <c:v>83.849407059308405</c:v>
                </c:pt>
                <c:pt idx="45">
                  <c:v>88.018663001518775</c:v>
                </c:pt>
                <c:pt idx="46">
                  <c:v>88.018663001518775</c:v>
                </c:pt>
                <c:pt idx="47">
                  <c:v>88.263355324937038</c:v>
                </c:pt>
                <c:pt idx="48">
                  <c:v>88.263355324937038</c:v>
                </c:pt>
                <c:pt idx="49">
                  <c:v>#N/A</c:v>
                </c:pt>
                <c:pt idx="50">
                  <c:v>88.504722794092515</c:v>
                </c:pt>
                <c:pt idx="51">
                  <c:v>86.262467100914776</c:v>
                </c:pt>
                <c:pt idx="52">
                  <c:v>90.804820541531939</c:v>
                </c:pt>
                <c:pt idx="53">
                  <c:v>81.213348311585307</c:v>
                </c:pt>
                <c:pt idx="54">
                  <c:v>85.352614591150029</c:v>
                </c:pt>
                <c:pt idx="55">
                  <c:v>90.60714248379746</c:v>
                </c:pt>
                <c:pt idx="56">
                  <c:v>90.60714248379746</c:v>
                </c:pt>
                <c:pt idx="57">
                  <c:v>79.358398760411106</c:v>
                </c:pt>
                <c:pt idx="58">
                  <c:v>86.003694580272423</c:v>
                </c:pt>
                <c:pt idx="59">
                  <c:v>86.003694580272423</c:v>
                </c:pt>
                <c:pt idx="60">
                  <c:v>84.906819295870463</c:v>
                </c:pt>
                <c:pt idx="61">
                  <c:v>84.906819295870463</c:v>
                </c:pt>
                <c:pt idx="62">
                  <c:v>82.232104146496695</c:v>
                </c:pt>
                <c:pt idx="63">
                  <c:v>83.741845924377785</c:v>
                </c:pt>
                <c:pt idx="64">
                  <c:v>85.474081806287288</c:v>
                </c:pt>
                <c:pt idx="65">
                  <c:v>86.215808345109053</c:v>
                </c:pt>
                <c:pt idx="66">
                  <c:v>86.215808345109053</c:v>
                </c:pt>
                <c:pt idx="67">
                  <c:v>78.693525243929599</c:v>
                </c:pt>
                <c:pt idx="68">
                  <c:v>87.379870218583235</c:v>
                </c:pt>
                <c:pt idx="69">
                  <c:v>87.379870218583235</c:v>
                </c:pt>
                <c:pt idx="70">
                  <c:v>87.379870218583235</c:v>
                </c:pt>
                <c:pt idx="71">
                  <c:v>90.794094940007156</c:v>
                </c:pt>
                <c:pt idx="72">
                  <c:v>86.304369128558349</c:v>
                </c:pt>
                <c:pt idx="73">
                  <c:v>88.012793040952275</c:v>
                </c:pt>
                <c:pt idx="74">
                  <c:v>87.294770318399983</c:v>
                </c:pt>
                <c:pt idx="75">
                  <c:v>87.294770318399983</c:v>
                </c:pt>
                <c:pt idx="76">
                  <c:v>90.794094940007156</c:v>
                </c:pt>
                <c:pt idx="77">
                  <c:v>82.082343023526604</c:v>
                </c:pt>
                <c:pt idx="78">
                  <c:v>84.963358552038727</c:v>
                </c:pt>
                <c:pt idx="79">
                  <c:v>75.300357518771506</c:v>
                </c:pt>
                <c:pt idx="80">
                  <c:v>75.999761243089637</c:v>
                </c:pt>
                <c:pt idx="81">
                  <c:v>81.303973923937704</c:v>
                </c:pt>
                <c:pt idx="82">
                  <c:v>81.303973923937704</c:v>
                </c:pt>
                <c:pt idx="83">
                  <c:v>84.886165159538095</c:v>
                </c:pt>
                <c:pt idx="84">
                  <c:v>81.091494969349014</c:v>
                </c:pt>
                <c:pt idx="85">
                  <c:v>79.144306025368735</c:v>
                </c:pt>
                <c:pt idx="86">
                  <c:v>87.735452937216266</c:v>
                </c:pt>
                <c:pt idx="87">
                  <c:v>74.079409180986659</c:v>
                </c:pt>
                <c:pt idx="88">
                  <c:v>77.429036972511753</c:v>
                </c:pt>
                <c:pt idx="89">
                  <c:v>87.934838779474518</c:v>
                </c:pt>
                <c:pt idx="90">
                  <c:v>74.22806419322923</c:v>
                </c:pt>
                <c:pt idx="91">
                  <c:v>82.823149570085192</c:v>
                </c:pt>
                <c:pt idx="92">
                  <c:v>87.934838779474518</c:v>
                </c:pt>
                <c:pt idx="93">
                  <c:v>87.934838779474518</c:v>
                </c:pt>
                <c:pt idx="94">
                  <c:v>87.934838779474518</c:v>
                </c:pt>
                <c:pt idx="95">
                  <c:v>74.164262972064165</c:v>
                </c:pt>
                <c:pt idx="96">
                  <c:v>82.823149570085192</c:v>
                </c:pt>
                <c:pt idx="97">
                  <c:v>82.823149570085192</c:v>
                </c:pt>
                <c:pt idx="98">
                  <c:v>83.387782279842099</c:v>
                </c:pt>
                <c:pt idx="99">
                  <c:v>83.387782279842099</c:v>
                </c:pt>
                <c:pt idx="100">
                  <c:v>80.513649645835045</c:v>
                </c:pt>
                <c:pt idx="101">
                  <c:v>78.099382625443667</c:v>
                </c:pt>
                <c:pt idx="102">
                  <c:v>85.61990204757393</c:v>
                </c:pt>
                <c:pt idx="103">
                  <c:v>78.099382625443667</c:v>
                </c:pt>
                <c:pt idx="104">
                  <c:v>80.795850529545476</c:v>
                </c:pt>
                <c:pt idx="105">
                  <c:v>77.849177789642766</c:v>
                </c:pt>
                <c:pt idx="106">
                  <c:v>77.849177789642766</c:v>
                </c:pt>
                <c:pt idx="107">
                  <c:v>80.287963655321363</c:v>
                </c:pt>
                <c:pt idx="108">
                  <c:v>77.530206419483591</c:v>
                </c:pt>
                <c:pt idx="109">
                  <c:v>72.360601844644052</c:v>
                </c:pt>
                <c:pt idx="110">
                  <c:v>73.228016682174172</c:v>
                </c:pt>
                <c:pt idx="111">
                  <c:v>84.221626988149282</c:v>
                </c:pt>
                <c:pt idx="112">
                  <c:v>79.265778032303629</c:v>
                </c:pt>
                <c:pt idx="113">
                  <c:v>86.798984056995621</c:v>
                </c:pt>
                <c:pt idx="114">
                  <c:v>79.270546201781059</c:v>
                </c:pt>
                <c:pt idx="115">
                  <c:v>#N/A</c:v>
                </c:pt>
                <c:pt idx="116">
                  <c:v>74.258555294127191</c:v>
                </c:pt>
                <c:pt idx="117">
                  <c:v>75.828052091159506</c:v>
                </c:pt>
                <c:pt idx="118">
                  <c:v>75.828052091159506</c:v>
                </c:pt>
                <c:pt idx="119">
                  <c:v>73.396336485052402</c:v>
                </c:pt>
                <c:pt idx="120">
                  <c:v>82.248668214909912</c:v>
                </c:pt>
                <c:pt idx="121">
                  <c:v>77.684162270513667</c:v>
                </c:pt>
                <c:pt idx="122">
                  <c:v>76.408233467705102</c:v>
                </c:pt>
                <c:pt idx="123">
                  <c:v>76.408233467705102</c:v>
                </c:pt>
                <c:pt idx="124">
                  <c:v>77.129022501292582</c:v>
                </c:pt>
                <c:pt idx="125">
                  <c:v>83.946985701669163</c:v>
                </c:pt>
                <c:pt idx="126">
                  <c:v>72.244745428678158</c:v>
                </c:pt>
                <c:pt idx="127">
                  <c:v>72.224586596038023</c:v>
                </c:pt>
                <c:pt idx="128">
                  <c:v>79.29035818025541</c:v>
                </c:pt>
                <c:pt idx="129">
                  <c:v>83.289938851821447</c:v>
                </c:pt>
                <c:pt idx="130">
                  <c:v>72.224586596038023</c:v>
                </c:pt>
                <c:pt idx="131">
                  <c:v>79.29035818025541</c:v>
                </c:pt>
                <c:pt idx="132">
                  <c:v>70.863741156876131</c:v>
                </c:pt>
                <c:pt idx="133">
                  <c:v>69.981928194376579</c:v>
                </c:pt>
                <c:pt idx="134">
                  <c:v>78.451094171732748</c:v>
                </c:pt>
                <c:pt idx="135">
                  <c:v>75.972101827131652</c:v>
                </c:pt>
                <c:pt idx="136">
                  <c:v>83.667888995193479</c:v>
                </c:pt>
                <c:pt idx="137">
                  <c:v>80.827914222424909</c:v>
                </c:pt>
                <c:pt idx="138">
                  <c:v>81.248924299276084</c:v>
                </c:pt>
                <c:pt idx="139">
                  <c:v>76.959233749532302</c:v>
                </c:pt>
                <c:pt idx="140">
                  <c:v>74.666424623124442</c:v>
                </c:pt>
                <c:pt idx="141">
                  <c:v>69.507673358222235</c:v>
                </c:pt>
                <c:pt idx="142">
                  <c:v>68.587340709465479</c:v>
                </c:pt>
                <c:pt idx="143">
                  <c:v>69.507673358222235</c:v>
                </c:pt>
                <c:pt idx="144">
                  <c:v>81.751878693527885</c:v>
                </c:pt>
                <c:pt idx="145">
                  <c:v>69.507673358222235</c:v>
                </c:pt>
                <c:pt idx="146">
                  <c:v>68.587340709465479</c:v>
                </c:pt>
                <c:pt idx="147">
                  <c:v>70.010747500948142</c:v>
                </c:pt>
                <c:pt idx="148">
                  <c:v>74.585688986575448</c:v>
                </c:pt>
                <c:pt idx="149">
                  <c:v>74.585688986575448</c:v>
                </c:pt>
                <c:pt idx="150">
                  <c:v>79.215012731131011</c:v>
                </c:pt>
                <c:pt idx="151">
                  <c:v>73.143637551362275</c:v>
                </c:pt>
                <c:pt idx="152">
                  <c:v>78.976681037150868</c:v>
                </c:pt>
                <c:pt idx="153">
                  <c:v>73.364626381610236</c:v>
                </c:pt>
                <c:pt idx="154">
                  <c:v>75.380266565270759</c:v>
                </c:pt>
                <c:pt idx="155">
                  <c:v>74.219024025690018</c:v>
                </c:pt>
                <c:pt idx="156">
                  <c:v>80.956059874345101</c:v>
                </c:pt>
                <c:pt idx="157">
                  <c:v>74.469244168941785</c:v>
                </c:pt>
                <c:pt idx="158">
                  <c:v>74.469244168941785</c:v>
                </c:pt>
                <c:pt idx="159">
                  <c:v>70.913915076398339</c:v>
                </c:pt>
                <c:pt idx="160">
                  <c:v>67.350866633997185</c:v>
                </c:pt>
                <c:pt idx="161">
                  <c:v>69.861751972215458</c:v>
                </c:pt>
                <c:pt idx="162">
                  <c:v>67.219661643506058</c:v>
                </c:pt>
                <c:pt idx="163">
                  <c:v>77.777533443028489</c:v>
                </c:pt>
                <c:pt idx="164">
                  <c:v>72.13281593033355</c:v>
                </c:pt>
                <c:pt idx="165">
                  <c:v>77.452494853439262</c:v>
                </c:pt>
                <c:pt idx="166">
                  <c:v>77.938820154047463</c:v>
                </c:pt>
                <c:pt idx="167">
                  <c:v>70.21739141918718</c:v>
                </c:pt>
                <c:pt idx="168">
                  <c:v>65.848271764939355</c:v>
                </c:pt>
                <c:pt idx="169">
                  <c:v>70.367774211286772</c:v>
                </c:pt>
                <c:pt idx="170">
                  <c:v>74.640057269213642</c:v>
                </c:pt>
                <c:pt idx="171">
                  <c:v>73.165504683405601</c:v>
                </c:pt>
                <c:pt idx="172">
                  <c:v>73.165504683405601</c:v>
                </c:pt>
                <c:pt idx="173">
                  <c:v>77.039463747457845</c:v>
                </c:pt>
                <c:pt idx="174">
                  <c:v>71.301444884942441</c:v>
                </c:pt>
                <c:pt idx="175">
                  <c:v>71.301444884942441</c:v>
                </c:pt>
                <c:pt idx="176">
                  <c:v>71.301444884942441</c:v>
                </c:pt>
                <c:pt idx="177">
                  <c:v>73.907820207382144</c:v>
                </c:pt>
                <c:pt idx="178">
                  <c:v>63.398098318315299</c:v>
                </c:pt>
                <c:pt idx="179">
                  <c:v>63.398098318315299</c:v>
                </c:pt>
                <c:pt idx="180">
                  <c:v>79.247435470939976</c:v>
                </c:pt>
                <c:pt idx="181">
                  <c:v>78.011080898078077</c:v>
                </c:pt>
                <c:pt idx="182">
                  <c:v>76.791901505062796</c:v>
                </c:pt>
                <c:pt idx="183">
                  <c:v>69.366315184493942</c:v>
                </c:pt>
                <c:pt idx="184">
                  <c:v>78.709949802685259</c:v>
                </c:pt>
                <c:pt idx="185">
                  <c:v>#N/A</c:v>
                </c:pt>
                <c:pt idx="186">
                  <c:v>#N/A</c:v>
                </c:pt>
                <c:pt idx="187">
                  <c:v>64.909085696529289</c:v>
                </c:pt>
                <c:pt idx="188">
                  <c:v>69.111422629669079</c:v>
                </c:pt>
                <c:pt idx="189">
                  <c:v>61.72078587477759</c:v>
                </c:pt>
                <c:pt idx="190">
                  <c:v>69.565327992079474</c:v>
                </c:pt>
                <c:pt idx="191">
                  <c:v>69.565327992079474</c:v>
                </c:pt>
                <c:pt idx="192">
                  <c:v>73.536504583499422</c:v>
                </c:pt>
                <c:pt idx="193">
                  <c:v>73.536504583499422</c:v>
                </c:pt>
                <c:pt idx="194">
                  <c:v>66.534355873940996</c:v>
                </c:pt>
                <c:pt idx="195">
                  <c:v>73.536504583499422</c:v>
                </c:pt>
                <c:pt idx="196">
                  <c:v>76.418588569268451</c:v>
                </c:pt>
                <c:pt idx="197">
                  <c:v>60.457825776754028</c:v>
                </c:pt>
                <c:pt idx="198">
                  <c:v>72.917651162004816</c:v>
                </c:pt>
                <c:pt idx="199">
                  <c:v>72.917651162004816</c:v>
                </c:pt>
                <c:pt idx="200">
                  <c:v>74.078602779178112</c:v>
                </c:pt>
                <c:pt idx="201">
                  <c:v>68.111872132180224</c:v>
                </c:pt>
                <c:pt idx="202">
                  <c:v>74.759231614311403</c:v>
                </c:pt>
                <c:pt idx="203">
                  <c:v>67.106953271688667</c:v>
                </c:pt>
                <c:pt idx="204">
                  <c:v>68.659254753701617</c:v>
                </c:pt>
                <c:pt idx="205">
                  <c:v>64.543018899926238</c:v>
                </c:pt>
                <c:pt idx="206">
                  <c:v>68.659254753701617</c:v>
                </c:pt>
                <c:pt idx="207">
                  <c:v>64.543018899926238</c:v>
                </c:pt>
                <c:pt idx="208">
                  <c:v>62.747541924182514</c:v>
                </c:pt>
                <c:pt idx="209">
                  <c:v>#N/A</c:v>
                </c:pt>
                <c:pt idx="210">
                  <c:v>74.097480974691138</c:v>
                </c:pt>
                <c:pt idx="211">
                  <c:v>69.130364837700768</c:v>
                </c:pt>
                <c:pt idx="212">
                  <c:v>65.915572409769965</c:v>
                </c:pt>
                <c:pt idx="213">
                  <c:v>61.97872977069234</c:v>
                </c:pt>
                <c:pt idx="214">
                  <c:v>59.563960759033279</c:v>
                </c:pt>
                <c:pt idx="215">
                  <c:v>57.531278777143342</c:v>
                </c:pt>
                <c:pt idx="216">
                  <c:v>63.775032885205391</c:v>
                </c:pt>
                <c:pt idx="217">
                  <c:v>66.84640649467994</c:v>
                </c:pt>
                <c:pt idx="218">
                  <c:v>65.480878362097954</c:v>
                </c:pt>
                <c:pt idx="219">
                  <c:v>56.440955200388885</c:v>
                </c:pt>
                <c:pt idx="220">
                  <c:v>61.224995177630795</c:v>
                </c:pt>
                <c:pt idx="221">
                  <c:v>63.874459416603663</c:v>
                </c:pt>
                <c:pt idx="222">
                  <c:v>65.480878362097954</c:v>
                </c:pt>
                <c:pt idx="223">
                  <c:v>65.480878362097954</c:v>
                </c:pt>
                <c:pt idx="224">
                  <c:v>65.480878362097954</c:v>
                </c:pt>
                <c:pt idx="225">
                  <c:v>59.599088371052211</c:v>
                </c:pt>
                <c:pt idx="226">
                  <c:v>66.876039090115015</c:v>
                </c:pt>
                <c:pt idx="227">
                  <c:v>64.985889114067476</c:v>
                </c:pt>
                <c:pt idx="228">
                  <c:v>63.683846798718832</c:v>
                </c:pt>
                <c:pt idx="229">
                  <c:v>64.985889114067476</c:v>
                </c:pt>
                <c:pt idx="230">
                  <c:v>57.112252687547681</c:v>
                </c:pt>
                <c:pt idx="231">
                  <c:v>57.112252687547681</c:v>
                </c:pt>
                <c:pt idx="232">
                  <c:v>57.112252687547681</c:v>
                </c:pt>
                <c:pt idx="233">
                  <c:v>64.985889114067476</c:v>
                </c:pt>
                <c:pt idx="234">
                  <c:v>63.040051362931841</c:v>
                </c:pt>
                <c:pt idx="235">
                  <c:v>66.76806397623541</c:v>
                </c:pt>
                <c:pt idx="236">
                  <c:v>57.294317807434744</c:v>
                </c:pt>
                <c:pt idx="237">
                  <c:v>67.058232243597686</c:v>
                </c:pt>
                <c:pt idx="238">
                  <c:v>66.76806397623541</c:v>
                </c:pt>
                <c:pt idx="239">
                  <c:v>61.369505125322497</c:v>
                </c:pt>
                <c:pt idx="240">
                  <c:v>63.502221982457627</c:v>
                </c:pt>
                <c:pt idx="241">
                  <c:v>60.94086812358595</c:v>
                </c:pt>
                <c:pt idx="242">
                  <c:v>60.94086812358595</c:v>
                </c:pt>
                <c:pt idx="243">
                  <c:v>64.717070148904469</c:v>
                </c:pt>
                <c:pt idx="244">
                  <c:v>57.159666922896442</c:v>
                </c:pt>
                <c:pt idx="245">
                  <c:v>59.911552502687037</c:v>
                </c:pt>
                <c:pt idx="246">
                  <c:v>59.911552502687037</c:v>
                </c:pt>
                <c:pt idx="247">
                  <c:v>#N/A</c:v>
                </c:pt>
                <c:pt idx="248">
                  <c:v>#N/A</c:v>
                </c:pt>
                <c:pt idx="249">
                  <c:v>54.838202168617102</c:v>
                </c:pt>
                <c:pt idx="250">
                  <c:v>62.902856827400996</c:v>
                </c:pt>
                <c:pt idx="251">
                  <c:v>53.100898381171277</c:v>
                </c:pt>
                <c:pt idx="252">
                  <c:v>58.898014050400299</c:v>
                </c:pt>
                <c:pt idx="253">
                  <c:v>63.78697367627516</c:v>
                </c:pt>
                <c:pt idx="254">
                  <c:v>59.20429130556083</c:v>
                </c:pt>
                <c:pt idx="255">
                  <c:v>65.565421326393775</c:v>
                </c:pt>
                <c:pt idx="256">
                  <c:v>63.78697367627516</c:v>
                </c:pt>
                <c:pt idx="257">
                  <c:v>58.156242835099043</c:v>
                </c:pt>
                <c:pt idx="258">
                  <c:v>57.416980304709313</c:v>
                </c:pt>
                <c:pt idx="259">
                  <c:v>57.416980304709313</c:v>
                </c:pt>
                <c:pt idx="260">
                  <c:v>57.416980304709313</c:v>
                </c:pt>
                <c:pt idx="261">
                  <c:v>67.681338296099298</c:v>
                </c:pt>
                <c:pt idx="262">
                  <c:v>57.416980304709313</c:v>
                </c:pt>
                <c:pt idx="263">
                  <c:v>57.880800015643864</c:v>
                </c:pt>
                <c:pt idx="264">
                  <c:v>63.751782552868207</c:v>
                </c:pt>
                <c:pt idx="265">
                  <c:v>65.678814164337055</c:v>
                </c:pt>
                <c:pt idx="266">
                  <c:v>65.103222390332931</c:v>
                </c:pt>
                <c:pt idx="267">
                  <c:v>61.108840158538946</c:v>
                </c:pt>
                <c:pt idx="268">
                  <c:v>65.103222390332931</c:v>
                </c:pt>
                <c:pt idx="269">
                  <c:v>58.405321201468645</c:v>
                </c:pt>
                <c:pt idx="270">
                  <c:v>65.627713014435557</c:v>
                </c:pt>
                <c:pt idx="271">
                  <c:v>62.770782442712353</c:v>
                </c:pt>
                <c:pt idx="272">
                  <c:v>53.749675876901023</c:v>
                </c:pt>
                <c:pt idx="273">
                  <c:v>53.530414644604853</c:v>
                </c:pt>
                <c:pt idx="274">
                  <c:v>51.229537311140049</c:v>
                </c:pt>
                <c:pt idx="275">
                  <c:v>51.229537311140049</c:v>
                </c:pt>
                <c:pt idx="276">
                  <c:v>57.99973919984285</c:v>
                </c:pt>
                <c:pt idx="277">
                  <c:v>48.755536935133051</c:v>
                </c:pt>
                <c:pt idx="278">
                  <c:v>55.513941659836092</c:v>
                </c:pt>
                <c:pt idx="279">
                  <c:v>48.805751457451471</c:v>
                </c:pt>
                <c:pt idx="280">
                  <c:v>64.672972765050332</c:v>
                </c:pt>
                <c:pt idx="281">
                  <c:v>64.672972765050332</c:v>
                </c:pt>
                <c:pt idx="282">
                  <c:v>50.763736553958843</c:v>
                </c:pt>
                <c:pt idx="283">
                  <c:v>48.805751457451471</c:v>
                </c:pt>
                <c:pt idx="284">
                  <c:v>63.268137616332872</c:v>
                </c:pt>
                <c:pt idx="285">
                  <c:v>58.072809047496108</c:v>
                </c:pt>
                <c:pt idx="286">
                  <c:v>54.280458750696461</c:v>
                </c:pt>
                <c:pt idx="287">
                  <c:v>60.04310609929081</c:v>
                </c:pt>
                <c:pt idx="288">
                  <c:v>60.04310609929081</c:v>
                </c:pt>
                <c:pt idx="289">
                  <c:v>63.782103536682264</c:v>
                </c:pt>
                <c:pt idx="290">
                  <c:v>49.668649992466236</c:v>
                </c:pt>
                <c:pt idx="291">
                  <c:v>52.003089280397411</c:v>
                </c:pt>
                <c:pt idx="292">
                  <c:v>56.22844770345597</c:v>
                </c:pt>
                <c:pt idx="293">
                  <c:v>52.725676984158532</c:v>
                </c:pt>
                <c:pt idx="294">
                  <c:v>59.178785321567453</c:v>
                </c:pt>
                <c:pt idx="295">
                  <c:v>53.04310822429666</c:v>
                </c:pt>
                <c:pt idx="296">
                  <c:v>58.54728426961104</c:v>
                </c:pt>
                <c:pt idx="297">
                  <c:v>56.845477890174145</c:v>
                </c:pt>
                <c:pt idx="298">
                  <c:v>51.264198362665567</c:v>
                </c:pt>
                <c:pt idx="299">
                  <c:v>52.725676984158532</c:v>
                </c:pt>
                <c:pt idx="300">
                  <c:v>51.357541252343012</c:v>
                </c:pt>
                <c:pt idx="301">
                  <c:v>52.26497664238866</c:v>
                </c:pt>
                <c:pt idx="302">
                  <c:v>59.047237457461357</c:v>
                </c:pt>
                <c:pt idx="303">
                  <c:v>56.664591208095608</c:v>
                </c:pt>
                <c:pt idx="304">
                  <c:v>56.664591208095608</c:v>
                </c:pt>
                <c:pt idx="305">
                  <c:v>45.640898680665671</c:v>
                </c:pt>
                <c:pt idx="306">
                  <c:v>55.60630140242997</c:v>
                </c:pt>
                <c:pt idx="307">
                  <c:v>47.639339011471257</c:v>
                </c:pt>
                <c:pt idx="308">
                  <c:v>51.341085577223993</c:v>
                </c:pt>
                <c:pt idx="309">
                  <c:v>58.471255337021759</c:v>
                </c:pt>
                <c:pt idx="310">
                  <c:v>47.639339011471257</c:v>
                </c:pt>
                <c:pt idx="311">
                  <c:v>47.639339011471257</c:v>
                </c:pt>
                <c:pt idx="312">
                  <c:v>47.639339011471257</c:v>
                </c:pt>
                <c:pt idx="313">
                  <c:v>58.037055013083894</c:v>
                </c:pt>
                <c:pt idx="314">
                  <c:v>55.432907328904221</c:v>
                </c:pt>
                <c:pt idx="315">
                  <c:v>53.183314285750193</c:v>
                </c:pt>
                <c:pt idx="316">
                  <c:v>54.633313202642164</c:v>
                </c:pt>
                <c:pt idx="317">
                  <c:v>49.491428591859517</c:v>
                </c:pt>
                <c:pt idx="318">
                  <c:v>59.269342345679178</c:v>
                </c:pt>
                <c:pt idx="319">
                  <c:v>51.410876433436755</c:v>
                </c:pt>
                <c:pt idx="320">
                  <c:v>51.756398391460067</c:v>
                </c:pt>
                <c:pt idx="321">
                  <c:v>59.269342345679178</c:v>
                </c:pt>
                <c:pt idx="322">
                  <c:v>45.107534140473533</c:v>
                </c:pt>
                <c:pt idx="323">
                  <c:v>49.632371344389874</c:v>
                </c:pt>
                <c:pt idx="324">
                  <c:v>46.960282038616299</c:v>
                </c:pt>
                <c:pt idx="325">
                  <c:v>52.64848570977756</c:v>
                </c:pt>
                <c:pt idx="326">
                  <c:v>50.149093363316908</c:v>
                </c:pt>
                <c:pt idx="327">
                  <c:v>52.199221558076765</c:v>
                </c:pt>
                <c:pt idx="328">
                  <c:v>58.985561003341225</c:v>
                </c:pt>
                <c:pt idx="329">
                  <c:v>57.762858019085797</c:v>
                </c:pt>
                <c:pt idx="330">
                  <c:v>52.199221558076765</c:v>
                </c:pt>
                <c:pt idx="331">
                  <c:v>53.66371083539233</c:v>
                </c:pt>
                <c:pt idx="332">
                  <c:v>53.66371083539233</c:v>
                </c:pt>
                <c:pt idx="333">
                  <c:v>58.985561003341225</c:v>
                </c:pt>
                <c:pt idx="334">
                  <c:v>55.698402418691529</c:v>
                </c:pt>
                <c:pt idx="335">
                  <c:v>53.933336811424397</c:v>
                </c:pt>
                <c:pt idx="336">
                  <c:v>54.616795564486999</c:v>
                </c:pt>
                <c:pt idx="337">
                  <c:v>51.74986536556969</c:v>
                </c:pt>
                <c:pt idx="338">
                  <c:v>56.14164040961554</c:v>
                </c:pt>
                <c:pt idx="339">
                  <c:v>49.923843041527746</c:v>
                </c:pt>
                <c:pt idx="340">
                  <c:v>47.920292612945211</c:v>
                </c:pt>
                <c:pt idx="341">
                  <c:v>49.923843041527746</c:v>
                </c:pt>
                <c:pt idx="342">
                  <c:v>56.896717665748255</c:v>
                </c:pt>
                <c:pt idx="343">
                  <c:v>51.672814742660677</c:v>
                </c:pt>
                <c:pt idx="344">
                  <c:v>47.14724878055442</c:v>
                </c:pt>
                <c:pt idx="345">
                  <c:v>51.672814742660677</c:v>
                </c:pt>
                <c:pt idx="346">
                  <c:v>48.090515204616025</c:v>
                </c:pt>
                <c:pt idx="347">
                  <c:v>47.766749396060888</c:v>
                </c:pt>
                <c:pt idx="348">
                  <c:v>48.090515204616025</c:v>
                </c:pt>
                <c:pt idx="349">
                  <c:v>48.090515204616025</c:v>
                </c:pt>
                <c:pt idx="350">
                  <c:v>54.826092579448812</c:v>
                </c:pt>
                <c:pt idx="351">
                  <c:v>51.598402516278512</c:v>
                </c:pt>
                <c:pt idx="352">
                  <c:v>45.557121104153566</c:v>
                </c:pt>
                <c:pt idx="353">
                  <c:v>57.52047903919825</c:v>
                </c:pt>
                <c:pt idx="354">
                  <c:v>57.52047903919825</c:v>
                </c:pt>
                <c:pt idx="355">
                  <c:v>48.911682060078689</c:v>
                </c:pt>
                <c:pt idx="356">
                  <c:v>51.816972586652234</c:v>
                </c:pt>
                <c:pt idx="357">
                  <c:v>42.881321789004723</c:v>
                </c:pt>
                <c:pt idx="358">
                  <c:v>53.82649864020658</c:v>
                </c:pt>
                <c:pt idx="359">
                  <c:v>45.152629409057198</c:v>
                </c:pt>
                <c:pt idx="360">
                  <c:v>45.152629409057198</c:v>
                </c:pt>
                <c:pt idx="361">
                  <c:v>45.738814814359145</c:v>
                </c:pt>
                <c:pt idx="362">
                  <c:v>51.736781397662988</c:v>
                </c:pt>
                <c:pt idx="363">
                  <c:v>47.270312696970144</c:v>
                </c:pt>
                <c:pt idx="364">
                  <c:v>46.454220495969132</c:v>
                </c:pt>
                <c:pt idx="365">
                  <c:v>48.225928734638742</c:v>
                </c:pt>
                <c:pt idx="366">
                  <c:v>48.225928734638742</c:v>
                </c:pt>
                <c:pt idx="367">
                  <c:v>47.087974750763465</c:v>
                </c:pt>
                <c:pt idx="368">
                  <c:v>52.0912217629878</c:v>
                </c:pt>
                <c:pt idx="369">
                  <c:v>44.836698267057109</c:v>
                </c:pt>
                <c:pt idx="370">
                  <c:v>52.386256472336079</c:v>
                </c:pt>
                <c:pt idx="371">
                  <c:v>39.887168563810462</c:v>
                </c:pt>
                <c:pt idx="372">
                  <c:v>39.887168563810462</c:v>
                </c:pt>
                <c:pt idx="373">
                  <c:v>45.180452774221585</c:v>
                </c:pt>
                <c:pt idx="374">
                  <c:v>51.45972431481156</c:v>
                </c:pt>
                <c:pt idx="375">
                  <c:v>51.45972431481156</c:v>
                </c:pt>
                <c:pt idx="376">
                  <c:v>40.87111779114489</c:v>
                </c:pt>
                <c:pt idx="377">
                  <c:v>40.87111779114489</c:v>
                </c:pt>
                <c:pt idx="378">
                  <c:v>54.493201111595276</c:v>
                </c:pt>
                <c:pt idx="379">
                  <c:v>53.391051153799275</c:v>
                </c:pt>
                <c:pt idx="380">
                  <c:v>54.248076271978746</c:v>
                </c:pt>
                <c:pt idx="381">
                  <c:v>53.391051153799275</c:v>
                </c:pt>
                <c:pt idx="382">
                  <c:v>53.391051153799275</c:v>
                </c:pt>
                <c:pt idx="383">
                  <c:v>48.048149665906472</c:v>
                </c:pt>
                <c:pt idx="384">
                  <c:v>51.802905219846998</c:v>
                </c:pt>
                <c:pt idx="385">
                  <c:v>44.613768208658385</c:v>
                </c:pt>
                <c:pt idx="386">
                  <c:v>51.802905219846998</c:v>
                </c:pt>
                <c:pt idx="387">
                  <c:v>40.124418096619593</c:v>
                </c:pt>
                <c:pt idx="388">
                  <c:v>41.996605243005753</c:v>
                </c:pt>
                <c:pt idx="389">
                  <c:v>41.996605243005753</c:v>
                </c:pt>
                <c:pt idx="390">
                  <c:v>41.996605243005753</c:v>
                </c:pt>
                <c:pt idx="391">
                  <c:v>43.697765200417798</c:v>
                </c:pt>
                <c:pt idx="392">
                  <c:v>38.788908518505878</c:v>
                </c:pt>
                <c:pt idx="393">
                  <c:v>38.788908518505878</c:v>
                </c:pt>
                <c:pt idx="394">
                  <c:v>38.788908518505878</c:v>
                </c:pt>
                <c:pt idx="395">
                  <c:v>50.594522604474875</c:v>
                </c:pt>
                <c:pt idx="396">
                  <c:v>47.451267158528687</c:v>
                </c:pt>
                <c:pt idx="397">
                  <c:v>45.102433482322716</c:v>
                </c:pt>
                <c:pt idx="398">
                  <c:v>47.451267158528687</c:v>
                </c:pt>
                <c:pt idx="399">
                  <c:v>36.964453918747282</c:v>
                </c:pt>
                <c:pt idx="400">
                  <c:v>40.757071440267381</c:v>
                </c:pt>
                <c:pt idx="401">
                  <c:v>36.045712635075269</c:v>
                </c:pt>
                <c:pt idx="402">
                  <c:v>36.964453918747282</c:v>
                </c:pt>
                <c:pt idx="403">
                  <c:v>44.705809369564953</c:v>
                </c:pt>
                <c:pt idx="404">
                  <c:v>49.382134633168505</c:v>
                </c:pt>
                <c:pt idx="405">
                  <c:v>40.292937722123341</c:v>
                </c:pt>
                <c:pt idx="406">
                  <c:v>47.393844803871104</c:v>
                </c:pt>
                <c:pt idx="407">
                  <c:v>35.032000785715582</c:v>
                </c:pt>
                <c:pt idx="408">
                  <c:v>51.312176683486051</c:v>
                </c:pt>
                <c:pt idx="409">
                  <c:v>50.69231310455389</c:v>
                </c:pt>
                <c:pt idx="410">
                  <c:v>50.174581523220844</c:v>
                </c:pt>
                <c:pt idx="411">
                  <c:v>50.831409725567966</c:v>
                </c:pt>
                <c:pt idx="412">
                  <c:v>46.163304328396634</c:v>
                </c:pt>
                <c:pt idx="413">
                  <c:v>46.163304328396634</c:v>
                </c:pt>
                <c:pt idx="414">
                  <c:v>37.743913202713983</c:v>
                </c:pt>
                <c:pt idx="415">
                  <c:v>45.386660196006751</c:v>
                </c:pt>
                <c:pt idx="416">
                  <c:v>41.056613066243656</c:v>
                </c:pt>
                <c:pt idx="417">
                  <c:v>50.364125805868937</c:v>
                </c:pt>
                <c:pt idx="418">
                  <c:v>50.364125805868937</c:v>
                </c:pt>
                <c:pt idx="419">
                  <c:v>34.726943930082626</c:v>
                </c:pt>
                <c:pt idx="420">
                  <c:v>46.757972306243289</c:v>
                </c:pt>
                <c:pt idx="421">
                  <c:v>38.98349877712819</c:v>
                </c:pt>
                <c:pt idx="422">
                  <c:v>37.684469140374972</c:v>
                </c:pt>
                <c:pt idx="423">
                  <c:v>37.684469140374972</c:v>
                </c:pt>
                <c:pt idx="424">
                  <c:v>39.337963494190348</c:v>
                </c:pt>
                <c:pt idx="425">
                  <c:v>38.531706861209322</c:v>
                </c:pt>
                <c:pt idx="426">
                  <c:v>36.384833597673868</c:v>
                </c:pt>
                <c:pt idx="427">
                  <c:v>36.130780774907514</c:v>
                </c:pt>
                <c:pt idx="428">
                  <c:v>36.384833597673868</c:v>
                </c:pt>
                <c:pt idx="429">
                  <c:v>37.735135783620755</c:v>
                </c:pt>
                <c:pt idx="430">
                  <c:v>41.608681630293454</c:v>
                </c:pt>
                <c:pt idx="431">
                  <c:v>33.956191990650893</c:v>
                </c:pt>
                <c:pt idx="432">
                  <c:v>48.304402064619843</c:v>
                </c:pt>
                <c:pt idx="433">
                  <c:v>33.956191990650893</c:v>
                </c:pt>
                <c:pt idx="434">
                  <c:v>33.956191990650893</c:v>
                </c:pt>
                <c:pt idx="435">
                  <c:v>37.285004616325232</c:v>
                </c:pt>
                <c:pt idx="436">
                  <c:v>48.304402064619843</c:v>
                </c:pt>
                <c:pt idx="437">
                  <c:v>35.283594432878161</c:v>
                </c:pt>
                <c:pt idx="438">
                  <c:v>34.83089437262872</c:v>
                </c:pt>
                <c:pt idx="439">
                  <c:v>31.995877653056038</c:v>
                </c:pt>
                <c:pt idx="440">
                  <c:v>44.60393713371765</c:v>
                </c:pt>
                <c:pt idx="441">
                  <c:v>31.995877653056038</c:v>
                </c:pt>
                <c:pt idx="442">
                  <c:v>43.867383118860062</c:v>
                </c:pt>
                <c:pt idx="443">
                  <c:v>38.642201938998454</c:v>
                </c:pt>
                <c:pt idx="444">
                  <c:v>42.782370064507127</c:v>
                </c:pt>
                <c:pt idx="445">
                  <c:v>38.642201938998454</c:v>
                </c:pt>
                <c:pt idx="446">
                  <c:v>43.158455404812813</c:v>
                </c:pt>
                <c:pt idx="447">
                  <c:v>44.509786907715139</c:v>
                </c:pt>
                <c:pt idx="448">
                  <c:v>35.16096497346512</c:v>
                </c:pt>
                <c:pt idx="449">
                  <c:v>32.508236323003395</c:v>
                </c:pt>
                <c:pt idx="450">
                  <c:v>32.508236323003395</c:v>
                </c:pt>
                <c:pt idx="451">
                  <c:v>46.651133159533096</c:v>
                </c:pt>
                <c:pt idx="452">
                  <c:v>31.195619952297356</c:v>
                </c:pt>
                <c:pt idx="453">
                  <c:v>31.195619952297356</c:v>
                </c:pt>
                <c:pt idx="454">
                  <c:v>46.651133159533096</c:v>
                </c:pt>
                <c:pt idx="455">
                  <c:v>31.973338053039964</c:v>
                </c:pt>
                <c:pt idx="456">
                  <c:v>43.996457841799149</c:v>
                </c:pt>
                <c:pt idx="457">
                  <c:v>37.371892272200952</c:v>
                </c:pt>
                <c:pt idx="458">
                  <c:v>37.3654821875975</c:v>
                </c:pt>
                <c:pt idx="459">
                  <c:v>40.359196115563343</c:v>
                </c:pt>
                <c:pt idx="460">
                  <c:v>32.507103128403358</c:v>
                </c:pt>
                <c:pt idx="461">
                  <c:v>39.511965673619727</c:v>
                </c:pt>
                <c:pt idx="462">
                  <c:v>30.409997940473701</c:v>
                </c:pt>
                <c:pt idx="463">
                  <c:v>39.082037650743288</c:v>
                </c:pt>
                <c:pt idx="464">
                  <c:v>44.3514096277951</c:v>
                </c:pt>
                <c:pt idx="465">
                  <c:v>34.982390401927674</c:v>
                </c:pt>
                <c:pt idx="466">
                  <c:v>30.779845299520719</c:v>
                </c:pt>
                <c:pt idx="467">
                  <c:v>45.644616262992798</c:v>
                </c:pt>
                <c:pt idx="468">
                  <c:v>37.3654821875975</c:v>
                </c:pt>
                <c:pt idx="469">
                  <c:v>29.52092748293256</c:v>
                </c:pt>
                <c:pt idx="470">
                  <c:v>34.982390401927674</c:v>
                </c:pt>
                <c:pt idx="471">
                  <c:v>30.779845299520719</c:v>
                </c:pt>
                <c:pt idx="472">
                  <c:v>31.166760551267775</c:v>
                </c:pt>
                <c:pt idx="473">
                  <c:v>38.671110745547416</c:v>
                </c:pt>
                <c:pt idx="474">
                  <c:v>39.954868785026264</c:v>
                </c:pt>
                <c:pt idx="475">
                  <c:v>41.915188375935088</c:v>
                </c:pt>
                <c:pt idx="476">
                  <c:v>41.915188375935088</c:v>
                </c:pt>
                <c:pt idx="477">
                  <c:v>43.721080606004385</c:v>
                </c:pt>
                <c:pt idx="478">
                  <c:v>40.370036869727514</c:v>
                </c:pt>
                <c:pt idx="479">
                  <c:v>38.26273889378551</c:v>
                </c:pt>
                <c:pt idx="480">
                  <c:v>41.153984073915581</c:v>
                </c:pt>
                <c:pt idx="481">
                  <c:v>39.553149669888619</c:v>
                </c:pt>
                <c:pt idx="482">
                  <c:v>30.72403437432645</c:v>
                </c:pt>
                <c:pt idx="483">
                  <c:v>32.636473238870884</c:v>
                </c:pt>
                <c:pt idx="484">
                  <c:v>32.315501781629614</c:v>
                </c:pt>
                <c:pt idx="485">
                  <c:v>32.636473238870884</c:v>
                </c:pt>
                <c:pt idx="486">
                  <c:v>40.738030316506375</c:v>
                </c:pt>
                <c:pt idx="487">
                  <c:v>31.00633631246804</c:v>
                </c:pt>
                <c:pt idx="488">
                  <c:v>33.258725950515448</c:v>
                </c:pt>
                <c:pt idx="489">
                  <c:v>32.833871913476862</c:v>
                </c:pt>
                <c:pt idx="490">
                  <c:v>28.584293050216711</c:v>
                </c:pt>
                <c:pt idx="491">
                  <c:v>33.214895155482935</c:v>
                </c:pt>
                <c:pt idx="492">
                  <c:v>34.013734673460469</c:v>
                </c:pt>
                <c:pt idx="493">
                  <c:v>33.598039931068904</c:v>
                </c:pt>
                <c:pt idx="494">
                  <c:v>39.937126101367092</c:v>
                </c:pt>
                <c:pt idx="495">
                  <c:v>41.377255997464168</c:v>
                </c:pt>
                <c:pt idx="496">
                  <c:v>37.5861621471769</c:v>
                </c:pt>
                <c:pt idx="497">
                  <c:v>27.008808986222892</c:v>
                </c:pt>
                <c:pt idx="498">
                  <c:v>#N/A</c:v>
                </c:pt>
                <c:pt idx="499">
                  <c:v>28.322566062991104</c:v>
                </c:pt>
                <c:pt idx="500">
                  <c:v>#N/A</c:v>
                </c:pt>
                <c:pt idx="501">
                  <c:v>27.168258907744477</c:v>
                </c:pt>
                <c:pt idx="502">
                  <c:v>38.046656408480345</c:v>
                </c:pt>
                <c:pt idx="503">
                  <c:v>32.774782351880553</c:v>
                </c:pt>
                <c:pt idx="504">
                  <c:v>27.164750258522286</c:v>
                </c:pt>
                <c:pt idx="505">
                  <c:v>41.789923445428116</c:v>
                </c:pt>
                <c:pt idx="506">
                  <c:v>40.376208557583887</c:v>
                </c:pt>
                <c:pt idx="507">
                  <c:v>34.572474755478076</c:v>
                </c:pt>
                <c:pt idx="508">
                  <c:v>30.010016254339469</c:v>
                </c:pt>
                <c:pt idx="509">
                  <c:v>41.398449211776011</c:v>
                </c:pt>
                <c:pt idx="510">
                  <c:v>29.663692750077498</c:v>
                </c:pt>
                <c:pt idx="511">
                  <c:v>41.398449211776011</c:v>
                </c:pt>
                <c:pt idx="512">
                  <c:v>37.329324215294527</c:v>
                </c:pt>
                <c:pt idx="513">
                  <c:v>24.927575252920686</c:v>
                </c:pt>
                <c:pt idx="514">
                  <c:v>24.860145665147531</c:v>
                </c:pt>
                <c:pt idx="515">
                  <c:v>40.21753967186639</c:v>
                </c:pt>
                <c:pt idx="516">
                  <c:v>28.505708833985693</c:v>
                </c:pt>
                <c:pt idx="517">
                  <c:v>39.001602769573879</c:v>
                </c:pt>
                <c:pt idx="518">
                  <c:v>38.409301626562886</c:v>
                </c:pt>
                <c:pt idx="519">
                  <c:v>32.563505530209902</c:v>
                </c:pt>
                <c:pt idx="520">
                  <c:v>28.781568574064611</c:v>
                </c:pt>
                <c:pt idx="521">
                  <c:v>39.343594101614727</c:v>
                </c:pt>
                <c:pt idx="522">
                  <c:v>39.343594101614727</c:v>
                </c:pt>
                <c:pt idx="523">
                  <c:v>30.766857187728601</c:v>
                </c:pt>
                <c:pt idx="524">
                  <c:v>29.132252851792995</c:v>
                </c:pt>
                <c:pt idx="525">
                  <c:v>29.132252851792995</c:v>
                </c:pt>
                <c:pt idx="526">
                  <c:v>34.960939696056272</c:v>
                </c:pt>
                <c:pt idx="527">
                  <c:v>29.946940008791465</c:v>
                </c:pt>
                <c:pt idx="528">
                  <c:v>23.509408524772152</c:v>
                </c:pt>
                <c:pt idx="529">
                  <c:v>23.990269794195271</c:v>
                </c:pt>
                <c:pt idx="530">
                  <c:v>35.400718430024618</c:v>
                </c:pt>
                <c:pt idx="531">
                  <c:v>33.684866541528905</c:v>
                </c:pt>
                <c:pt idx="532">
                  <c:v>32.274724792883724</c:v>
                </c:pt>
                <c:pt idx="533">
                  <c:v>31.80458567226778</c:v>
                </c:pt>
                <c:pt idx="534">
                  <c:v>25.625725845999188</c:v>
                </c:pt>
                <c:pt idx="535">
                  <c:v>31.80458567226778</c:v>
                </c:pt>
                <c:pt idx="536">
                  <c:v>31.80458567226778</c:v>
                </c:pt>
                <c:pt idx="537">
                  <c:v>39.482139810529262</c:v>
                </c:pt>
                <c:pt idx="538">
                  <c:v>34.684625558827221</c:v>
                </c:pt>
                <c:pt idx="539">
                  <c:v>#N/A</c:v>
                </c:pt>
                <c:pt idx="540">
                  <c:v>26.435013254196736</c:v>
                </c:pt>
                <c:pt idx="541">
                  <c:v>26.435013254196736</c:v>
                </c:pt>
                <c:pt idx="542">
                  <c:v>31.651406228802031</c:v>
                </c:pt>
                <c:pt idx="543">
                  <c:v>24.656584523361804</c:v>
                </c:pt>
                <c:pt idx="544">
                  <c:v>33.535205702400511</c:v>
                </c:pt>
                <c:pt idx="545">
                  <c:v>26.40615507671291</c:v>
                </c:pt>
                <c:pt idx="546">
                  <c:v>28.912902514543184</c:v>
                </c:pt>
                <c:pt idx="547">
                  <c:v>26.40615507671291</c:v>
                </c:pt>
                <c:pt idx="548">
                  <c:v>26.401794779331539</c:v>
                </c:pt>
                <c:pt idx="549">
                  <c:v>25.314614215957654</c:v>
                </c:pt>
                <c:pt idx="550">
                  <c:v>35.603357733240166</c:v>
                </c:pt>
                <c:pt idx="551">
                  <c:v>35.275973420033324</c:v>
                </c:pt>
                <c:pt idx="552">
                  <c:v>28.086836408844718</c:v>
                </c:pt>
                <c:pt idx="553">
                  <c:v>35.275973420033324</c:v>
                </c:pt>
                <c:pt idx="554">
                  <c:v>26.401794779331539</c:v>
                </c:pt>
                <c:pt idx="555">
                  <c:v>30.588360567832972</c:v>
                </c:pt>
                <c:pt idx="556">
                  <c:v>28.176310662683335</c:v>
                </c:pt>
                <c:pt idx="557">
                  <c:v>#N/A</c:v>
                </c:pt>
                <c:pt idx="558">
                  <c:v>32.504000184016057</c:v>
                </c:pt>
                <c:pt idx="559">
                  <c:v>29.748134135647835</c:v>
                </c:pt>
                <c:pt idx="560">
                  <c:v>28.286183596033244</c:v>
                </c:pt>
                <c:pt idx="561">
                  <c:v>34.258542501225335</c:v>
                </c:pt>
                <c:pt idx="562">
                  <c:v>23.096575319997111</c:v>
                </c:pt>
                <c:pt idx="563">
                  <c:v>25.922085196569668</c:v>
                </c:pt>
                <c:pt idx="564">
                  <c:v>32.19446860169851</c:v>
                </c:pt>
                <c:pt idx="565">
                  <c:v>32.19446860169851</c:v>
                </c:pt>
                <c:pt idx="566">
                  <c:v>25.461046218018488</c:v>
                </c:pt>
                <c:pt idx="567">
                  <c:v>24.661082795407872</c:v>
                </c:pt>
                <c:pt idx="568">
                  <c:v>35.227203536212414</c:v>
                </c:pt>
                <c:pt idx="569">
                  <c:v>29.57189301369295</c:v>
                </c:pt>
                <c:pt idx="570">
                  <c:v>24.310496243334779</c:v>
                </c:pt>
                <c:pt idx="571">
                  <c:v>23.87621187986235</c:v>
                </c:pt>
                <c:pt idx="572">
                  <c:v>23.87621187986235</c:v>
                </c:pt>
                <c:pt idx="573">
                  <c:v>28.749599177522931</c:v>
                </c:pt>
                <c:pt idx="574">
                  <c:v>29.749404554485373</c:v>
                </c:pt>
                <c:pt idx="575">
                  <c:v>19.553894679819759</c:v>
                </c:pt>
                <c:pt idx="576">
                  <c:v>32.353516683436233</c:v>
                </c:pt>
                <c:pt idx="577">
                  <c:v>23.963514466541792</c:v>
                </c:pt>
                <c:pt idx="578">
                  <c:v>21.974131688724437</c:v>
                </c:pt>
                <c:pt idx="579">
                  <c:v>31.672714935056057</c:v>
                </c:pt>
                <c:pt idx="580">
                  <c:v>34.094367300536895</c:v>
                </c:pt>
                <c:pt idx="581">
                  <c:v>27.811402232243623</c:v>
                </c:pt>
                <c:pt idx="582">
                  <c:v>24.708540814410352</c:v>
                </c:pt>
                <c:pt idx="583">
                  <c:v>24.21744148243647</c:v>
                </c:pt>
                <c:pt idx="584">
                  <c:v>24.21744148243647</c:v>
                </c:pt>
                <c:pt idx="585">
                  <c:v>21.630462394716716</c:v>
                </c:pt>
                <c:pt idx="586">
                  <c:v>19.435466370670792</c:v>
                </c:pt>
                <c:pt idx="587">
                  <c:v>19.435466370670792</c:v>
                </c:pt>
                <c:pt idx="588">
                  <c:v>21.329175920054229</c:v>
                </c:pt>
                <c:pt idx="589">
                  <c:v>28.729843262425</c:v>
                </c:pt>
                <c:pt idx="590">
                  <c:v>22.164250934004258</c:v>
                </c:pt>
                <c:pt idx="591">
                  <c:v>31.816513228953649</c:v>
                </c:pt>
                <c:pt idx="592">
                  <c:v>20.238630375438159</c:v>
                </c:pt>
                <c:pt idx="593">
                  <c:v>28.235352160861531</c:v>
                </c:pt>
                <c:pt idx="594">
                  <c:v>18.254237821631616</c:v>
                </c:pt>
                <c:pt idx="595">
                  <c:v>20.605647806610897</c:v>
                </c:pt>
                <c:pt idx="596">
                  <c:v>32.186755590826124</c:v>
                </c:pt>
                <c:pt idx="597">
                  <c:v>20.605647806610897</c:v>
                </c:pt>
                <c:pt idx="598">
                  <c:v>25.007179449144751</c:v>
                </c:pt>
                <c:pt idx="599">
                  <c:v>17.755659180769332</c:v>
                </c:pt>
                <c:pt idx="600">
                  <c:v>22.431167617027793</c:v>
                </c:pt>
                <c:pt idx="601">
                  <c:v>30.308376888912985</c:v>
                </c:pt>
                <c:pt idx="602">
                  <c:v>25.545467449441126</c:v>
                </c:pt>
                <c:pt idx="603">
                  <c:v>18.9403646247663</c:v>
                </c:pt>
                <c:pt idx="604">
                  <c:v>27.144115175413162</c:v>
                </c:pt>
                <c:pt idx="605">
                  <c:v>19.239407905398341</c:v>
                </c:pt>
                <c:pt idx="606">
                  <c:v>26.329743503240859</c:v>
                </c:pt>
                <c:pt idx="607">
                  <c:v>24.707979009491417</c:v>
                </c:pt>
                <c:pt idx="608">
                  <c:v>24.169195784856718</c:v>
                </c:pt>
                <c:pt idx="609">
                  <c:v>16.375736823951041</c:v>
                </c:pt>
                <c:pt idx="610">
                  <c:v>32.028812950325346</c:v>
                </c:pt>
                <c:pt idx="611">
                  <c:v>20.422515009090084</c:v>
                </c:pt>
                <c:pt idx="612">
                  <c:v>28.0870159155814</c:v>
                </c:pt>
                <c:pt idx="613">
                  <c:v>22.295878029608126</c:v>
                </c:pt>
                <c:pt idx="614">
                  <c:v>18.571107511721056</c:v>
                </c:pt>
                <c:pt idx="615">
                  <c:v>21.006326818124162</c:v>
                </c:pt>
                <c:pt idx="616">
                  <c:v>26.302462316372878</c:v>
                </c:pt>
                <c:pt idx="617">
                  <c:v>25.766345395098377</c:v>
                </c:pt>
                <c:pt idx="618">
                  <c:v>22.505379507746458</c:v>
                </c:pt>
                <c:pt idx="619">
                  <c:v>22.505379507746458</c:v>
                </c:pt>
                <c:pt idx="620">
                  <c:v>18.571107511721056</c:v>
                </c:pt>
                <c:pt idx="621">
                  <c:v>31.269030024083882</c:v>
                </c:pt>
                <c:pt idx="622">
                  <c:v>19.367227222103395</c:v>
                </c:pt>
                <c:pt idx="623">
                  <c:v>19.787764294297929</c:v>
                </c:pt>
                <c:pt idx="624">
                  <c:v>31.269030024083882</c:v>
                </c:pt>
                <c:pt idx="625">
                  <c:v>27.755989167062701</c:v>
                </c:pt>
                <c:pt idx="626">
                  <c:v>23.551995196791154</c:v>
                </c:pt>
                <c:pt idx="627">
                  <c:v>25.499204100140016</c:v>
                </c:pt>
                <c:pt idx="628">
                  <c:v>19.167848942867401</c:v>
                </c:pt>
                <c:pt idx="629">
                  <c:v>22.713885766510501</c:v>
                </c:pt>
                <c:pt idx="630">
                  <c:v>15.011692431167594</c:v>
                </c:pt>
                <c:pt idx="631">
                  <c:v>19.017128418466211</c:v>
                </c:pt>
                <c:pt idx="632">
                  <c:v>21.599163531470431</c:v>
                </c:pt>
                <c:pt idx="633">
                  <c:v>16.362750839615938</c:v>
                </c:pt>
                <c:pt idx="634">
                  <c:v>16.057164471328377</c:v>
                </c:pt>
                <c:pt idx="635">
                  <c:v>16.057164471328377</c:v>
                </c:pt>
                <c:pt idx="636">
                  <c:v>16.057164471328377</c:v>
                </c:pt>
                <c:pt idx="637">
                  <c:v>23.611001615760824</c:v>
                </c:pt>
                <c:pt idx="638">
                  <c:v>16.057164471328377</c:v>
                </c:pt>
                <c:pt idx="639">
                  <c:v>29.422347468648596</c:v>
                </c:pt>
                <c:pt idx="640">
                  <c:v>14.771210120987721</c:v>
                </c:pt>
                <c:pt idx="641">
                  <c:v>14.771210120987721</c:v>
                </c:pt>
                <c:pt idx="642">
                  <c:v>26.958958999406946</c:v>
                </c:pt>
                <c:pt idx="643">
                  <c:v>23.35749842794992</c:v>
                </c:pt>
                <c:pt idx="644">
                  <c:v>23.928767366716457</c:v>
                </c:pt>
                <c:pt idx="645">
                  <c:v>12.896795590243073</c:v>
                </c:pt>
                <c:pt idx="646">
                  <c:v>28.360579900524385</c:v>
                </c:pt>
                <c:pt idx="647">
                  <c:v>16.835055606825239</c:v>
                </c:pt>
                <c:pt idx="648">
                  <c:v>27.260109513741764</c:v>
                </c:pt>
                <c:pt idx="649">
                  <c:v>26.058072754246282</c:v>
                </c:pt>
                <c:pt idx="650">
                  <c:v>26.670172586709931</c:v>
                </c:pt>
                <c:pt idx="651">
                  <c:v>27.128966864461237</c:v>
                </c:pt>
                <c:pt idx="652">
                  <c:v>17.036590536948609</c:v>
                </c:pt>
                <c:pt idx="653">
                  <c:v>19.757868619145313</c:v>
                </c:pt>
                <c:pt idx="654">
                  <c:v>20.951884542503453</c:v>
                </c:pt>
                <c:pt idx="655">
                  <c:v>#N/A</c:v>
                </c:pt>
                <c:pt idx="656">
                  <c:v>23.323201571395909</c:v>
                </c:pt>
                <c:pt idx="657">
                  <c:v>15.419909525268467</c:v>
                </c:pt>
                <c:pt idx="658">
                  <c:v>15.841070699852775</c:v>
                </c:pt>
                <c:pt idx="659">
                  <c:v>19.871438517159024</c:v>
                </c:pt>
                <c:pt idx="660">
                  <c:v>21.094347541864078</c:v>
                </c:pt>
                <c:pt idx="661">
                  <c:v>21.094347541864078</c:v>
                </c:pt>
                <c:pt idx="662">
                  <c:v>27.173468378561765</c:v>
                </c:pt>
                <c:pt idx="663">
                  <c:v>15.759642407833201</c:v>
                </c:pt>
                <c:pt idx="664">
                  <c:v>26.531322519961186</c:v>
                </c:pt>
                <c:pt idx="665">
                  <c:v>17.04272428855856</c:v>
                </c:pt>
                <c:pt idx="666">
                  <c:v>17.956556081318197</c:v>
                </c:pt>
                <c:pt idx="667">
                  <c:v>25.004641723620843</c:v>
                </c:pt>
                <c:pt idx="668">
                  <c:v>10.622383380070829</c:v>
                </c:pt>
                <c:pt idx="669">
                  <c:v>18.743248090162993</c:v>
                </c:pt>
                <c:pt idx="670">
                  <c:v>11.267797737947983</c:v>
                </c:pt>
                <c:pt idx="671">
                  <c:v>23.809283818071208</c:v>
                </c:pt>
                <c:pt idx="672">
                  <c:v>16.082975666880724</c:v>
                </c:pt>
                <c:pt idx="673">
                  <c:v>13.590084389566703</c:v>
                </c:pt>
                <c:pt idx="674">
                  <c:v>16.082975666880724</c:v>
                </c:pt>
                <c:pt idx="675">
                  <c:v>13.590084389566703</c:v>
                </c:pt>
                <c:pt idx="676">
                  <c:v>#N/A</c:v>
                </c:pt>
                <c:pt idx="677">
                  <c:v>23.154724681080864</c:v>
                </c:pt>
                <c:pt idx="678">
                  <c:v>24.782981291972316</c:v>
                </c:pt>
                <c:pt idx="679">
                  <c:v>12.56473611951715</c:v>
                </c:pt>
                <c:pt idx="680">
                  <c:v>23.154724681080864</c:v>
                </c:pt>
                <c:pt idx="681">
                  <c:v>9.3521785634126484</c:v>
                </c:pt>
                <c:pt idx="682">
                  <c:v>23.884009455464739</c:v>
                </c:pt>
                <c:pt idx="683">
                  <c:v>9.3521785634126484</c:v>
                </c:pt>
                <c:pt idx="684">
                  <c:v>11.732974885598013</c:v>
                </c:pt>
                <c:pt idx="685">
                  <c:v>15.182166360699652</c:v>
                </c:pt>
                <c:pt idx="686">
                  <c:v>20.348845830519902</c:v>
                </c:pt>
                <c:pt idx="687">
                  <c:v>9.0919918694679485</c:v>
                </c:pt>
                <c:pt idx="688">
                  <c:v>8.8837487402296738</c:v>
                </c:pt>
                <c:pt idx="689">
                  <c:v>23.115788168810738</c:v>
                </c:pt>
                <c:pt idx="690">
                  <c:v>22.478897221243564</c:v>
                </c:pt>
                <c:pt idx="691">
                  <c:v>13.61323570375823</c:v>
                </c:pt>
                <c:pt idx="692">
                  <c:v>22.320213227296041</c:v>
                </c:pt>
                <c:pt idx="693">
                  <c:v>9.9588212162314811</c:v>
                </c:pt>
                <c:pt idx="694">
                  <c:v>8.8569246347909196</c:v>
                </c:pt>
                <c:pt idx="695">
                  <c:v>17.148356513805979</c:v>
                </c:pt>
                <c:pt idx="696">
                  <c:v>19.025199639911968</c:v>
                </c:pt>
                <c:pt idx="697">
                  <c:v>24.499215749150416</c:v>
                </c:pt>
                <c:pt idx="698">
                  <c:v>9.0675749590394155</c:v>
                </c:pt>
                <c:pt idx="699">
                  <c:v>18.710484697423833</c:v>
                </c:pt>
                <c:pt idx="700">
                  <c:v>11.055930621308159</c:v>
                </c:pt>
                <c:pt idx="701">
                  <c:v>11.055930621308159</c:v>
                </c:pt>
                <c:pt idx="702">
                  <c:v>23.410280207837509</c:v>
                </c:pt>
                <c:pt idx="703">
                  <c:v>8.8952457807657694</c:v>
                </c:pt>
                <c:pt idx="704">
                  <c:v>11.609152124060431</c:v>
                </c:pt>
                <c:pt idx="705">
                  <c:v>10.212954692482352</c:v>
                </c:pt>
                <c:pt idx="706">
                  <c:v>10.212954692482352</c:v>
                </c:pt>
                <c:pt idx="707">
                  <c:v>12.179169406142542</c:v>
                </c:pt>
                <c:pt idx="708">
                  <c:v>18.567632526638139</c:v>
                </c:pt>
                <c:pt idx="709">
                  <c:v>22.416726183461609</c:v>
                </c:pt>
                <c:pt idx="710">
                  <c:v>12.179169406142542</c:v>
                </c:pt>
                <c:pt idx="711">
                  <c:v>12.179169406142542</c:v>
                </c:pt>
                <c:pt idx="712">
                  <c:v>19.859401427222281</c:v>
                </c:pt>
                <c:pt idx="713">
                  <c:v>19.859401427222281</c:v>
                </c:pt>
                <c:pt idx="714">
                  <c:v>22.416726183461609</c:v>
                </c:pt>
                <c:pt idx="715">
                  <c:v>10.459567876943654</c:v>
                </c:pt>
                <c:pt idx="716">
                  <c:v>11.645190336135252</c:v>
                </c:pt>
                <c:pt idx="717">
                  <c:v>15.865761597022168</c:v>
                </c:pt>
                <c:pt idx="718">
                  <c:v>17.38507095918736</c:v>
                </c:pt>
                <c:pt idx="719">
                  <c:v>16.517759004342082</c:v>
                </c:pt>
                <c:pt idx="720">
                  <c:v>16.296532339160521</c:v>
                </c:pt>
                <c:pt idx="721">
                  <c:v>6.9750734703260342</c:v>
                </c:pt>
                <c:pt idx="722">
                  <c:v>14.706585507904755</c:v>
                </c:pt>
                <c:pt idx="723">
                  <c:v>7.0652994625205725</c:v>
                </c:pt>
                <c:pt idx="724">
                  <c:v>18.319754746887501</c:v>
                </c:pt>
                <c:pt idx="725">
                  <c:v>9.4133106768389645</c:v>
                </c:pt>
                <c:pt idx="726">
                  <c:v>8.2052946519359615</c:v>
                </c:pt>
                <c:pt idx="727">
                  <c:v>8.0372637359984083</c:v>
                </c:pt>
                <c:pt idx="728">
                  <c:v>11.058110442887736</c:v>
                </c:pt>
                <c:pt idx="729">
                  <c:v>5.5538581566002172</c:v>
                </c:pt>
                <c:pt idx="730">
                  <c:v>5.5538581566002172</c:v>
                </c:pt>
                <c:pt idx="731">
                  <c:v>6.2251950202937092</c:v>
                </c:pt>
                <c:pt idx="732">
                  <c:v>8.7683620699342413</c:v>
                </c:pt>
                <c:pt idx="733">
                  <c:v>8.7683620699342413</c:v>
                </c:pt>
                <c:pt idx="734">
                  <c:v>20.359091490231865</c:v>
                </c:pt>
                <c:pt idx="735">
                  <c:v>7.100675753354726</c:v>
                </c:pt>
                <c:pt idx="736">
                  <c:v>6.7069043655058627</c:v>
                </c:pt>
                <c:pt idx="737">
                  <c:v>20.967631025127385</c:v>
                </c:pt>
                <c:pt idx="738">
                  <c:v>20.967631025127385</c:v>
                </c:pt>
                <c:pt idx="739">
                  <c:v>11.16731827016215</c:v>
                </c:pt>
                <c:pt idx="740">
                  <c:v>11.16731827016215</c:v>
                </c:pt>
                <c:pt idx="741">
                  <c:v>#N/A</c:v>
                </c:pt>
                <c:pt idx="742">
                  <c:v>#N/A</c:v>
                </c:pt>
                <c:pt idx="743">
                  <c:v>7.8718691207339999</c:v>
                </c:pt>
                <c:pt idx="744">
                  <c:v>7.2931838109896043</c:v>
                </c:pt>
                <c:pt idx="745">
                  <c:v>9.8711999785038884</c:v>
                </c:pt>
                <c:pt idx="746">
                  <c:v>9.8711999785038884</c:v>
                </c:pt>
                <c:pt idx="747">
                  <c:v>4.2694448100863829</c:v>
                </c:pt>
                <c:pt idx="748">
                  <c:v>4.4421723023552886</c:v>
                </c:pt>
                <c:pt idx="749">
                  <c:v>12.16019650205857</c:v>
                </c:pt>
                <c:pt idx="750">
                  <c:v>14.997587684735304</c:v>
                </c:pt>
                <c:pt idx="751">
                  <c:v>8.358050833064981</c:v>
                </c:pt>
                <c:pt idx="752">
                  <c:v>6.6639660288805604</c:v>
                </c:pt>
                <c:pt idx="753">
                  <c:v>#N/A</c:v>
                </c:pt>
                <c:pt idx="754">
                  <c:v>2.6462281548038131</c:v>
                </c:pt>
                <c:pt idx="755">
                  <c:v>12.54915592014704</c:v>
                </c:pt>
                <c:pt idx="756">
                  <c:v>7.5429051344726235</c:v>
                </c:pt>
              </c:numCache>
            </c:numRef>
          </c:xVal>
          <c:yVal>
            <c:numRef>
              <c:f>'B0 - Distribution'!$BT$6:$BT$762</c:f>
              <c:numCache>
                <c:formatCode>#,##0</c:formatCode>
                <c:ptCount val="757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30.596947240902853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58.21242996356068</c:v>
                </c:pt>
                <c:pt idx="10">
                  <c:v>#N/A</c:v>
                </c:pt>
                <c:pt idx="11">
                  <c:v>66.122588810978172</c:v>
                </c:pt>
                <c:pt idx="12">
                  <c:v>#N/A</c:v>
                </c:pt>
                <c:pt idx="13">
                  <c:v>73.359834760015133</c:v>
                </c:pt>
                <c:pt idx="14">
                  <c:v>32.569974136998482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55.53367270606001</c:v>
                </c:pt>
                <c:pt idx="19">
                  <c:v>#N/A</c:v>
                </c:pt>
                <c:pt idx="20">
                  <c:v>#N/A</c:v>
                </c:pt>
                <c:pt idx="21">
                  <c:v>48.558107428390258</c:v>
                </c:pt>
                <c:pt idx="22">
                  <c:v>48.558107428390258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54.672789192359524</c:v>
                </c:pt>
                <c:pt idx="41">
                  <c:v>54.672789192359524</c:v>
                </c:pt>
                <c:pt idx="42">
                  <c:v>#N/A</c:v>
                </c:pt>
                <c:pt idx="43">
                  <c:v>71.844463726961607</c:v>
                </c:pt>
                <c:pt idx="44">
                  <c:v>75.157717529730959</c:v>
                </c:pt>
                <c:pt idx="45">
                  <c:v>71.844463726961607</c:v>
                </c:pt>
                <c:pt idx="46">
                  <c:v>71.844463726961607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66.935764441999154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61.800003843980427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71.881679838074547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71.480014123232493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71.072189054040422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75.041359864749225</c:v>
                </c:pt>
                <c:pt idx="133">
                  <c:v>76.719557518025198</c:v>
                </c:pt>
                <c:pt idx="134">
                  <c:v>56.652089295047915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69.428919811523357</c:v>
                </c:pt>
                <c:pt idx="141">
                  <c:v>71.112576243553008</c:v>
                </c:pt>
                <c:pt idx="142">
                  <c:v>#N/A</c:v>
                </c:pt>
                <c:pt idx="143">
                  <c:v>71.112576243553008</c:v>
                </c:pt>
                <c:pt idx="144">
                  <c:v>66.621983414302022</c:v>
                </c:pt>
                <c:pt idx="145">
                  <c:v>71.112576243553008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79.673881083222312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79.988800960608273</c:v>
                </c:pt>
                <c:pt idx="158">
                  <c:v>79.988800960608273</c:v>
                </c:pt>
                <c:pt idx="159">
                  <c:v>78.583091553620591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64.635013613238172</c:v>
                </c:pt>
                <c:pt idx="166">
                  <c:v>#N/A</c:v>
                </c:pt>
                <c:pt idx="167">
                  <c:v>67.227020125049222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70.408277610030382</c:v>
                </c:pt>
                <c:pt idx="175">
                  <c:v>70.408277610030382</c:v>
                </c:pt>
                <c:pt idx="176">
                  <c:v>70.408277610030382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78.111849823922824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77.795579883577176</c:v>
                </c:pt>
                <c:pt idx="191">
                  <c:v>77.795579883577176</c:v>
                </c:pt>
                <c:pt idx="192">
                  <c:v>#N/A</c:v>
                </c:pt>
                <c:pt idx="193">
                  <c:v>#N/A</c:v>
                </c:pt>
                <c:pt idx="194">
                  <c:v>73.029729550336441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93.986578247107019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86.400758265014105</c:v>
                </c:pt>
                <c:pt idx="206">
                  <c:v>#N/A</c:v>
                </c:pt>
                <c:pt idx="207">
                  <c:v>86.400758265014105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93.668211318556615</c:v>
                </c:pt>
                <c:pt idx="228">
                  <c:v>#N/A</c:v>
                </c:pt>
                <c:pt idx="229">
                  <c:v>93.668211318556615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93.668211318556615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89.94634367988688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86.074718608920904</c:v>
                </c:pt>
                <c:pt idx="254">
                  <c:v>#N/A</c:v>
                </c:pt>
                <c:pt idx="255">
                  <c:v>#N/A</c:v>
                </c:pt>
                <c:pt idx="256">
                  <c:v>86.074718608920904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84.215167260002147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05-43F7-BEFE-23256AAF9DA2}"/>
            </c:ext>
          </c:extLst>
        </c:ser>
        <c:ser>
          <c:idx val="2"/>
          <c:order val="1"/>
          <c:tx>
            <c:strRef>
              <c:f>'B0 - Distribution'!$BU$5</c:f>
              <c:strCache>
                <c:ptCount val="1"/>
                <c:pt idx="0">
                  <c:v>Stratégique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'B0 - Distribution'!$BR$6:$BR$762</c:f>
              <c:numCache>
                <c:formatCode>#,##0</c:formatCode>
                <c:ptCount val="757"/>
                <c:pt idx="0">
                  <c:v>95.545622412568363</c:v>
                </c:pt>
                <c:pt idx="1">
                  <c:v>93.380279749148372</c:v>
                </c:pt>
                <c:pt idx="2">
                  <c:v>94.396513912565496</c:v>
                </c:pt>
                <c:pt idx="3">
                  <c:v>94.396513912565496</c:v>
                </c:pt>
                <c:pt idx="4">
                  <c:v>91.853732093415744</c:v>
                </c:pt>
                <c:pt idx="5">
                  <c:v>99.053687031395114</c:v>
                </c:pt>
                <c:pt idx="6">
                  <c:v>94.350466277903664</c:v>
                </c:pt>
                <c:pt idx="7">
                  <c:v>90.641192943629164</c:v>
                </c:pt>
                <c:pt idx="8">
                  <c:v>87.403095783166094</c:v>
                </c:pt>
                <c:pt idx="9">
                  <c:v>91.659598138743945</c:v>
                </c:pt>
                <c:pt idx="10">
                  <c:v>95.325905964217597</c:v>
                </c:pt>
                <c:pt idx="11">
                  <c:v>96.462835353483015</c:v>
                </c:pt>
                <c:pt idx="12">
                  <c:v>99.138523323165131</c:v>
                </c:pt>
                <c:pt idx="13">
                  <c:v>86.699140202774714</c:v>
                </c:pt>
                <c:pt idx="14">
                  <c:v>99.154642851286908</c:v>
                </c:pt>
                <c:pt idx="15">
                  <c:v>96.542438036452509</c:v>
                </c:pt>
                <c:pt idx="16">
                  <c:v>96.542438036452509</c:v>
                </c:pt>
                <c:pt idx="17">
                  <c:v>#N/A</c:v>
                </c:pt>
                <c:pt idx="18">
                  <c:v>87.455224256866288</c:v>
                </c:pt>
                <c:pt idx="19">
                  <c:v>95.184876557355139</c:v>
                </c:pt>
                <c:pt idx="20">
                  <c:v>82.805641154413294</c:v>
                </c:pt>
                <c:pt idx="21">
                  <c:v>94.444694260385091</c:v>
                </c:pt>
                <c:pt idx="22">
                  <c:v>94.444694260385091</c:v>
                </c:pt>
                <c:pt idx="23">
                  <c:v>94.997309303129214</c:v>
                </c:pt>
                <c:pt idx="24">
                  <c:v>93.478654057139266</c:v>
                </c:pt>
                <c:pt idx="25">
                  <c:v>93.164954255716722</c:v>
                </c:pt>
                <c:pt idx="26">
                  <c:v>85.496824368125203</c:v>
                </c:pt>
                <c:pt idx="27">
                  <c:v>87.144202185163152</c:v>
                </c:pt>
                <c:pt idx="28">
                  <c:v>94.848783342244133</c:v>
                </c:pt>
                <c:pt idx="29">
                  <c:v>94.848783342244133</c:v>
                </c:pt>
                <c:pt idx="30">
                  <c:v>92.848797732839714</c:v>
                </c:pt>
                <c:pt idx="31">
                  <c:v>84.747402879892391</c:v>
                </c:pt>
                <c:pt idx="32">
                  <c:v>83.924150607162304</c:v>
                </c:pt>
                <c:pt idx="33">
                  <c:v>95.150622367314568</c:v>
                </c:pt>
                <c:pt idx="34">
                  <c:v>95.150622367314568</c:v>
                </c:pt>
                <c:pt idx="35">
                  <c:v>87.975414853844768</c:v>
                </c:pt>
                <c:pt idx="36">
                  <c:v>90.673906127469479</c:v>
                </c:pt>
                <c:pt idx="37">
                  <c:v>90.673906127469479</c:v>
                </c:pt>
                <c:pt idx="38">
                  <c:v>84.683713521611907</c:v>
                </c:pt>
                <c:pt idx="39">
                  <c:v>84.683713521611907</c:v>
                </c:pt>
                <c:pt idx="40">
                  <c:v>84.645888834447874</c:v>
                </c:pt>
                <c:pt idx="41">
                  <c:v>84.645888834447874</c:v>
                </c:pt>
                <c:pt idx="42">
                  <c:v>93.409446241854596</c:v>
                </c:pt>
                <c:pt idx="43">
                  <c:v>88.018663001518775</c:v>
                </c:pt>
                <c:pt idx="44">
                  <c:v>83.849407059308405</c:v>
                </c:pt>
                <c:pt idx="45">
                  <c:v>88.018663001518775</c:v>
                </c:pt>
                <c:pt idx="46">
                  <c:v>88.018663001518775</c:v>
                </c:pt>
                <c:pt idx="47">
                  <c:v>88.263355324937038</c:v>
                </c:pt>
                <c:pt idx="48">
                  <c:v>88.263355324937038</c:v>
                </c:pt>
                <c:pt idx="49">
                  <c:v>#N/A</c:v>
                </c:pt>
                <c:pt idx="50">
                  <c:v>88.504722794092515</c:v>
                </c:pt>
                <c:pt idx="51">
                  <c:v>86.262467100914776</c:v>
                </c:pt>
                <c:pt idx="52">
                  <c:v>90.804820541531939</c:v>
                </c:pt>
                <c:pt idx="53">
                  <c:v>81.213348311585307</c:v>
                </c:pt>
                <c:pt idx="54">
                  <c:v>85.352614591150029</c:v>
                </c:pt>
                <c:pt idx="55">
                  <c:v>90.60714248379746</c:v>
                </c:pt>
                <c:pt idx="56">
                  <c:v>90.60714248379746</c:v>
                </c:pt>
                <c:pt idx="57">
                  <c:v>79.358398760411106</c:v>
                </c:pt>
                <c:pt idx="58">
                  <c:v>86.003694580272423</c:v>
                </c:pt>
                <c:pt idx="59">
                  <c:v>86.003694580272423</c:v>
                </c:pt>
                <c:pt idx="60">
                  <c:v>84.906819295870463</c:v>
                </c:pt>
                <c:pt idx="61">
                  <c:v>84.906819295870463</c:v>
                </c:pt>
                <c:pt idx="62">
                  <c:v>82.232104146496695</c:v>
                </c:pt>
                <c:pt idx="63">
                  <c:v>83.741845924377785</c:v>
                </c:pt>
                <c:pt idx="64">
                  <c:v>85.474081806287288</c:v>
                </c:pt>
                <c:pt idx="65">
                  <c:v>86.215808345109053</c:v>
                </c:pt>
                <c:pt idx="66">
                  <c:v>86.215808345109053</c:v>
                </c:pt>
                <c:pt idx="67">
                  <c:v>78.693525243929599</c:v>
                </c:pt>
                <c:pt idx="68">
                  <c:v>87.379870218583235</c:v>
                </c:pt>
                <c:pt idx="69">
                  <c:v>87.379870218583235</c:v>
                </c:pt>
                <c:pt idx="70">
                  <c:v>87.379870218583235</c:v>
                </c:pt>
                <c:pt idx="71">
                  <c:v>90.794094940007156</c:v>
                </c:pt>
                <c:pt idx="72">
                  <c:v>86.304369128558349</c:v>
                </c:pt>
                <c:pt idx="73">
                  <c:v>88.012793040952275</c:v>
                </c:pt>
                <c:pt idx="74">
                  <c:v>87.294770318399983</c:v>
                </c:pt>
                <c:pt idx="75">
                  <c:v>87.294770318399983</c:v>
                </c:pt>
                <c:pt idx="76">
                  <c:v>90.794094940007156</c:v>
                </c:pt>
                <c:pt idx="77">
                  <c:v>82.082343023526604</c:v>
                </c:pt>
                <c:pt idx="78">
                  <c:v>84.963358552038727</c:v>
                </c:pt>
                <c:pt idx="79">
                  <c:v>75.300357518771506</c:v>
                </c:pt>
                <c:pt idx="80">
                  <c:v>75.999761243089637</c:v>
                </c:pt>
                <c:pt idx="81">
                  <c:v>81.303973923937704</c:v>
                </c:pt>
                <c:pt idx="82">
                  <c:v>81.303973923937704</c:v>
                </c:pt>
                <c:pt idx="83">
                  <c:v>84.886165159538095</c:v>
                </c:pt>
                <c:pt idx="84">
                  <c:v>81.091494969349014</c:v>
                </c:pt>
                <c:pt idx="85">
                  <c:v>79.144306025368735</c:v>
                </c:pt>
                <c:pt idx="86">
                  <c:v>87.735452937216266</c:v>
                </c:pt>
                <c:pt idx="87">
                  <c:v>74.079409180986659</c:v>
                </c:pt>
                <c:pt idx="88">
                  <c:v>77.429036972511753</c:v>
                </c:pt>
                <c:pt idx="89">
                  <c:v>87.934838779474518</c:v>
                </c:pt>
                <c:pt idx="90">
                  <c:v>74.22806419322923</c:v>
                </c:pt>
                <c:pt idx="91">
                  <c:v>82.823149570085192</c:v>
                </c:pt>
                <c:pt idx="92">
                  <c:v>87.934838779474518</c:v>
                </c:pt>
                <c:pt idx="93">
                  <c:v>87.934838779474518</c:v>
                </c:pt>
                <c:pt idx="94">
                  <c:v>87.934838779474518</c:v>
                </c:pt>
                <c:pt idx="95">
                  <c:v>74.164262972064165</c:v>
                </c:pt>
                <c:pt idx="96">
                  <c:v>82.823149570085192</c:v>
                </c:pt>
                <c:pt idx="97">
                  <c:v>82.823149570085192</c:v>
                </c:pt>
                <c:pt idx="98">
                  <c:v>83.387782279842099</c:v>
                </c:pt>
                <c:pt idx="99">
                  <c:v>83.387782279842099</c:v>
                </c:pt>
                <c:pt idx="100">
                  <c:v>80.513649645835045</c:v>
                </c:pt>
                <c:pt idx="101">
                  <c:v>78.099382625443667</c:v>
                </c:pt>
                <c:pt idx="102">
                  <c:v>85.61990204757393</c:v>
                </c:pt>
                <c:pt idx="103">
                  <c:v>78.099382625443667</c:v>
                </c:pt>
                <c:pt idx="104">
                  <c:v>80.795850529545476</c:v>
                </c:pt>
                <c:pt idx="105">
                  <c:v>77.849177789642766</c:v>
                </c:pt>
                <c:pt idx="106">
                  <c:v>77.849177789642766</c:v>
                </c:pt>
                <c:pt idx="107">
                  <c:v>80.287963655321363</c:v>
                </c:pt>
                <c:pt idx="108">
                  <c:v>77.530206419483591</c:v>
                </c:pt>
                <c:pt idx="109">
                  <c:v>72.360601844644052</c:v>
                </c:pt>
                <c:pt idx="110">
                  <c:v>73.228016682174172</c:v>
                </c:pt>
                <c:pt idx="111">
                  <c:v>84.221626988149282</c:v>
                </c:pt>
                <c:pt idx="112">
                  <c:v>79.265778032303629</c:v>
                </c:pt>
                <c:pt idx="113">
                  <c:v>86.798984056995621</c:v>
                </c:pt>
                <c:pt idx="114">
                  <c:v>79.270546201781059</c:v>
                </c:pt>
                <c:pt idx="115">
                  <c:v>#N/A</c:v>
                </c:pt>
                <c:pt idx="116">
                  <c:v>74.258555294127191</c:v>
                </c:pt>
                <c:pt idx="117">
                  <c:v>75.828052091159506</c:v>
                </c:pt>
                <c:pt idx="118">
                  <c:v>75.828052091159506</c:v>
                </c:pt>
                <c:pt idx="119">
                  <c:v>73.396336485052402</c:v>
                </c:pt>
                <c:pt idx="120">
                  <c:v>82.248668214909912</c:v>
                </c:pt>
                <c:pt idx="121">
                  <c:v>77.684162270513667</c:v>
                </c:pt>
                <c:pt idx="122">
                  <c:v>76.408233467705102</c:v>
                </c:pt>
                <c:pt idx="123">
                  <c:v>76.408233467705102</c:v>
                </c:pt>
                <c:pt idx="124">
                  <c:v>77.129022501292582</c:v>
                </c:pt>
                <c:pt idx="125">
                  <c:v>83.946985701669163</c:v>
                </c:pt>
                <c:pt idx="126">
                  <c:v>72.244745428678158</c:v>
                </c:pt>
                <c:pt idx="127">
                  <c:v>72.224586596038023</c:v>
                </c:pt>
                <c:pt idx="128">
                  <c:v>79.29035818025541</c:v>
                </c:pt>
                <c:pt idx="129">
                  <c:v>83.289938851821447</c:v>
                </c:pt>
                <c:pt idx="130">
                  <c:v>72.224586596038023</c:v>
                </c:pt>
                <c:pt idx="131">
                  <c:v>79.29035818025541</c:v>
                </c:pt>
                <c:pt idx="132">
                  <c:v>70.863741156876131</c:v>
                </c:pt>
                <c:pt idx="133">
                  <c:v>69.981928194376579</c:v>
                </c:pt>
                <c:pt idx="134">
                  <c:v>78.451094171732748</c:v>
                </c:pt>
                <c:pt idx="135">
                  <c:v>75.972101827131652</c:v>
                </c:pt>
                <c:pt idx="136">
                  <c:v>83.667888995193479</c:v>
                </c:pt>
                <c:pt idx="137">
                  <c:v>80.827914222424909</c:v>
                </c:pt>
                <c:pt idx="138">
                  <c:v>81.248924299276084</c:v>
                </c:pt>
                <c:pt idx="139">
                  <c:v>76.959233749532302</c:v>
                </c:pt>
                <c:pt idx="140">
                  <c:v>74.666424623124442</c:v>
                </c:pt>
                <c:pt idx="141">
                  <c:v>69.507673358222235</c:v>
                </c:pt>
                <c:pt idx="142">
                  <c:v>68.587340709465479</c:v>
                </c:pt>
                <c:pt idx="143">
                  <c:v>69.507673358222235</c:v>
                </c:pt>
                <c:pt idx="144">
                  <c:v>81.751878693527885</c:v>
                </c:pt>
                <c:pt idx="145">
                  <c:v>69.507673358222235</c:v>
                </c:pt>
                <c:pt idx="146">
                  <c:v>68.587340709465479</c:v>
                </c:pt>
                <c:pt idx="147">
                  <c:v>70.010747500948142</c:v>
                </c:pt>
                <c:pt idx="148">
                  <c:v>74.585688986575448</c:v>
                </c:pt>
                <c:pt idx="149">
                  <c:v>74.585688986575448</c:v>
                </c:pt>
                <c:pt idx="150">
                  <c:v>79.215012731131011</c:v>
                </c:pt>
                <c:pt idx="151">
                  <c:v>73.143637551362275</c:v>
                </c:pt>
                <c:pt idx="152">
                  <c:v>78.976681037150868</c:v>
                </c:pt>
                <c:pt idx="153">
                  <c:v>73.364626381610236</c:v>
                </c:pt>
                <c:pt idx="154">
                  <c:v>75.380266565270759</c:v>
                </c:pt>
                <c:pt idx="155">
                  <c:v>74.219024025690018</c:v>
                </c:pt>
                <c:pt idx="156">
                  <c:v>80.956059874345101</c:v>
                </c:pt>
                <c:pt idx="157">
                  <c:v>74.469244168941785</c:v>
                </c:pt>
                <c:pt idx="158">
                  <c:v>74.469244168941785</c:v>
                </c:pt>
                <c:pt idx="159">
                  <c:v>70.913915076398339</c:v>
                </c:pt>
                <c:pt idx="160">
                  <c:v>67.350866633997185</c:v>
                </c:pt>
                <c:pt idx="161">
                  <c:v>69.861751972215458</c:v>
                </c:pt>
                <c:pt idx="162">
                  <c:v>67.219661643506058</c:v>
                </c:pt>
                <c:pt idx="163">
                  <c:v>77.777533443028489</c:v>
                </c:pt>
                <c:pt idx="164">
                  <c:v>72.13281593033355</c:v>
                </c:pt>
                <c:pt idx="165">
                  <c:v>77.452494853439262</c:v>
                </c:pt>
                <c:pt idx="166">
                  <c:v>77.938820154047463</c:v>
                </c:pt>
                <c:pt idx="167">
                  <c:v>70.21739141918718</c:v>
                </c:pt>
                <c:pt idx="168">
                  <c:v>65.848271764939355</c:v>
                </c:pt>
                <c:pt idx="169">
                  <c:v>70.367774211286772</c:v>
                </c:pt>
                <c:pt idx="170">
                  <c:v>74.640057269213642</c:v>
                </c:pt>
                <c:pt idx="171">
                  <c:v>73.165504683405601</c:v>
                </c:pt>
                <c:pt idx="172">
                  <c:v>73.165504683405601</c:v>
                </c:pt>
                <c:pt idx="173">
                  <c:v>77.039463747457845</c:v>
                </c:pt>
                <c:pt idx="174">
                  <c:v>71.301444884942441</c:v>
                </c:pt>
                <c:pt idx="175">
                  <c:v>71.301444884942441</c:v>
                </c:pt>
                <c:pt idx="176">
                  <c:v>71.301444884942441</c:v>
                </c:pt>
                <c:pt idx="177">
                  <c:v>73.907820207382144</c:v>
                </c:pt>
                <c:pt idx="178">
                  <c:v>63.398098318315299</c:v>
                </c:pt>
                <c:pt idx="179">
                  <c:v>63.398098318315299</c:v>
                </c:pt>
                <c:pt idx="180">
                  <c:v>79.247435470939976</c:v>
                </c:pt>
                <c:pt idx="181">
                  <c:v>78.011080898078077</c:v>
                </c:pt>
                <c:pt idx="182">
                  <c:v>76.791901505062796</c:v>
                </c:pt>
                <c:pt idx="183">
                  <c:v>69.366315184493942</c:v>
                </c:pt>
                <c:pt idx="184">
                  <c:v>78.709949802685259</c:v>
                </c:pt>
                <c:pt idx="185">
                  <c:v>#N/A</c:v>
                </c:pt>
                <c:pt idx="186">
                  <c:v>#N/A</c:v>
                </c:pt>
                <c:pt idx="187">
                  <c:v>64.909085696529289</c:v>
                </c:pt>
                <c:pt idx="188">
                  <c:v>69.111422629669079</c:v>
                </c:pt>
                <c:pt idx="189">
                  <c:v>61.72078587477759</c:v>
                </c:pt>
                <c:pt idx="190">
                  <c:v>69.565327992079474</c:v>
                </c:pt>
                <c:pt idx="191">
                  <c:v>69.565327992079474</c:v>
                </c:pt>
                <c:pt idx="192">
                  <c:v>73.536504583499422</c:v>
                </c:pt>
                <c:pt idx="193">
                  <c:v>73.536504583499422</c:v>
                </c:pt>
                <c:pt idx="194">
                  <c:v>66.534355873940996</c:v>
                </c:pt>
                <c:pt idx="195">
                  <c:v>73.536504583499422</c:v>
                </c:pt>
                <c:pt idx="196">
                  <c:v>76.418588569268451</c:v>
                </c:pt>
                <c:pt idx="197">
                  <c:v>60.457825776754028</c:v>
                </c:pt>
                <c:pt idx="198">
                  <c:v>72.917651162004816</c:v>
                </c:pt>
                <c:pt idx="199">
                  <c:v>72.917651162004816</c:v>
                </c:pt>
                <c:pt idx="200">
                  <c:v>74.078602779178112</c:v>
                </c:pt>
                <c:pt idx="201">
                  <c:v>68.111872132180224</c:v>
                </c:pt>
                <c:pt idx="202">
                  <c:v>74.759231614311403</c:v>
                </c:pt>
                <c:pt idx="203">
                  <c:v>67.106953271688667</c:v>
                </c:pt>
                <c:pt idx="204">
                  <c:v>68.659254753701617</c:v>
                </c:pt>
                <c:pt idx="205">
                  <c:v>64.543018899926238</c:v>
                </c:pt>
                <c:pt idx="206">
                  <c:v>68.659254753701617</c:v>
                </c:pt>
                <c:pt idx="207">
                  <c:v>64.543018899926238</c:v>
                </c:pt>
                <c:pt idx="208">
                  <c:v>62.747541924182514</c:v>
                </c:pt>
                <c:pt idx="209">
                  <c:v>#N/A</c:v>
                </c:pt>
                <c:pt idx="210">
                  <c:v>74.097480974691138</c:v>
                </c:pt>
                <c:pt idx="211">
                  <c:v>69.130364837700768</c:v>
                </c:pt>
                <c:pt idx="212">
                  <c:v>65.915572409769965</c:v>
                </c:pt>
                <c:pt idx="213">
                  <c:v>61.97872977069234</c:v>
                </c:pt>
                <c:pt idx="214">
                  <c:v>59.563960759033279</c:v>
                </c:pt>
                <c:pt idx="215">
                  <c:v>57.531278777143342</c:v>
                </c:pt>
                <c:pt idx="216">
                  <c:v>63.775032885205391</c:v>
                </c:pt>
                <c:pt idx="217">
                  <c:v>66.84640649467994</c:v>
                </c:pt>
                <c:pt idx="218">
                  <c:v>65.480878362097954</c:v>
                </c:pt>
                <c:pt idx="219">
                  <c:v>56.440955200388885</c:v>
                </c:pt>
                <c:pt idx="220">
                  <c:v>61.224995177630795</c:v>
                </c:pt>
                <c:pt idx="221">
                  <c:v>63.874459416603663</c:v>
                </c:pt>
                <c:pt idx="222">
                  <c:v>65.480878362097954</c:v>
                </c:pt>
                <c:pt idx="223">
                  <c:v>65.480878362097954</c:v>
                </c:pt>
                <c:pt idx="224">
                  <c:v>65.480878362097954</c:v>
                </c:pt>
                <c:pt idx="225">
                  <c:v>59.599088371052211</c:v>
                </c:pt>
                <c:pt idx="226">
                  <c:v>66.876039090115015</c:v>
                </c:pt>
                <c:pt idx="227">
                  <c:v>64.985889114067476</c:v>
                </c:pt>
                <c:pt idx="228">
                  <c:v>63.683846798718832</c:v>
                </c:pt>
                <c:pt idx="229">
                  <c:v>64.985889114067476</c:v>
                </c:pt>
                <c:pt idx="230">
                  <c:v>57.112252687547681</c:v>
                </c:pt>
                <c:pt idx="231">
                  <c:v>57.112252687547681</c:v>
                </c:pt>
                <c:pt idx="232">
                  <c:v>57.112252687547681</c:v>
                </c:pt>
                <c:pt idx="233">
                  <c:v>64.985889114067476</c:v>
                </c:pt>
                <c:pt idx="234">
                  <c:v>63.040051362931841</c:v>
                </c:pt>
                <c:pt idx="235">
                  <c:v>66.76806397623541</c:v>
                </c:pt>
                <c:pt idx="236">
                  <c:v>57.294317807434744</c:v>
                </c:pt>
                <c:pt idx="237">
                  <c:v>67.058232243597686</c:v>
                </c:pt>
                <c:pt idx="238">
                  <c:v>66.76806397623541</c:v>
                </c:pt>
                <c:pt idx="239">
                  <c:v>61.369505125322497</c:v>
                </c:pt>
                <c:pt idx="240">
                  <c:v>63.502221982457627</c:v>
                </c:pt>
                <c:pt idx="241">
                  <c:v>60.94086812358595</c:v>
                </c:pt>
                <c:pt idx="242">
                  <c:v>60.94086812358595</c:v>
                </c:pt>
                <c:pt idx="243">
                  <c:v>64.717070148904469</c:v>
                </c:pt>
                <c:pt idx="244">
                  <c:v>57.159666922896442</c:v>
                </c:pt>
                <c:pt idx="245">
                  <c:v>59.911552502687037</c:v>
                </c:pt>
                <c:pt idx="246">
                  <c:v>59.911552502687037</c:v>
                </c:pt>
                <c:pt idx="247">
                  <c:v>#N/A</c:v>
                </c:pt>
                <c:pt idx="248">
                  <c:v>#N/A</c:v>
                </c:pt>
                <c:pt idx="249">
                  <c:v>54.838202168617102</c:v>
                </c:pt>
                <c:pt idx="250">
                  <c:v>62.902856827400996</c:v>
                </c:pt>
                <c:pt idx="251">
                  <c:v>53.100898381171277</c:v>
                </c:pt>
                <c:pt idx="252">
                  <c:v>58.898014050400299</c:v>
                </c:pt>
                <c:pt idx="253">
                  <c:v>63.78697367627516</c:v>
                </c:pt>
                <c:pt idx="254">
                  <c:v>59.20429130556083</c:v>
                </c:pt>
                <c:pt idx="255">
                  <c:v>65.565421326393775</c:v>
                </c:pt>
                <c:pt idx="256">
                  <c:v>63.78697367627516</c:v>
                </c:pt>
                <c:pt idx="257">
                  <c:v>58.156242835099043</c:v>
                </c:pt>
                <c:pt idx="258">
                  <c:v>57.416980304709313</c:v>
                </c:pt>
                <c:pt idx="259">
                  <c:v>57.416980304709313</c:v>
                </c:pt>
                <c:pt idx="260">
                  <c:v>57.416980304709313</c:v>
                </c:pt>
                <c:pt idx="261">
                  <c:v>67.681338296099298</c:v>
                </c:pt>
                <c:pt idx="262">
                  <c:v>57.416980304709313</c:v>
                </c:pt>
                <c:pt idx="263">
                  <c:v>57.880800015643864</c:v>
                </c:pt>
                <c:pt idx="264">
                  <c:v>63.751782552868207</c:v>
                </c:pt>
                <c:pt idx="265">
                  <c:v>65.678814164337055</c:v>
                </c:pt>
                <c:pt idx="266">
                  <c:v>65.103222390332931</c:v>
                </c:pt>
                <c:pt idx="267">
                  <c:v>61.108840158538946</c:v>
                </c:pt>
                <c:pt idx="268">
                  <c:v>65.103222390332931</c:v>
                </c:pt>
                <c:pt idx="269">
                  <c:v>58.405321201468645</c:v>
                </c:pt>
                <c:pt idx="270">
                  <c:v>65.627713014435557</c:v>
                </c:pt>
                <c:pt idx="271">
                  <c:v>62.770782442712353</c:v>
                </c:pt>
                <c:pt idx="272">
                  <c:v>53.749675876901023</c:v>
                </c:pt>
                <c:pt idx="273">
                  <c:v>53.530414644604853</c:v>
                </c:pt>
                <c:pt idx="274">
                  <c:v>51.229537311140049</c:v>
                </c:pt>
                <c:pt idx="275">
                  <c:v>51.229537311140049</c:v>
                </c:pt>
                <c:pt idx="276">
                  <c:v>57.99973919984285</c:v>
                </c:pt>
                <c:pt idx="277">
                  <c:v>48.755536935133051</c:v>
                </c:pt>
                <c:pt idx="278">
                  <c:v>55.513941659836092</c:v>
                </c:pt>
                <c:pt idx="279">
                  <c:v>48.805751457451471</c:v>
                </c:pt>
                <c:pt idx="280">
                  <c:v>64.672972765050332</c:v>
                </c:pt>
                <c:pt idx="281">
                  <c:v>64.672972765050332</c:v>
                </c:pt>
                <c:pt idx="282">
                  <c:v>50.763736553958843</c:v>
                </c:pt>
                <c:pt idx="283">
                  <c:v>48.805751457451471</c:v>
                </c:pt>
                <c:pt idx="284">
                  <c:v>63.268137616332872</c:v>
                </c:pt>
                <c:pt idx="285">
                  <c:v>58.072809047496108</c:v>
                </c:pt>
                <c:pt idx="286">
                  <c:v>54.280458750696461</c:v>
                </c:pt>
                <c:pt idx="287">
                  <c:v>60.04310609929081</c:v>
                </c:pt>
                <c:pt idx="288">
                  <c:v>60.04310609929081</c:v>
                </c:pt>
                <c:pt idx="289">
                  <c:v>63.782103536682264</c:v>
                </c:pt>
                <c:pt idx="290">
                  <c:v>49.668649992466236</c:v>
                </c:pt>
                <c:pt idx="291">
                  <c:v>52.003089280397411</c:v>
                </c:pt>
                <c:pt idx="292">
                  <c:v>56.22844770345597</c:v>
                </c:pt>
                <c:pt idx="293">
                  <c:v>52.725676984158532</c:v>
                </c:pt>
                <c:pt idx="294">
                  <c:v>59.178785321567453</c:v>
                </c:pt>
                <c:pt idx="295">
                  <c:v>53.04310822429666</c:v>
                </c:pt>
                <c:pt idx="296">
                  <c:v>58.54728426961104</c:v>
                </c:pt>
                <c:pt idx="297">
                  <c:v>56.845477890174145</c:v>
                </c:pt>
                <c:pt idx="298">
                  <c:v>51.264198362665567</c:v>
                </c:pt>
                <c:pt idx="299">
                  <c:v>52.725676984158532</c:v>
                </c:pt>
                <c:pt idx="300">
                  <c:v>51.357541252343012</c:v>
                </c:pt>
                <c:pt idx="301">
                  <c:v>52.26497664238866</c:v>
                </c:pt>
                <c:pt idx="302">
                  <c:v>59.047237457461357</c:v>
                </c:pt>
                <c:pt idx="303">
                  <c:v>56.664591208095608</c:v>
                </c:pt>
                <c:pt idx="304">
                  <c:v>56.664591208095608</c:v>
                </c:pt>
                <c:pt idx="305">
                  <c:v>45.640898680665671</c:v>
                </c:pt>
                <c:pt idx="306">
                  <c:v>55.60630140242997</c:v>
                </c:pt>
                <c:pt idx="307">
                  <c:v>47.639339011471257</c:v>
                </c:pt>
                <c:pt idx="308">
                  <c:v>51.341085577223993</c:v>
                </c:pt>
                <c:pt idx="309">
                  <c:v>58.471255337021759</c:v>
                </c:pt>
                <c:pt idx="310">
                  <c:v>47.639339011471257</c:v>
                </c:pt>
                <c:pt idx="311">
                  <c:v>47.639339011471257</c:v>
                </c:pt>
                <c:pt idx="312">
                  <c:v>47.639339011471257</c:v>
                </c:pt>
                <c:pt idx="313">
                  <c:v>58.037055013083894</c:v>
                </c:pt>
                <c:pt idx="314">
                  <c:v>55.432907328904221</c:v>
                </c:pt>
                <c:pt idx="315">
                  <c:v>53.183314285750193</c:v>
                </c:pt>
                <c:pt idx="316">
                  <c:v>54.633313202642164</c:v>
                </c:pt>
                <c:pt idx="317">
                  <c:v>49.491428591859517</c:v>
                </c:pt>
                <c:pt idx="318">
                  <c:v>59.269342345679178</c:v>
                </c:pt>
                <c:pt idx="319">
                  <c:v>51.410876433436755</c:v>
                </c:pt>
                <c:pt idx="320">
                  <c:v>51.756398391460067</c:v>
                </c:pt>
                <c:pt idx="321">
                  <c:v>59.269342345679178</c:v>
                </c:pt>
                <c:pt idx="322">
                  <c:v>45.107534140473533</c:v>
                </c:pt>
                <c:pt idx="323">
                  <c:v>49.632371344389874</c:v>
                </c:pt>
                <c:pt idx="324">
                  <c:v>46.960282038616299</c:v>
                </c:pt>
                <c:pt idx="325">
                  <c:v>52.64848570977756</c:v>
                </c:pt>
                <c:pt idx="326">
                  <c:v>50.149093363316908</c:v>
                </c:pt>
                <c:pt idx="327">
                  <c:v>52.199221558076765</c:v>
                </c:pt>
                <c:pt idx="328">
                  <c:v>58.985561003341225</c:v>
                </c:pt>
                <c:pt idx="329">
                  <c:v>57.762858019085797</c:v>
                </c:pt>
                <c:pt idx="330">
                  <c:v>52.199221558076765</c:v>
                </c:pt>
                <c:pt idx="331">
                  <c:v>53.66371083539233</c:v>
                </c:pt>
                <c:pt idx="332">
                  <c:v>53.66371083539233</c:v>
                </c:pt>
                <c:pt idx="333">
                  <c:v>58.985561003341225</c:v>
                </c:pt>
                <c:pt idx="334">
                  <c:v>55.698402418691529</c:v>
                </c:pt>
                <c:pt idx="335">
                  <c:v>53.933336811424397</c:v>
                </c:pt>
                <c:pt idx="336">
                  <c:v>54.616795564486999</c:v>
                </c:pt>
                <c:pt idx="337">
                  <c:v>51.74986536556969</c:v>
                </c:pt>
                <c:pt idx="338">
                  <c:v>56.14164040961554</c:v>
                </c:pt>
                <c:pt idx="339">
                  <c:v>49.923843041527746</c:v>
                </c:pt>
                <c:pt idx="340">
                  <c:v>47.920292612945211</c:v>
                </c:pt>
                <c:pt idx="341">
                  <c:v>49.923843041527746</c:v>
                </c:pt>
                <c:pt idx="342">
                  <c:v>56.896717665748255</c:v>
                </c:pt>
                <c:pt idx="343">
                  <c:v>51.672814742660677</c:v>
                </c:pt>
                <c:pt idx="344">
                  <c:v>47.14724878055442</c:v>
                </c:pt>
                <c:pt idx="345">
                  <c:v>51.672814742660677</c:v>
                </c:pt>
                <c:pt idx="346">
                  <c:v>48.090515204616025</c:v>
                </c:pt>
                <c:pt idx="347">
                  <c:v>47.766749396060888</c:v>
                </c:pt>
                <c:pt idx="348">
                  <c:v>48.090515204616025</c:v>
                </c:pt>
                <c:pt idx="349">
                  <c:v>48.090515204616025</c:v>
                </c:pt>
                <c:pt idx="350">
                  <c:v>54.826092579448812</c:v>
                </c:pt>
                <c:pt idx="351">
                  <c:v>51.598402516278512</c:v>
                </c:pt>
                <c:pt idx="352">
                  <c:v>45.557121104153566</c:v>
                </c:pt>
                <c:pt idx="353">
                  <c:v>57.52047903919825</c:v>
                </c:pt>
                <c:pt idx="354">
                  <c:v>57.52047903919825</c:v>
                </c:pt>
                <c:pt idx="355">
                  <c:v>48.911682060078689</c:v>
                </c:pt>
                <c:pt idx="356">
                  <c:v>51.816972586652234</c:v>
                </c:pt>
                <c:pt idx="357">
                  <c:v>42.881321789004723</c:v>
                </c:pt>
                <c:pt idx="358">
                  <c:v>53.82649864020658</c:v>
                </c:pt>
                <c:pt idx="359">
                  <c:v>45.152629409057198</c:v>
                </c:pt>
                <c:pt idx="360">
                  <c:v>45.152629409057198</c:v>
                </c:pt>
                <c:pt idx="361">
                  <c:v>45.738814814359145</c:v>
                </c:pt>
                <c:pt idx="362">
                  <c:v>51.736781397662988</c:v>
                </c:pt>
                <c:pt idx="363">
                  <c:v>47.270312696970144</c:v>
                </c:pt>
                <c:pt idx="364">
                  <c:v>46.454220495969132</c:v>
                </c:pt>
                <c:pt idx="365">
                  <c:v>48.225928734638742</c:v>
                </c:pt>
                <c:pt idx="366">
                  <c:v>48.225928734638742</c:v>
                </c:pt>
                <c:pt idx="367">
                  <c:v>47.087974750763465</c:v>
                </c:pt>
                <c:pt idx="368">
                  <c:v>52.0912217629878</c:v>
                </c:pt>
                <c:pt idx="369">
                  <c:v>44.836698267057109</c:v>
                </c:pt>
                <c:pt idx="370">
                  <c:v>52.386256472336079</c:v>
                </c:pt>
                <c:pt idx="371">
                  <c:v>39.887168563810462</c:v>
                </c:pt>
                <c:pt idx="372">
                  <c:v>39.887168563810462</c:v>
                </c:pt>
                <c:pt idx="373">
                  <c:v>45.180452774221585</c:v>
                </c:pt>
                <c:pt idx="374">
                  <c:v>51.45972431481156</c:v>
                </c:pt>
                <c:pt idx="375">
                  <c:v>51.45972431481156</c:v>
                </c:pt>
                <c:pt idx="376">
                  <c:v>40.87111779114489</c:v>
                </c:pt>
                <c:pt idx="377">
                  <c:v>40.87111779114489</c:v>
                </c:pt>
                <c:pt idx="378">
                  <c:v>54.493201111595276</c:v>
                </c:pt>
                <c:pt idx="379">
                  <c:v>53.391051153799275</c:v>
                </c:pt>
                <c:pt idx="380">
                  <c:v>54.248076271978746</c:v>
                </c:pt>
                <c:pt idx="381">
                  <c:v>53.391051153799275</c:v>
                </c:pt>
                <c:pt idx="382">
                  <c:v>53.391051153799275</c:v>
                </c:pt>
                <c:pt idx="383">
                  <c:v>48.048149665906472</c:v>
                </c:pt>
                <c:pt idx="384">
                  <c:v>51.802905219846998</c:v>
                </c:pt>
                <c:pt idx="385">
                  <c:v>44.613768208658385</c:v>
                </c:pt>
                <c:pt idx="386">
                  <c:v>51.802905219846998</c:v>
                </c:pt>
                <c:pt idx="387">
                  <c:v>40.124418096619593</c:v>
                </c:pt>
                <c:pt idx="388">
                  <c:v>41.996605243005753</c:v>
                </c:pt>
                <c:pt idx="389">
                  <c:v>41.996605243005753</c:v>
                </c:pt>
                <c:pt idx="390">
                  <c:v>41.996605243005753</c:v>
                </c:pt>
                <c:pt idx="391">
                  <c:v>43.697765200417798</c:v>
                </c:pt>
                <c:pt idx="392">
                  <c:v>38.788908518505878</c:v>
                </c:pt>
                <c:pt idx="393">
                  <c:v>38.788908518505878</c:v>
                </c:pt>
                <c:pt idx="394">
                  <c:v>38.788908518505878</c:v>
                </c:pt>
                <c:pt idx="395">
                  <c:v>50.594522604474875</c:v>
                </c:pt>
                <c:pt idx="396">
                  <c:v>47.451267158528687</c:v>
                </c:pt>
                <c:pt idx="397">
                  <c:v>45.102433482322716</c:v>
                </c:pt>
                <c:pt idx="398">
                  <c:v>47.451267158528687</c:v>
                </c:pt>
                <c:pt idx="399">
                  <c:v>36.964453918747282</c:v>
                </c:pt>
                <c:pt idx="400">
                  <c:v>40.757071440267381</c:v>
                </c:pt>
                <c:pt idx="401">
                  <c:v>36.045712635075269</c:v>
                </c:pt>
                <c:pt idx="402">
                  <c:v>36.964453918747282</c:v>
                </c:pt>
                <c:pt idx="403">
                  <c:v>44.705809369564953</c:v>
                </c:pt>
                <c:pt idx="404">
                  <c:v>49.382134633168505</c:v>
                </c:pt>
                <c:pt idx="405">
                  <c:v>40.292937722123341</c:v>
                </c:pt>
                <c:pt idx="406">
                  <c:v>47.393844803871104</c:v>
                </c:pt>
                <c:pt idx="407">
                  <c:v>35.032000785715582</c:v>
                </c:pt>
                <c:pt idx="408">
                  <c:v>51.312176683486051</c:v>
                </c:pt>
                <c:pt idx="409">
                  <c:v>50.69231310455389</c:v>
                </c:pt>
                <c:pt idx="410">
                  <c:v>50.174581523220844</c:v>
                </c:pt>
                <c:pt idx="411">
                  <c:v>50.831409725567966</c:v>
                </c:pt>
                <c:pt idx="412">
                  <c:v>46.163304328396634</c:v>
                </c:pt>
                <c:pt idx="413">
                  <c:v>46.163304328396634</c:v>
                </c:pt>
                <c:pt idx="414">
                  <c:v>37.743913202713983</c:v>
                </c:pt>
                <c:pt idx="415">
                  <c:v>45.386660196006751</c:v>
                </c:pt>
                <c:pt idx="416">
                  <c:v>41.056613066243656</c:v>
                </c:pt>
                <c:pt idx="417">
                  <c:v>50.364125805868937</c:v>
                </c:pt>
                <c:pt idx="418">
                  <c:v>50.364125805868937</c:v>
                </c:pt>
                <c:pt idx="419">
                  <c:v>34.726943930082626</c:v>
                </c:pt>
                <c:pt idx="420">
                  <c:v>46.757972306243289</c:v>
                </c:pt>
                <c:pt idx="421">
                  <c:v>38.98349877712819</c:v>
                </c:pt>
                <c:pt idx="422">
                  <c:v>37.684469140374972</c:v>
                </c:pt>
                <c:pt idx="423">
                  <c:v>37.684469140374972</c:v>
                </c:pt>
                <c:pt idx="424">
                  <c:v>39.337963494190348</c:v>
                </c:pt>
                <c:pt idx="425">
                  <c:v>38.531706861209322</c:v>
                </c:pt>
                <c:pt idx="426">
                  <c:v>36.384833597673868</c:v>
                </c:pt>
                <c:pt idx="427">
                  <c:v>36.130780774907514</c:v>
                </c:pt>
                <c:pt idx="428">
                  <c:v>36.384833597673868</c:v>
                </c:pt>
                <c:pt idx="429">
                  <c:v>37.735135783620755</c:v>
                </c:pt>
                <c:pt idx="430">
                  <c:v>41.608681630293454</c:v>
                </c:pt>
                <c:pt idx="431">
                  <c:v>33.956191990650893</c:v>
                </c:pt>
                <c:pt idx="432">
                  <c:v>48.304402064619843</c:v>
                </c:pt>
                <c:pt idx="433">
                  <c:v>33.956191990650893</c:v>
                </c:pt>
                <c:pt idx="434">
                  <c:v>33.956191990650893</c:v>
                </c:pt>
                <c:pt idx="435">
                  <c:v>37.285004616325232</c:v>
                </c:pt>
                <c:pt idx="436">
                  <c:v>48.304402064619843</c:v>
                </c:pt>
                <c:pt idx="437">
                  <c:v>35.283594432878161</c:v>
                </c:pt>
                <c:pt idx="438">
                  <c:v>34.83089437262872</c:v>
                </c:pt>
                <c:pt idx="439">
                  <c:v>31.995877653056038</c:v>
                </c:pt>
                <c:pt idx="440">
                  <c:v>44.60393713371765</c:v>
                </c:pt>
                <c:pt idx="441">
                  <c:v>31.995877653056038</c:v>
                </c:pt>
                <c:pt idx="442">
                  <c:v>43.867383118860062</c:v>
                </c:pt>
                <c:pt idx="443">
                  <c:v>38.642201938998454</c:v>
                </c:pt>
                <c:pt idx="444">
                  <c:v>42.782370064507127</c:v>
                </c:pt>
                <c:pt idx="445">
                  <c:v>38.642201938998454</c:v>
                </c:pt>
                <c:pt idx="446">
                  <c:v>43.158455404812813</c:v>
                </c:pt>
                <c:pt idx="447">
                  <c:v>44.509786907715139</c:v>
                </c:pt>
                <c:pt idx="448">
                  <c:v>35.16096497346512</c:v>
                </c:pt>
                <c:pt idx="449">
                  <c:v>32.508236323003395</c:v>
                </c:pt>
                <c:pt idx="450">
                  <c:v>32.508236323003395</c:v>
                </c:pt>
                <c:pt idx="451">
                  <c:v>46.651133159533096</c:v>
                </c:pt>
                <c:pt idx="452">
                  <c:v>31.195619952297356</c:v>
                </c:pt>
                <c:pt idx="453">
                  <c:v>31.195619952297356</c:v>
                </c:pt>
                <c:pt idx="454">
                  <c:v>46.651133159533096</c:v>
                </c:pt>
                <c:pt idx="455">
                  <c:v>31.973338053039964</c:v>
                </c:pt>
                <c:pt idx="456">
                  <c:v>43.996457841799149</c:v>
                </c:pt>
                <c:pt idx="457">
                  <c:v>37.371892272200952</c:v>
                </c:pt>
                <c:pt idx="458">
                  <c:v>37.3654821875975</c:v>
                </c:pt>
                <c:pt idx="459">
                  <c:v>40.359196115563343</c:v>
                </c:pt>
                <c:pt idx="460">
                  <c:v>32.507103128403358</c:v>
                </c:pt>
                <c:pt idx="461">
                  <c:v>39.511965673619727</c:v>
                </c:pt>
                <c:pt idx="462">
                  <c:v>30.409997940473701</c:v>
                </c:pt>
                <c:pt idx="463">
                  <c:v>39.082037650743288</c:v>
                </c:pt>
                <c:pt idx="464">
                  <c:v>44.3514096277951</c:v>
                </c:pt>
                <c:pt idx="465">
                  <c:v>34.982390401927674</c:v>
                </c:pt>
                <c:pt idx="466">
                  <c:v>30.779845299520719</c:v>
                </c:pt>
                <c:pt idx="467">
                  <c:v>45.644616262992798</c:v>
                </c:pt>
                <c:pt idx="468">
                  <c:v>37.3654821875975</c:v>
                </c:pt>
                <c:pt idx="469">
                  <c:v>29.52092748293256</c:v>
                </c:pt>
                <c:pt idx="470">
                  <c:v>34.982390401927674</c:v>
                </c:pt>
                <c:pt idx="471">
                  <c:v>30.779845299520719</c:v>
                </c:pt>
                <c:pt idx="472">
                  <c:v>31.166760551267775</c:v>
                </c:pt>
                <c:pt idx="473">
                  <c:v>38.671110745547416</c:v>
                </c:pt>
                <c:pt idx="474">
                  <c:v>39.954868785026264</c:v>
                </c:pt>
                <c:pt idx="475">
                  <c:v>41.915188375935088</c:v>
                </c:pt>
                <c:pt idx="476">
                  <c:v>41.915188375935088</c:v>
                </c:pt>
                <c:pt idx="477">
                  <c:v>43.721080606004385</c:v>
                </c:pt>
                <c:pt idx="478">
                  <c:v>40.370036869727514</c:v>
                </c:pt>
                <c:pt idx="479">
                  <c:v>38.26273889378551</c:v>
                </c:pt>
                <c:pt idx="480">
                  <c:v>41.153984073915581</c:v>
                </c:pt>
                <c:pt idx="481">
                  <c:v>39.553149669888619</c:v>
                </c:pt>
                <c:pt idx="482">
                  <c:v>30.72403437432645</c:v>
                </c:pt>
                <c:pt idx="483">
                  <c:v>32.636473238870884</c:v>
                </c:pt>
                <c:pt idx="484">
                  <c:v>32.315501781629614</c:v>
                </c:pt>
                <c:pt idx="485">
                  <c:v>32.636473238870884</c:v>
                </c:pt>
                <c:pt idx="486">
                  <c:v>40.738030316506375</c:v>
                </c:pt>
                <c:pt idx="487">
                  <c:v>31.00633631246804</c:v>
                </c:pt>
                <c:pt idx="488">
                  <c:v>33.258725950515448</c:v>
                </c:pt>
                <c:pt idx="489">
                  <c:v>32.833871913476862</c:v>
                </c:pt>
                <c:pt idx="490">
                  <c:v>28.584293050216711</c:v>
                </c:pt>
                <c:pt idx="491">
                  <c:v>33.214895155482935</c:v>
                </c:pt>
                <c:pt idx="492">
                  <c:v>34.013734673460469</c:v>
                </c:pt>
                <c:pt idx="493">
                  <c:v>33.598039931068904</c:v>
                </c:pt>
                <c:pt idx="494">
                  <c:v>39.937126101367092</c:v>
                </c:pt>
                <c:pt idx="495">
                  <c:v>41.377255997464168</c:v>
                </c:pt>
                <c:pt idx="496">
                  <c:v>37.5861621471769</c:v>
                </c:pt>
                <c:pt idx="497">
                  <c:v>27.008808986222892</c:v>
                </c:pt>
                <c:pt idx="498">
                  <c:v>#N/A</c:v>
                </c:pt>
                <c:pt idx="499">
                  <c:v>28.322566062991104</c:v>
                </c:pt>
                <c:pt idx="500">
                  <c:v>#N/A</c:v>
                </c:pt>
                <c:pt idx="501">
                  <c:v>27.168258907744477</c:v>
                </c:pt>
                <c:pt idx="502">
                  <c:v>38.046656408480345</c:v>
                </c:pt>
                <c:pt idx="503">
                  <c:v>32.774782351880553</c:v>
                </c:pt>
                <c:pt idx="504">
                  <c:v>27.164750258522286</c:v>
                </c:pt>
                <c:pt idx="505">
                  <c:v>41.789923445428116</c:v>
                </c:pt>
                <c:pt idx="506">
                  <c:v>40.376208557583887</c:v>
                </c:pt>
                <c:pt idx="507">
                  <c:v>34.572474755478076</c:v>
                </c:pt>
                <c:pt idx="508">
                  <c:v>30.010016254339469</c:v>
                </c:pt>
                <c:pt idx="509">
                  <c:v>41.398449211776011</c:v>
                </c:pt>
                <c:pt idx="510">
                  <c:v>29.663692750077498</c:v>
                </c:pt>
                <c:pt idx="511">
                  <c:v>41.398449211776011</c:v>
                </c:pt>
                <c:pt idx="512">
                  <c:v>37.329324215294527</c:v>
                </c:pt>
                <c:pt idx="513">
                  <c:v>24.927575252920686</c:v>
                </c:pt>
                <c:pt idx="514">
                  <c:v>24.860145665147531</c:v>
                </c:pt>
                <c:pt idx="515">
                  <c:v>40.21753967186639</c:v>
                </c:pt>
                <c:pt idx="516">
                  <c:v>28.505708833985693</c:v>
                </c:pt>
                <c:pt idx="517">
                  <c:v>39.001602769573879</c:v>
                </c:pt>
                <c:pt idx="518">
                  <c:v>38.409301626562886</c:v>
                </c:pt>
                <c:pt idx="519">
                  <c:v>32.563505530209902</c:v>
                </c:pt>
                <c:pt idx="520">
                  <c:v>28.781568574064611</c:v>
                </c:pt>
                <c:pt idx="521">
                  <c:v>39.343594101614727</c:v>
                </c:pt>
                <c:pt idx="522">
                  <c:v>39.343594101614727</c:v>
                </c:pt>
                <c:pt idx="523">
                  <c:v>30.766857187728601</c:v>
                </c:pt>
                <c:pt idx="524">
                  <c:v>29.132252851792995</c:v>
                </c:pt>
                <c:pt idx="525">
                  <c:v>29.132252851792995</c:v>
                </c:pt>
                <c:pt idx="526">
                  <c:v>34.960939696056272</c:v>
                </c:pt>
                <c:pt idx="527">
                  <c:v>29.946940008791465</c:v>
                </c:pt>
                <c:pt idx="528">
                  <c:v>23.509408524772152</c:v>
                </c:pt>
                <c:pt idx="529">
                  <c:v>23.990269794195271</c:v>
                </c:pt>
                <c:pt idx="530">
                  <c:v>35.400718430024618</c:v>
                </c:pt>
                <c:pt idx="531">
                  <c:v>33.684866541528905</c:v>
                </c:pt>
                <c:pt idx="532">
                  <c:v>32.274724792883724</c:v>
                </c:pt>
                <c:pt idx="533">
                  <c:v>31.80458567226778</c:v>
                </c:pt>
                <c:pt idx="534">
                  <c:v>25.625725845999188</c:v>
                </c:pt>
                <c:pt idx="535">
                  <c:v>31.80458567226778</c:v>
                </c:pt>
                <c:pt idx="536">
                  <c:v>31.80458567226778</c:v>
                </c:pt>
                <c:pt idx="537">
                  <c:v>39.482139810529262</c:v>
                </c:pt>
                <c:pt idx="538">
                  <c:v>34.684625558827221</c:v>
                </c:pt>
                <c:pt idx="539">
                  <c:v>#N/A</c:v>
                </c:pt>
                <c:pt idx="540">
                  <c:v>26.435013254196736</c:v>
                </c:pt>
                <c:pt idx="541">
                  <c:v>26.435013254196736</c:v>
                </c:pt>
                <c:pt idx="542">
                  <c:v>31.651406228802031</c:v>
                </c:pt>
                <c:pt idx="543">
                  <c:v>24.656584523361804</c:v>
                </c:pt>
                <c:pt idx="544">
                  <c:v>33.535205702400511</c:v>
                </c:pt>
                <c:pt idx="545">
                  <c:v>26.40615507671291</c:v>
                </c:pt>
                <c:pt idx="546">
                  <c:v>28.912902514543184</c:v>
                </c:pt>
                <c:pt idx="547">
                  <c:v>26.40615507671291</c:v>
                </c:pt>
                <c:pt idx="548">
                  <c:v>26.401794779331539</c:v>
                </c:pt>
                <c:pt idx="549">
                  <c:v>25.314614215957654</c:v>
                </c:pt>
                <c:pt idx="550">
                  <c:v>35.603357733240166</c:v>
                </c:pt>
                <c:pt idx="551">
                  <c:v>35.275973420033324</c:v>
                </c:pt>
                <c:pt idx="552">
                  <c:v>28.086836408844718</c:v>
                </c:pt>
                <c:pt idx="553">
                  <c:v>35.275973420033324</c:v>
                </c:pt>
                <c:pt idx="554">
                  <c:v>26.401794779331539</c:v>
                </c:pt>
                <c:pt idx="555">
                  <c:v>30.588360567832972</c:v>
                </c:pt>
                <c:pt idx="556">
                  <c:v>28.176310662683335</c:v>
                </c:pt>
                <c:pt idx="557">
                  <c:v>#N/A</c:v>
                </c:pt>
                <c:pt idx="558">
                  <c:v>32.504000184016057</c:v>
                </c:pt>
                <c:pt idx="559">
                  <c:v>29.748134135647835</c:v>
                </c:pt>
                <c:pt idx="560">
                  <c:v>28.286183596033244</c:v>
                </c:pt>
                <c:pt idx="561">
                  <c:v>34.258542501225335</c:v>
                </c:pt>
                <c:pt idx="562">
                  <c:v>23.096575319997111</c:v>
                </c:pt>
                <c:pt idx="563">
                  <c:v>25.922085196569668</c:v>
                </c:pt>
                <c:pt idx="564">
                  <c:v>32.19446860169851</c:v>
                </c:pt>
                <c:pt idx="565">
                  <c:v>32.19446860169851</c:v>
                </c:pt>
                <c:pt idx="566">
                  <c:v>25.461046218018488</c:v>
                </c:pt>
                <c:pt idx="567">
                  <c:v>24.661082795407872</c:v>
                </c:pt>
                <c:pt idx="568">
                  <c:v>35.227203536212414</c:v>
                </c:pt>
                <c:pt idx="569">
                  <c:v>29.57189301369295</c:v>
                </c:pt>
                <c:pt idx="570">
                  <c:v>24.310496243334779</c:v>
                </c:pt>
                <c:pt idx="571">
                  <c:v>23.87621187986235</c:v>
                </c:pt>
                <c:pt idx="572">
                  <c:v>23.87621187986235</c:v>
                </c:pt>
                <c:pt idx="573">
                  <c:v>28.749599177522931</c:v>
                </c:pt>
                <c:pt idx="574">
                  <c:v>29.749404554485373</c:v>
                </c:pt>
                <c:pt idx="575">
                  <c:v>19.553894679819759</c:v>
                </c:pt>
                <c:pt idx="576">
                  <c:v>32.353516683436233</c:v>
                </c:pt>
                <c:pt idx="577">
                  <c:v>23.963514466541792</c:v>
                </c:pt>
                <c:pt idx="578">
                  <c:v>21.974131688724437</c:v>
                </c:pt>
                <c:pt idx="579">
                  <c:v>31.672714935056057</c:v>
                </c:pt>
                <c:pt idx="580">
                  <c:v>34.094367300536895</c:v>
                </c:pt>
                <c:pt idx="581">
                  <c:v>27.811402232243623</c:v>
                </c:pt>
                <c:pt idx="582">
                  <c:v>24.708540814410352</c:v>
                </c:pt>
                <c:pt idx="583">
                  <c:v>24.21744148243647</c:v>
                </c:pt>
                <c:pt idx="584">
                  <c:v>24.21744148243647</c:v>
                </c:pt>
                <c:pt idx="585">
                  <c:v>21.630462394716716</c:v>
                </c:pt>
                <c:pt idx="586">
                  <c:v>19.435466370670792</c:v>
                </c:pt>
                <c:pt idx="587">
                  <c:v>19.435466370670792</c:v>
                </c:pt>
                <c:pt idx="588">
                  <c:v>21.329175920054229</c:v>
                </c:pt>
                <c:pt idx="589">
                  <c:v>28.729843262425</c:v>
                </c:pt>
                <c:pt idx="590">
                  <c:v>22.164250934004258</c:v>
                </c:pt>
                <c:pt idx="591">
                  <c:v>31.816513228953649</c:v>
                </c:pt>
                <c:pt idx="592">
                  <c:v>20.238630375438159</c:v>
                </c:pt>
                <c:pt idx="593">
                  <c:v>28.235352160861531</c:v>
                </c:pt>
                <c:pt idx="594">
                  <c:v>18.254237821631616</c:v>
                </c:pt>
                <c:pt idx="595">
                  <c:v>20.605647806610897</c:v>
                </c:pt>
                <c:pt idx="596">
                  <c:v>32.186755590826124</c:v>
                </c:pt>
                <c:pt idx="597">
                  <c:v>20.605647806610897</c:v>
                </c:pt>
                <c:pt idx="598">
                  <c:v>25.007179449144751</c:v>
                </c:pt>
                <c:pt idx="599">
                  <c:v>17.755659180769332</c:v>
                </c:pt>
                <c:pt idx="600">
                  <c:v>22.431167617027793</c:v>
                </c:pt>
                <c:pt idx="601">
                  <c:v>30.308376888912985</c:v>
                </c:pt>
                <c:pt idx="602">
                  <c:v>25.545467449441126</c:v>
                </c:pt>
                <c:pt idx="603">
                  <c:v>18.9403646247663</c:v>
                </c:pt>
                <c:pt idx="604">
                  <c:v>27.144115175413162</c:v>
                </c:pt>
                <c:pt idx="605">
                  <c:v>19.239407905398341</c:v>
                </c:pt>
                <c:pt idx="606">
                  <c:v>26.329743503240859</c:v>
                </c:pt>
                <c:pt idx="607">
                  <c:v>24.707979009491417</c:v>
                </c:pt>
                <c:pt idx="608">
                  <c:v>24.169195784856718</c:v>
                </c:pt>
                <c:pt idx="609">
                  <c:v>16.375736823951041</c:v>
                </c:pt>
                <c:pt idx="610">
                  <c:v>32.028812950325346</c:v>
                </c:pt>
                <c:pt idx="611">
                  <c:v>20.422515009090084</c:v>
                </c:pt>
                <c:pt idx="612">
                  <c:v>28.0870159155814</c:v>
                </c:pt>
                <c:pt idx="613">
                  <c:v>22.295878029608126</c:v>
                </c:pt>
                <c:pt idx="614">
                  <c:v>18.571107511721056</c:v>
                </c:pt>
                <c:pt idx="615">
                  <c:v>21.006326818124162</c:v>
                </c:pt>
                <c:pt idx="616">
                  <c:v>26.302462316372878</c:v>
                </c:pt>
                <c:pt idx="617">
                  <c:v>25.766345395098377</c:v>
                </c:pt>
                <c:pt idx="618">
                  <c:v>22.505379507746458</c:v>
                </c:pt>
                <c:pt idx="619">
                  <c:v>22.505379507746458</c:v>
                </c:pt>
                <c:pt idx="620">
                  <c:v>18.571107511721056</c:v>
                </c:pt>
                <c:pt idx="621">
                  <c:v>31.269030024083882</c:v>
                </c:pt>
                <c:pt idx="622">
                  <c:v>19.367227222103395</c:v>
                </c:pt>
                <c:pt idx="623">
                  <c:v>19.787764294297929</c:v>
                </c:pt>
                <c:pt idx="624">
                  <c:v>31.269030024083882</c:v>
                </c:pt>
                <c:pt idx="625">
                  <c:v>27.755989167062701</c:v>
                </c:pt>
                <c:pt idx="626">
                  <c:v>23.551995196791154</c:v>
                </c:pt>
                <c:pt idx="627">
                  <c:v>25.499204100140016</c:v>
                </c:pt>
                <c:pt idx="628">
                  <c:v>19.167848942867401</c:v>
                </c:pt>
                <c:pt idx="629">
                  <c:v>22.713885766510501</c:v>
                </c:pt>
                <c:pt idx="630">
                  <c:v>15.011692431167594</c:v>
                </c:pt>
                <c:pt idx="631">
                  <c:v>19.017128418466211</c:v>
                </c:pt>
                <c:pt idx="632">
                  <c:v>21.599163531470431</c:v>
                </c:pt>
                <c:pt idx="633">
                  <c:v>16.362750839615938</c:v>
                </c:pt>
                <c:pt idx="634">
                  <c:v>16.057164471328377</c:v>
                </c:pt>
                <c:pt idx="635">
                  <c:v>16.057164471328377</c:v>
                </c:pt>
                <c:pt idx="636">
                  <c:v>16.057164471328377</c:v>
                </c:pt>
                <c:pt idx="637">
                  <c:v>23.611001615760824</c:v>
                </c:pt>
                <c:pt idx="638">
                  <c:v>16.057164471328377</c:v>
                </c:pt>
                <c:pt idx="639">
                  <c:v>29.422347468648596</c:v>
                </c:pt>
                <c:pt idx="640">
                  <c:v>14.771210120987721</c:v>
                </c:pt>
                <c:pt idx="641">
                  <c:v>14.771210120987721</c:v>
                </c:pt>
                <c:pt idx="642">
                  <c:v>26.958958999406946</c:v>
                </c:pt>
                <c:pt idx="643">
                  <c:v>23.35749842794992</c:v>
                </c:pt>
                <c:pt idx="644">
                  <c:v>23.928767366716457</c:v>
                </c:pt>
                <c:pt idx="645">
                  <c:v>12.896795590243073</c:v>
                </c:pt>
                <c:pt idx="646">
                  <c:v>28.360579900524385</c:v>
                </c:pt>
                <c:pt idx="647">
                  <c:v>16.835055606825239</c:v>
                </c:pt>
                <c:pt idx="648">
                  <c:v>27.260109513741764</c:v>
                </c:pt>
                <c:pt idx="649">
                  <c:v>26.058072754246282</c:v>
                </c:pt>
                <c:pt idx="650">
                  <c:v>26.670172586709931</c:v>
                </c:pt>
                <c:pt idx="651">
                  <c:v>27.128966864461237</c:v>
                </c:pt>
                <c:pt idx="652">
                  <c:v>17.036590536948609</c:v>
                </c:pt>
                <c:pt idx="653">
                  <c:v>19.757868619145313</c:v>
                </c:pt>
                <c:pt idx="654">
                  <c:v>20.951884542503453</c:v>
                </c:pt>
                <c:pt idx="655">
                  <c:v>#N/A</c:v>
                </c:pt>
                <c:pt idx="656">
                  <c:v>23.323201571395909</c:v>
                </c:pt>
                <c:pt idx="657">
                  <c:v>15.419909525268467</c:v>
                </c:pt>
                <c:pt idx="658">
                  <c:v>15.841070699852775</c:v>
                </c:pt>
                <c:pt idx="659">
                  <c:v>19.871438517159024</c:v>
                </c:pt>
                <c:pt idx="660">
                  <c:v>21.094347541864078</c:v>
                </c:pt>
                <c:pt idx="661">
                  <c:v>21.094347541864078</c:v>
                </c:pt>
                <c:pt idx="662">
                  <c:v>27.173468378561765</c:v>
                </c:pt>
                <c:pt idx="663">
                  <c:v>15.759642407833201</c:v>
                </c:pt>
                <c:pt idx="664">
                  <c:v>26.531322519961186</c:v>
                </c:pt>
                <c:pt idx="665">
                  <c:v>17.04272428855856</c:v>
                </c:pt>
                <c:pt idx="666">
                  <c:v>17.956556081318197</c:v>
                </c:pt>
                <c:pt idx="667">
                  <c:v>25.004641723620843</c:v>
                </c:pt>
                <c:pt idx="668">
                  <c:v>10.622383380070829</c:v>
                </c:pt>
                <c:pt idx="669">
                  <c:v>18.743248090162993</c:v>
                </c:pt>
                <c:pt idx="670">
                  <c:v>11.267797737947983</c:v>
                </c:pt>
                <c:pt idx="671">
                  <c:v>23.809283818071208</c:v>
                </c:pt>
                <c:pt idx="672">
                  <c:v>16.082975666880724</c:v>
                </c:pt>
                <c:pt idx="673">
                  <c:v>13.590084389566703</c:v>
                </c:pt>
                <c:pt idx="674">
                  <c:v>16.082975666880724</c:v>
                </c:pt>
                <c:pt idx="675">
                  <c:v>13.590084389566703</c:v>
                </c:pt>
                <c:pt idx="676">
                  <c:v>#N/A</c:v>
                </c:pt>
                <c:pt idx="677">
                  <c:v>23.154724681080864</c:v>
                </c:pt>
                <c:pt idx="678">
                  <c:v>24.782981291972316</c:v>
                </c:pt>
                <c:pt idx="679">
                  <c:v>12.56473611951715</c:v>
                </c:pt>
                <c:pt idx="680">
                  <c:v>23.154724681080864</c:v>
                </c:pt>
                <c:pt idx="681">
                  <c:v>9.3521785634126484</c:v>
                </c:pt>
                <c:pt idx="682">
                  <c:v>23.884009455464739</c:v>
                </c:pt>
                <c:pt idx="683">
                  <c:v>9.3521785634126484</c:v>
                </c:pt>
                <c:pt idx="684">
                  <c:v>11.732974885598013</c:v>
                </c:pt>
                <c:pt idx="685">
                  <c:v>15.182166360699652</c:v>
                </c:pt>
                <c:pt idx="686">
                  <c:v>20.348845830519902</c:v>
                </c:pt>
                <c:pt idx="687">
                  <c:v>9.0919918694679485</c:v>
                </c:pt>
                <c:pt idx="688">
                  <c:v>8.8837487402296738</c:v>
                </c:pt>
                <c:pt idx="689">
                  <c:v>23.115788168810738</c:v>
                </c:pt>
                <c:pt idx="690">
                  <c:v>22.478897221243564</c:v>
                </c:pt>
                <c:pt idx="691">
                  <c:v>13.61323570375823</c:v>
                </c:pt>
                <c:pt idx="692">
                  <c:v>22.320213227296041</c:v>
                </c:pt>
                <c:pt idx="693">
                  <c:v>9.9588212162314811</c:v>
                </c:pt>
                <c:pt idx="694">
                  <c:v>8.8569246347909196</c:v>
                </c:pt>
                <c:pt idx="695">
                  <c:v>17.148356513805979</c:v>
                </c:pt>
                <c:pt idx="696">
                  <c:v>19.025199639911968</c:v>
                </c:pt>
                <c:pt idx="697">
                  <c:v>24.499215749150416</c:v>
                </c:pt>
                <c:pt idx="698">
                  <c:v>9.0675749590394155</c:v>
                </c:pt>
                <c:pt idx="699">
                  <c:v>18.710484697423833</c:v>
                </c:pt>
                <c:pt idx="700">
                  <c:v>11.055930621308159</c:v>
                </c:pt>
                <c:pt idx="701">
                  <c:v>11.055930621308159</c:v>
                </c:pt>
                <c:pt idx="702">
                  <c:v>23.410280207837509</c:v>
                </c:pt>
                <c:pt idx="703">
                  <c:v>8.8952457807657694</c:v>
                </c:pt>
                <c:pt idx="704">
                  <c:v>11.609152124060431</c:v>
                </c:pt>
                <c:pt idx="705">
                  <c:v>10.212954692482352</c:v>
                </c:pt>
                <c:pt idx="706">
                  <c:v>10.212954692482352</c:v>
                </c:pt>
                <c:pt idx="707">
                  <c:v>12.179169406142542</c:v>
                </c:pt>
                <c:pt idx="708">
                  <c:v>18.567632526638139</c:v>
                </c:pt>
                <c:pt idx="709">
                  <c:v>22.416726183461609</c:v>
                </c:pt>
                <c:pt idx="710">
                  <c:v>12.179169406142542</c:v>
                </c:pt>
                <c:pt idx="711">
                  <c:v>12.179169406142542</c:v>
                </c:pt>
                <c:pt idx="712">
                  <c:v>19.859401427222281</c:v>
                </c:pt>
                <c:pt idx="713">
                  <c:v>19.859401427222281</c:v>
                </c:pt>
                <c:pt idx="714">
                  <c:v>22.416726183461609</c:v>
                </c:pt>
                <c:pt idx="715">
                  <c:v>10.459567876943654</c:v>
                </c:pt>
                <c:pt idx="716">
                  <c:v>11.645190336135252</c:v>
                </c:pt>
                <c:pt idx="717">
                  <c:v>15.865761597022168</c:v>
                </c:pt>
                <c:pt idx="718">
                  <c:v>17.38507095918736</c:v>
                </c:pt>
                <c:pt idx="719">
                  <c:v>16.517759004342082</c:v>
                </c:pt>
                <c:pt idx="720">
                  <c:v>16.296532339160521</c:v>
                </c:pt>
                <c:pt idx="721">
                  <c:v>6.9750734703260342</c:v>
                </c:pt>
                <c:pt idx="722">
                  <c:v>14.706585507904755</c:v>
                </c:pt>
                <c:pt idx="723">
                  <c:v>7.0652994625205725</c:v>
                </c:pt>
                <c:pt idx="724">
                  <c:v>18.319754746887501</c:v>
                </c:pt>
                <c:pt idx="725">
                  <c:v>9.4133106768389645</c:v>
                </c:pt>
                <c:pt idx="726">
                  <c:v>8.2052946519359615</c:v>
                </c:pt>
                <c:pt idx="727">
                  <c:v>8.0372637359984083</c:v>
                </c:pt>
                <c:pt idx="728">
                  <c:v>11.058110442887736</c:v>
                </c:pt>
                <c:pt idx="729">
                  <c:v>5.5538581566002172</c:v>
                </c:pt>
                <c:pt idx="730">
                  <c:v>5.5538581566002172</c:v>
                </c:pt>
                <c:pt idx="731">
                  <c:v>6.2251950202937092</c:v>
                </c:pt>
                <c:pt idx="732">
                  <c:v>8.7683620699342413</c:v>
                </c:pt>
                <c:pt idx="733">
                  <c:v>8.7683620699342413</c:v>
                </c:pt>
                <c:pt idx="734">
                  <c:v>20.359091490231865</c:v>
                </c:pt>
                <c:pt idx="735">
                  <c:v>7.100675753354726</c:v>
                </c:pt>
                <c:pt idx="736">
                  <c:v>6.7069043655058627</c:v>
                </c:pt>
                <c:pt idx="737">
                  <c:v>20.967631025127385</c:v>
                </c:pt>
                <c:pt idx="738">
                  <c:v>20.967631025127385</c:v>
                </c:pt>
                <c:pt idx="739">
                  <c:v>11.16731827016215</c:v>
                </c:pt>
                <c:pt idx="740">
                  <c:v>11.16731827016215</c:v>
                </c:pt>
                <c:pt idx="741">
                  <c:v>#N/A</c:v>
                </c:pt>
                <c:pt idx="742">
                  <c:v>#N/A</c:v>
                </c:pt>
                <c:pt idx="743">
                  <c:v>7.8718691207339999</c:v>
                </c:pt>
                <c:pt idx="744">
                  <c:v>7.2931838109896043</c:v>
                </c:pt>
                <c:pt idx="745">
                  <c:v>9.8711999785038884</c:v>
                </c:pt>
                <c:pt idx="746">
                  <c:v>9.8711999785038884</c:v>
                </c:pt>
                <c:pt idx="747">
                  <c:v>4.2694448100863829</c:v>
                </c:pt>
                <c:pt idx="748">
                  <c:v>4.4421723023552886</c:v>
                </c:pt>
                <c:pt idx="749">
                  <c:v>12.16019650205857</c:v>
                </c:pt>
                <c:pt idx="750">
                  <c:v>14.997587684735304</c:v>
                </c:pt>
                <c:pt idx="751">
                  <c:v>8.358050833064981</c:v>
                </c:pt>
                <c:pt idx="752">
                  <c:v>6.6639660288805604</c:v>
                </c:pt>
                <c:pt idx="753">
                  <c:v>#N/A</c:v>
                </c:pt>
                <c:pt idx="754">
                  <c:v>2.6462281548038131</c:v>
                </c:pt>
                <c:pt idx="755">
                  <c:v>12.54915592014704</c:v>
                </c:pt>
                <c:pt idx="756">
                  <c:v>7.5429051344726235</c:v>
                </c:pt>
              </c:numCache>
            </c:numRef>
          </c:xVal>
          <c:yVal>
            <c:numRef>
              <c:f>'B0 - Distribution'!$BU$6:$BU$762</c:f>
              <c:numCache>
                <c:formatCode>#,##0</c:formatCode>
                <c:ptCount val="757"/>
                <c:pt idx="0">
                  <c:v>#N/A</c:v>
                </c:pt>
                <c:pt idx="1">
                  <c:v>#N/A</c:v>
                </c:pt>
                <c:pt idx="2">
                  <c:v>26.148281645719869</c:v>
                </c:pt>
                <c:pt idx="3">
                  <c:v>26.148281645719869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28.299129271697485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30.815432290484605</c:v>
                </c:pt>
                <c:pt idx="59">
                  <c:v>30.815432290484605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28.050379038312141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39.43918740219074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42.191577580590049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24.511087629480979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47.238264675447184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44.557661900326615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48.742439564167995</c:v>
                </c:pt>
                <c:pt idx="118">
                  <c:v>48.742439564167995</c:v>
                </c:pt>
                <c:pt idx="119">
                  <c:v>45.964723188784909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36.104368305821019</c:v>
                </c:pt>
                <c:pt idx="149">
                  <c:v>36.104368305821019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20.857236291140509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27.654915956353896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57.884201201572445</c:v>
                </c:pt>
                <c:pt idx="172">
                  <c:v>57.884201201572445</c:v>
                </c:pt>
                <c:pt idx="173">
                  <c:v>22.240393390224977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41.000797027616642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55.508305923706573</c:v>
                </c:pt>
                <c:pt idx="188">
                  <c:v>#N/A</c:v>
                </c:pt>
                <c:pt idx="189">
                  <c:v>71.607286139912262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39.500281016218707</c:v>
                </c:pt>
                <c:pt idx="199">
                  <c:v>39.500281016218707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51.261924365253734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47.287246376052138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49.849734929200615</c:v>
                </c:pt>
                <c:pt idx="214">
                  <c:v>24.745081000615023</c:v>
                </c:pt>
                <c:pt idx="215">
                  <c:v>65.991332657753645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38.731739907620408</c:v>
                </c:pt>
                <c:pt idx="221">
                  <c:v>67.952538076181071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38.448384997014657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64.301694816172756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74.657517340447185</c:v>
                </c:pt>
                <c:pt idx="252">
                  <c:v>49.855117887574245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42.875123234732868</c:v>
                </c:pt>
                <c:pt idx="259">
                  <c:v>42.875123234732868</c:v>
                </c:pt>
                <c:pt idx="260">
                  <c:v>42.875123234732868</c:v>
                </c:pt>
                <c:pt idx="261">
                  <c:v>#N/A</c:v>
                </c:pt>
                <c:pt idx="262">
                  <c:v>42.875123234732868</c:v>
                </c:pt>
                <c:pt idx="263">
                  <c:v>#N/A</c:v>
                </c:pt>
                <c:pt idx="264">
                  <c:v>#N/A</c:v>
                </c:pt>
                <c:pt idx="265">
                  <c:v>42.000132494588158</c:v>
                </c:pt>
                <c:pt idx="266">
                  <c:v>#N/A</c:v>
                </c:pt>
                <c:pt idx="267">
                  <c:v>55.618703233693253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56.597493728277506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44.216708889963449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76.387401593627061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38.681004704376491</c:v>
                </c:pt>
                <c:pt idx="291">
                  <c:v>62.128585779949731</c:v>
                </c:pt>
                <c:pt idx="292">
                  <c:v>#N/A</c:v>
                </c:pt>
                <c:pt idx="293">
                  <c:v>#N/A</c:v>
                </c:pt>
                <c:pt idx="294">
                  <c:v>51.541838315769894</c:v>
                </c:pt>
                <c:pt idx="295">
                  <c:v>59.402685609273689</c:v>
                </c:pt>
                <c:pt idx="296">
                  <c:v>#N/A</c:v>
                </c:pt>
                <c:pt idx="297">
                  <c:v>61.163024128478092</c:v>
                </c:pt>
                <c:pt idx="298">
                  <c:v>61.319477823233903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51.420392098212716</c:v>
                </c:pt>
                <c:pt idx="309">
                  <c:v>59.69575973533987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47.102802432732034</c:v>
                </c:pt>
                <c:pt idx="318">
                  <c:v>#N/A</c:v>
                </c:pt>
                <c:pt idx="319">
                  <c:v>#N/A</c:v>
                </c:pt>
                <c:pt idx="320">
                  <c:v>56.212138816871771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54.443901542745358</c:v>
                </c:pt>
                <c:pt idx="325">
                  <c:v>#N/A</c:v>
                </c:pt>
                <c:pt idx="326">
                  <c:v>#N/A</c:v>
                </c:pt>
                <c:pt idx="327">
                  <c:v>84.397587994182445</c:v>
                </c:pt>
                <c:pt idx="328">
                  <c:v>#N/A</c:v>
                </c:pt>
                <c:pt idx="329">
                  <c:v>#N/A</c:v>
                </c:pt>
                <c:pt idx="330">
                  <c:v>84.397587994182445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83.184786713865066</c:v>
                </c:pt>
                <c:pt idx="335">
                  <c:v>#N/A</c:v>
                </c:pt>
                <c:pt idx="336">
                  <c:v>#N/A</c:v>
                </c:pt>
                <c:pt idx="337">
                  <c:v>79.56570502141291</c:v>
                </c:pt>
                <c:pt idx="338">
                  <c:v>#N/A</c:v>
                </c:pt>
                <c:pt idx="339">
                  <c:v>86.028344330216328</c:v>
                </c:pt>
                <c:pt idx="340">
                  <c:v>#N/A</c:v>
                </c:pt>
                <c:pt idx="341">
                  <c:v>86.028344330216328</c:v>
                </c:pt>
                <c:pt idx="342">
                  <c:v>48.862420105775321</c:v>
                </c:pt>
                <c:pt idx="343">
                  <c:v>#N/A</c:v>
                </c:pt>
                <c:pt idx="344">
                  <c:v>65.727601561976726</c:v>
                </c:pt>
                <c:pt idx="345">
                  <c:v>#N/A</c:v>
                </c:pt>
                <c:pt idx="346">
                  <c:v>56.117007962695247</c:v>
                </c:pt>
                <c:pt idx="347">
                  <c:v>51.382599704434831</c:v>
                </c:pt>
                <c:pt idx="348">
                  <c:v>56.117007962695247</c:v>
                </c:pt>
                <c:pt idx="349">
                  <c:v>56.117007962695247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62.125528671292031</c:v>
                </c:pt>
                <c:pt idx="354">
                  <c:v>62.125528671292031</c:v>
                </c:pt>
                <c:pt idx="355">
                  <c:v>80.040641734973974</c:v>
                </c:pt>
                <c:pt idx="356">
                  <c:v>31.279762587599038</c:v>
                </c:pt>
                <c:pt idx="357">
                  <c:v>81.828106364042668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44.243907628754492</c:v>
                </c:pt>
                <c:pt idx="363">
                  <c:v>#N/A</c:v>
                </c:pt>
                <c:pt idx="364">
                  <c:v>#N/A</c:v>
                </c:pt>
                <c:pt idx="365">
                  <c:v>38.880281075208373</c:v>
                </c:pt>
                <c:pt idx="366">
                  <c:v>38.880281075208373</c:v>
                </c:pt>
                <c:pt idx="367">
                  <c:v>78.345857547478204</c:v>
                </c:pt>
                <c:pt idx="368">
                  <c:v>87.140909107590375</c:v>
                </c:pt>
                <c:pt idx="369">
                  <c:v>#N/A</c:v>
                </c:pt>
                <c:pt idx="370">
                  <c:v>87.140909107590375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67.979067585575024</c:v>
                </c:pt>
                <c:pt idx="378">
                  <c:v>53.835347736783696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69.631059620352332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47.080565744487117</c:v>
                </c:pt>
                <c:pt idx="405">
                  <c:v>#N/A</c:v>
                </c:pt>
                <c:pt idx="406">
                  <c:v>#N/A</c:v>
                </c:pt>
                <c:pt idx="407">
                  <c:v>74.665390221303099</c:v>
                </c:pt>
                <c:pt idx="408">
                  <c:v>#N/A</c:v>
                </c:pt>
                <c:pt idx="409">
                  <c:v>55.198387124745508</c:v>
                </c:pt>
                <c:pt idx="410">
                  <c:v>#N/A</c:v>
                </c:pt>
                <c:pt idx="411">
                  <c:v>55.198387124745508</c:v>
                </c:pt>
                <c:pt idx="412">
                  <c:v>51.015006779848036</c:v>
                </c:pt>
                <c:pt idx="413">
                  <c:v>51.015006779848036</c:v>
                </c:pt>
                <c:pt idx="414">
                  <c:v>#N/A</c:v>
                </c:pt>
                <c:pt idx="415">
                  <c:v>81.51678228319993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84.269827442418034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76.01420846946472</c:v>
                </c:pt>
                <c:pt idx="432">
                  <c:v>#N/A</c:v>
                </c:pt>
                <c:pt idx="433">
                  <c:v>76.01420846946472</c:v>
                </c:pt>
                <c:pt idx="434">
                  <c:v>76.01420846946472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74.877800035063217</c:v>
                </c:pt>
                <c:pt idx="440">
                  <c:v>#N/A</c:v>
                </c:pt>
                <c:pt idx="441">
                  <c:v>74.877800035063217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32.159397455011678</c:v>
                </c:pt>
                <c:pt idx="452">
                  <c:v>#N/A</c:v>
                </c:pt>
                <c:pt idx="453">
                  <c:v>#N/A</c:v>
                </c:pt>
                <c:pt idx="454">
                  <c:v>32.159397455011678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80.287468601155595</c:v>
                </c:pt>
                <c:pt idx="461">
                  <c:v>#N/A</c:v>
                </c:pt>
                <c:pt idx="462">
                  <c:v>#N/A</c:v>
                </c:pt>
                <c:pt idx="463">
                  <c:v>62.08981454896405</c:v>
                </c:pt>
                <c:pt idx="464">
                  <c:v>#N/A</c:v>
                </c:pt>
                <c:pt idx="465">
                  <c:v>#N/A</c:v>
                </c:pt>
                <c:pt idx="466">
                  <c:v>81.25400973039541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81.25400973039541</c:v>
                </c:pt>
                <c:pt idx="472">
                  <c:v>73.574088092750358</c:v>
                </c:pt>
                <c:pt idx="473">
                  <c:v>62.432128934945816</c:v>
                </c:pt>
                <c:pt idx="474">
                  <c:v>#N/A</c:v>
                </c:pt>
                <c:pt idx="475">
                  <c:v>73.574088092750358</c:v>
                </c:pt>
                <c:pt idx="476">
                  <c:v>73.574088092750358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68.799838901930315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51.79941356829498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78.951494737896795</c:v>
                </c:pt>
                <c:pt idx="508">
                  <c:v>76.771336566325346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49.356302991602313</c:v>
                </c:pt>
                <c:pt idx="516">
                  <c:v>#N/A</c:v>
                </c:pt>
                <c:pt idx="517">
                  <c:v>71.849776610139415</c:v>
                </c:pt>
                <c:pt idx="518">
                  <c:v>53.276012310149461</c:v>
                </c:pt>
                <c:pt idx="519">
                  <c:v>#N/A</c:v>
                </c:pt>
                <c:pt idx="520">
                  <c:v>76.786513583628803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71.560181514863501</c:v>
                </c:pt>
                <c:pt idx="534">
                  <c:v>#N/A</c:v>
                </c:pt>
                <c:pt idx="535">
                  <c:v>78.303131283604884</c:v>
                </c:pt>
                <c:pt idx="536">
                  <c:v>78.303131283604884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83.232318692386315</c:v>
                </c:pt>
                <c:pt idx="541">
                  <c:v>83.232318692386315</c:v>
                </c:pt>
                <c:pt idx="542">
                  <c:v>#N/A</c:v>
                </c:pt>
                <c:pt idx="543">
                  <c:v>65.728933840238895</c:v>
                </c:pt>
                <c:pt idx="544">
                  <c:v>#N/A</c:v>
                </c:pt>
                <c:pt idx="545">
                  <c:v>#N/A</c:v>
                </c:pt>
                <c:pt idx="546">
                  <c:v>61.027281700468755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49.96336616262824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72.136342869949104</c:v>
                </c:pt>
                <c:pt idx="557">
                  <c:v>#N/A</c:v>
                </c:pt>
                <c:pt idx="558">
                  <c:v>#N/A</c:v>
                </c:pt>
                <c:pt idx="559">
                  <c:v>57.33162467959631</c:v>
                </c:pt>
                <c:pt idx="560">
                  <c:v>69.952512071813118</c:v>
                </c:pt>
                <c:pt idx="561">
                  <c:v>66.041350575368725</c:v>
                </c:pt>
                <c:pt idx="562">
                  <c:v>#N/A</c:v>
                </c:pt>
                <c:pt idx="563">
                  <c:v>66.34185322367675</c:v>
                </c:pt>
                <c:pt idx="564">
                  <c:v>72.793299708452196</c:v>
                </c:pt>
                <c:pt idx="565">
                  <c:v>72.793299708452196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78.732482538867927</c:v>
                </c:pt>
                <c:pt idx="577">
                  <c:v>82.715170488100597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54.278070369816703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81.300220138253408</c:v>
                </c:pt>
                <c:pt idx="597">
                  <c:v>#N/A</c:v>
                </c:pt>
                <c:pt idx="598">
                  <c:v>70.32270223371593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75.539220095385645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63.447437131789464</c:v>
                </c:pt>
                <c:pt idx="607">
                  <c:v>#N/A</c:v>
                </c:pt>
                <c:pt idx="608">
                  <c:v>65.78613597637451</c:v>
                </c:pt>
                <c:pt idx="609">
                  <c:v>82.101202032015848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68.465740951422561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77.991413355567673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65.640205806502621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88.071527347410992</c:v>
                </c:pt>
                <c:pt idx="663">
                  <c:v>#N/A</c:v>
                </c:pt>
                <c:pt idx="664">
                  <c:v>61.524258595833977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88.874931743384778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82.981824298706186</c:v>
                </c:pt>
                <c:pt idx="678">
                  <c:v>79.880023943141879</c:v>
                </c:pt>
                <c:pt idx="679">
                  <c:v>#N/A</c:v>
                </c:pt>
                <c:pt idx="680">
                  <c:v>82.981824298706186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71.62652239450243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73.648540340033421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76.848491207001018</c:v>
                </c:pt>
                <c:pt idx="709">
                  <c:v>78.019345043317387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78.019345043317387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69.712149719161161</c:v>
                </c:pt>
                <c:pt idx="738">
                  <c:v>69.712149719161161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91.908236929198566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205-43F7-BEFE-23256AAF9DA2}"/>
            </c:ext>
          </c:extLst>
        </c:ser>
        <c:ser>
          <c:idx val="3"/>
          <c:order val="2"/>
          <c:tx>
            <c:strRef>
              <c:f>'B0 - Distribution'!$BV$5</c:f>
              <c:strCache>
                <c:ptCount val="1"/>
                <c:pt idx="0">
                  <c:v>Faible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1">
                  <a:lumMod val="20000"/>
                  <a:lumOff val="80000"/>
                  <a:alpha val="20000"/>
                </a:schemeClr>
              </a:solidFill>
              <a:ln w="9525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</c:marker>
          <c:xVal>
            <c:numRef>
              <c:f>'B0 - Distribution'!$BR$6:$BR$762</c:f>
              <c:numCache>
                <c:formatCode>#,##0</c:formatCode>
                <c:ptCount val="757"/>
                <c:pt idx="0">
                  <c:v>95.545622412568363</c:v>
                </c:pt>
                <c:pt idx="1">
                  <c:v>93.380279749148372</c:v>
                </c:pt>
                <c:pt idx="2">
                  <c:v>94.396513912565496</c:v>
                </c:pt>
                <c:pt idx="3">
                  <c:v>94.396513912565496</c:v>
                </c:pt>
                <c:pt idx="4">
                  <c:v>91.853732093415744</c:v>
                </c:pt>
                <c:pt idx="5">
                  <c:v>99.053687031395114</c:v>
                </c:pt>
                <c:pt idx="6">
                  <c:v>94.350466277903664</c:v>
                </c:pt>
                <c:pt idx="7">
                  <c:v>90.641192943629164</c:v>
                </c:pt>
                <c:pt idx="8">
                  <c:v>87.403095783166094</c:v>
                </c:pt>
                <c:pt idx="9">
                  <c:v>91.659598138743945</c:v>
                </c:pt>
                <c:pt idx="10">
                  <c:v>95.325905964217597</c:v>
                </c:pt>
                <c:pt idx="11">
                  <c:v>96.462835353483015</c:v>
                </c:pt>
                <c:pt idx="12">
                  <c:v>99.138523323165131</c:v>
                </c:pt>
                <c:pt idx="13">
                  <c:v>86.699140202774714</c:v>
                </c:pt>
                <c:pt idx="14">
                  <c:v>99.154642851286908</c:v>
                </c:pt>
                <c:pt idx="15">
                  <c:v>96.542438036452509</c:v>
                </c:pt>
                <c:pt idx="16">
                  <c:v>96.542438036452509</c:v>
                </c:pt>
                <c:pt idx="17">
                  <c:v>#N/A</c:v>
                </c:pt>
                <c:pt idx="18">
                  <c:v>87.455224256866288</c:v>
                </c:pt>
                <c:pt idx="19">
                  <c:v>95.184876557355139</c:v>
                </c:pt>
                <c:pt idx="20">
                  <c:v>82.805641154413294</c:v>
                </c:pt>
                <c:pt idx="21">
                  <c:v>94.444694260385091</c:v>
                </c:pt>
                <c:pt idx="22">
                  <c:v>94.444694260385091</c:v>
                </c:pt>
                <c:pt idx="23">
                  <c:v>94.997309303129214</c:v>
                </c:pt>
                <c:pt idx="24">
                  <c:v>93.478654057139266</c:v>
                </c:pt>
                <c:pt idx="25">
                  <c:v>93.164954255716722</c:v>
                </c:pt>
                <c:pt idx="26">
                  <c:v>85.496824368125203</c:v>
                </c:pt>
                <c:pt idx="27">
                  <c:v>87.144202185163152</c:v>
                </c:pt>
                <c:pt idx="28">
                  <c:v>94.848783342244133</c:v>
                </c:pt>
                <c:pt idx="29">
                  <c:v>94.848783342244133</c:v>
                </c:pt>
                <c:pt idx="30">
                  <c:v>92.848797732839714</c:v>
                </c:pt>
                <c:pt idx="31">
                  <c:v>84.747402879892391</c:v>
                </c:pt>
                <c:pt idx="32">
                  <c:v>83.924150607162304</c:v>
                </c:pt>
                <c:pt idx="33">
                  <c:v>95.150622367314568</c:v>
                </c:pt>
                <c:pt idx="34">
                  <c:v>95.150622367314568</c:v>
                </c:pt>
                <c:pt idx="35">
                  <c:v>87.975414853844768</c:v>
                </c:pt>
                <c:pt idx="36">
                  <c:v>90.673906127469479</c:v>
                </c:pt>
                <c:pt idx="37">
                  <c:v>90.673906127469479</c:v>
                </c:pt>
                <c:pt idx="38">
                  <c:v>84.683713521611907</c:v>
                </c:pt>
                <c:pt idx="39">
                  <c:v>84.683713521611907</c:v>
                </c:pt>
                <c:pt idx="40">
                  <c:v>84.645888834447874</c:v>
                </c:pt>
                <c:pt idx="41">
                  <c:v>84.645888834447874</c:v>
                </c:pt>
                <c:pt idx="42">
                  <c:v>93.409446241854596</c:v>
                </c:pt>
                <c:pt idx="43">
                  <c:v>88.018663001518775</c:v>
                </c:pt>
                <c:pt idx="44">
                  <c:v>83.849407059308405</c:v>
                </c:pt>
                <c:pt idx="45">
                  <c:v>88.018663001518775</c:v>
                </c:pt>
                <c:pt idx="46">
                  <c:v>88.018663001518775</c:v>
                </c:pt>
                <c:pt idx="47">
                  <c:v>88.263355324937038</c:v>
                </c:pt>
                <c:pt idx="48">
                  <c:v>88.263355324937038</c:v>
                </c:pt>
                <c:pt idx="49">
                  <c:v>#N/A</c:v>
                </c:pt>
                <c:pt idx="50">
                  <c:v>88.504722794092515</c:v>
                </c:pt>
                <c:pt idx="51">
                  <c:v>86.262467100914776</c:v>
                </c:pt>
                <c:pt idx="52">
                  <c:v>90.804820541531939</c:v>
                </c:pt>
                <c:pt idx="53">
                  <c:v>81.213348311585307</c:v>
                </c:pt>
                <c:pt idx="54">
                  <c:v>85.352614591150029</c:v>
                </c:pt>
                <c:pt idx="55">
                  <c:v>90.60714248379746</c:v>
                </c:pt>
                <c:pt idx="56">
                  <c:v>90.60714248379746</c:v>
                </c:pt>
                <c:pt idx="57">
                  <c:v>79.358398760411106</c:v>
                </c:pt>
                <c:pt idx="58">
                  <c:v>86.003694580272423</c:v>
                </c:pt>
                <c:pt idx="59">
                  <c:v>86.003694580272423</c:v>
                </c:pt>
                <c:pt idx="60">
                  <c:v>84.906819295870463</c:v>
                </c:pt>
                <c:pt idx="61">
                  <c:v>84.906819295870463</c:v>
                </c:pt>
                <c:pt idx="62">
                  <c:v>82.232104146496695</c:v>
                </c:pt>
                <c:pt idx="63">
                  <c:v>83.741845924377785</c:v>
                </c:pt>
                <c:pt idx="64">
                  <c:v>85.474081806287288</c:v>
                </c:pt>
                <c:pt idx="65">
                  <c:v>86.215808345109053</c:v>
                </c:pt>
                <c:pt idx="66">
                  <c:v>86.215808345109053</c:v>
                </c:pt>
                <c:pt idx="67">
                  <c:v>78.693525243929599</c:v>
                </c:pt>
                <c:pt idx="68">
                  <c:v>87.379870218583235</c:v>
                </c:pt>
                <c:pt idx="69">
                  <c:v>87.379870218583235</c:v>
                </c:pt>
                <c:pt idx="70">
                  <c:v>87.379870218583235</c:v>
                </c:pt>
                <c:pt idx="71">
                  <c:v>90.794094940007156</c:v>
                </c:pt>
                <c:pt idx="72">
                  <c:v>86.304369128558349</c:v>
                </c:pt>
                <c:pt idx="73">
                  <c:v>88.012793040952275</c:v>
                </c:pt>
                <c:pt idx="74">
                  <c:v>87.294770318399983</c:v>
                </c:pt>
                <c:pt idx="75">
                  <c:v>87.294770318399983</c:v>
                </c:pt>
                <c:pt idx="76">
                  <c:v>90.794094940007156</c:v>
                </c:pt>
                <c:pt idx="77">
                  <c:v>82.082343023526604</c:v>
                </c:pt>
                <c:pt idx="78">
                  <c:v>84.963358552038727</c:v>
                </c:pt>
                <c:pt idx="79">
                  <c:v>75.300357518771506</c:v>
                </c:pt>
                <c:pt idx="80">
                  <c:v>75.999761243089637</c:v>
                </c:pt>
                <c:pt idx="81">
                  <c:v>81.303973923937704</c:v>
                </c:pt>
                <c:pt idx="82">
                  <c:v>81.303973923937704</c:v>
                </c:pt>
                <c:pt idx="83">
                  <c:v>84.886165159538095</c:v>
                </c:pt>
                <c:pt idx="84">
                  <c:v>81.091494969349014</c:v>
                </c:pt>
                <c:pt idx="85">
                  <c:v>79.144306025368735</c:v>
                </c:pt>
                <c:pt idx="86">
                  <c:v>87.735452937216266</c:v>
                </c:pt>
                <c:pt idx="87">
                  <c:v>74.079409180986659</c:v>
                </c:pt>
                <c:pt idx="88">
                  <c:v>77.429036972511753</c:v>
                </c:pt>
                <c:pt idx="89">
                  <c:v>87.934838779474518</c:v>
                </c:pt>
                <c:pt idx="90">
                  <c:v>74.22806419322923</c:v>
                </c:pt>
                <c:pt idx="91">
                  <c:v>82.823149570085192</c:v>
                </c:pt>
                <c:pt idx="92">
                  <c:v>87.934838779474518</c:v>
                </c:pt>
                <c:pt idx="93">
                  <c:v>87.934838779474518</c:v>
                </c:pt>
                <c:pt idx="94">
                  <c:v>87.934838779474518</c:v>
                </c:pt>
                <c:pt idx="95">
                  <c:v>74.164262972064165</c:v>
                </c:pt>
                <c:pt idx="96">
                  <c:v>82.823149570085192</c:v>
                </c:pt>
                <c:pt idx="97">
                  <c:v>82.823149570085192</c:v>
                </c:pt>
                <c:pt idx="98">
                  <c:v>83.387782279842099</c:v>
                </c:pt>
                <c:pt idx="99">
                  <c:v>83.387782279842099</c:v>
                </c:pt>
                <c:pt idx="100">
                  <c:v>80.513649645835045</c:v>
                </c:pt>
                <c:pt idx="101">
                  <c:v>78.099382625443667</c:v>
                </c:pt>
                <c:pt idx="102">
                  <c:v>85.61990204757393</c:v>
                </c:pt>
                <c:pt idx="103">
                  <c:v>78.099382625443667</c:v>
                </c:pt>
                <c:pt idx="104">
                  <c:v>80.795850529545476</c:v>
                </c:pt>
                <c:pt idx="105">
                  <c:v>77.849177789642766</c:v>
                </c:pt>
                <c:pt idx="106">
                  <c:v>77.849177789642766</c:v>
                </c:pt>
                <c:pt idx="107">
                  <c:v>80.287963655321363</c:v>
                </c:pt>
                <c:pt idx="108">
                  <c:v>77.530206419483591</c:v>
                </c:pt>
                <c:pt idx="109">
                  <c:v>72.360601844644052</c:v>
                </c:pt>
                <c:pt idx="110">
                  <c:v>73.228016682174172</c:v>
                </c:pt>
                <c:pt idx="111">
                  <c:v>84.221626988149282</c:v>
                </c:pt>
                <c:pt idx="112">
                  <c:v>79.265778032303629</c:v>
                </c:pt>
                <c:pt idx="113">
                  <c:v>86.798984056995621</c:v>
                </c:pt>
                <c:pt idx="114">
                  <c:v>79.270546201781059</c:v>
                </c:pt>
                <c:pt idx="115">
                  <c:v>#N/A</c:v>
                </c:pt>
                <c:pt idx="116">
                  <c:v>74.258555294127191</c:v>
                </c:pt>
                <c:pt idx="117">
                  <c:v>75.828052091159506</c:v>
                </c:pt>
                <c:pt idx="118">
                  <c:v>75.828052091159506</c:v>
                </c:pt>
                <c:pt idx="119">
                  <c:v>73.396336485052402</c:v>
                </c:pt>
                <c:pt idx="120">
                  <c:v>82.248668214909912</c:v>
                </c:pt>
                <c:pt idx="121">
                  <c:v>77.684162270513667</c:v>
                </c:pt>
                <c:pt idx="122">
                  <c:v>76.408233467705102</c:v>
                </c:pt>
                <c:pt idx="123">
                  <c:v>76.408233467705102</c:v>
                </c:pt>
                <c:pt idx="124">
                  <c:v>77.129022501292582</c:v>
                </c:pt>
                <c:pt idx="125">
                  <c:v>83.946985701669163</c:v>
                </c:pt>
                <c:pt idx="126">
                  <c:v>72.244745428678158</c:v>
                </c:pt>
                <c:pt idx="127">
                  <c:v>72.224586596038023</c:v>
                </c:pt>
                <c:pt idx="128">
                  <c:v>79.29035818025541</c:v>
                </c:pt>
                <c:pt idx="129">
                  <c:v>83.289938851821447</c:v>
                </c:pt>
                <c:pt idx="130">
                  <c:v>72.224586596038023</c:v>
                </c:pt>
                <c:pt idx="131">
                  <c:v>79.29035818025541</c:v>
                </c:pt>
                <c:pt idx="132">
                  <c:v>70.863741156876131</c:v>
                </c:pt>
                <c:pt idx="133">
                  <c:v>69.981928194376579</c:v>
                </c:pt>
                <c:pt idx="134">
                  <c:v>78.451094171732748</c:v>
                </c:pt>
                <c:pt idx="135">
                  <c:v>75.972101827131652</c:v>
                </c:pt>
                <c:pt idx="136">
                  <c:v>83.667888995193479</c:v>
                </c:pt>
                <c:pt idx="137">
                  <c:v>80.827914222424909</c:v>
                </c:pt>
                <c:pt idx="138">
                  <c:v>81.248924299276084</c:v>
                </c:pt>
                <c:pt idx="139">
                  <c:v>76.959233749532302</c:v>
                </c:pt>
                <c:pt idx="140">
                  <c:v>74.666424623124442</c:v>
                </c:pt>
                <c:pt idx="141">
                  <c:v>69.507673358222235</c:v>
                </c:pt>
                <c:pt idx="142">
                  <c:v>68.587340709465479</c:v>
                </c:pt>
                <c:pt idx="143">
                  <c:v>69.507673358222235</c:v>
                </c:pt>
                <c:pt idx="144">
                  <c:v>81.751878693527885</c:v>
                </c:pt>
                <c:pt idx="145">
                  <c:v>69.507673358222235</c:v>
                </c:pt>
                <c:pt idx="146">
                  <c:v>68.587340709465479</c:v>
                </c:pt>
                <c:pt idx="147">
                  <c:v>70.010747500948142</c:v>
                </c:pt>
                <c:pt idx="148">
                  <c:v>74.585688986575448</c:v>
                </c:pt>
                <c:pt idx="149">
                  <c:v>74.585688986575448</c:v>
                </c:pt>
                <c:pt idx="150">
                  <c:v>79.215012731131011</c:v>
                </c:pt>
                <c:pt idx="151">
                  <c:v>73.143637551362275</c:v>
                </c:pt>
                <c:pt idx="152">
                  <c:v>78.976681037150868</c:v>
                </c:pt>
                <c:pt idx="153">
                  <c:v>73.364626381610236</c:v>
                </c:pt>
                <c:pt idx="154">
                  <c:v>75.380266565270759</c:v>
                </c:pt>
                <c:pt idx="155">
                  <c:v>74.219024025690018</c:v>
                </c:pt>
                <c:pt idx="156">
                  <c:v>80.956059874345101</c:v>
                </c:pt>
                <c:pt idx="157">
                  <c:v>74.469244168941785</c:v>
                </c:pt>
                <c:pt idx="158">
                  <c:v>74.469244168941785</c:v>
                </c:pt>
                <c:pt idx="159">
                  <c:v>70.913915076398339</c:v>
                </c:pt>
                <c:pt idx="160">
                  <c:v>67.350866633997185</c:v>
                </c:pt>
                <c:pt idx="161">
                  <c:v>69.861751972215458</c:v>
                </c:pt>
                <c:pt idx="162">
                  <c:v>67.219661643506058</c:v>
                </c:pt>
                <c:pt idx="163">
                  <c:v>77.777533443028489</c:v>
                </c:pt>
                <c:pt idx="164">
                  <c:v>72.13281593033355</c:v>
                </c:pt>
                <c:pt idx="165">
                  <c:v>77.452494853439262</c:v>
                </c:pt>
                <c:pt idx="166">
                  <c:v>77.938820154047463</c:v>
                </c:pt>
                <c:pt idx="167">
                  <c:v>70.21739141918718</c:v>
                </c:pt>
                <c:pt idx="168">
                  <c:v>65.848271764939355</c:v>
                </c:pt>
                <c:pt idx="169">
                  <c:v>70.367774211286772</c:v>
                </c:pt>
                <c:pt idx="170">
                  <c:v>74.640057269213642</c:v>
                </c:pt>
                <c:pt idx="171">
                  <c:v>73.165504683405601</c:v>
                </c:pt>
                <c:pt idx="172">
                  <c:v>73.165504683405601</c:v>
                </c:pt>
                <c:pt idx="173">
                  <c:v>77.039463747457845</c:v>
                </c:pt>
                <c:pt idx="174">
                  <c:v>71.301444884942441</c:v>
                </c:pt>
                <c:pt idx="175">
                  <c:v>71.301444884942441</c:v>
                </c:pt>
                <c:pt idx="176">
                  <c:v>71.301444884942441</c:v>
                </c:pt>
                <c:pt idx="177">
                  <c:v>73.907820207382144</c:v>
                </c:pt>
                <c:pt idx="178">
                  <c:v>63.398098318315299</c:v>
                </c:pt>
                <c:pt idx="179">
                  <c:v>63.398098318315299</c:v>
                </c:pt>
                <c:pt idx="180">
                  <c:v>79.247435470939976</c:v>
                </c:pt>
                <c:pt idx="181">
                  <c:v>78.011080898078077</c:v>
                </c:pt>
                <c:pt idx="182">
                  <c:v>76.791901505062796</c:v>
                </c:pt>
                <c:pt idx="183">
                  <c:v>69.366315184493942</c:v>
                </c:pt>
                <c:pt idx="184">
                  <c:v>78.709949802685259</c:v>
                </c:pt>
                <c:pt idx="185">
                  <c:v>#N/A</c:v>
                </c:pt>
                <c:pt idx="186">
                  <c:v>#N/A</c:v>
                </c:pt>
                <c:pt idx="187">
                  <c:v>64.909085696529289</c:v>
                </c:pt>
                <c:pt idx="188">
                  <c:v>69.111422629669079</c:v>
                </c:pt>
                <c:pt idx="189">
                  <c:v>61.72078587477759</c:v>
                </c:pt>
                <c:pt idx="190">
                  <c:v>69.565327992079474</c:v>
                </c:pt>
                <c:pt idx="191">
                  <c:v>69.565327992079474</c:v>
                </c:pt>
                <c:pt idx="192">
                  <c:v>73.536504583499422</c:v>
                </c:pt>
                <c:pt idx="193">
                  <c:v>73.536504583499422</c:v>
                </c:pt>
                <c:pt idx="194">
                  <c:v>66.534355873940996</c:v>
                </c:pt>
                <c:pt idx="195">
                  <c:v>73.536504583499422</c:v>
                </c:pt>
                <c:pt idx="196">
                  <c:v>76.418588569268451</c:v>
                </c:pt>
                <c:pt idx="197">
                  <c:v>60.457825776754028</c:v>
                </c:pt>
                <c:pt idx="198">
                  <c:v>72.917651162004816</c:v>
                </c:pt>
                <c:pt idx="199">
                  <c:v>72.917651162004816</c:v>
                </c:pt>
                <c:pt idx="200">
                  <c:v>74.078602779178112</c:v>
                </c:pt>
                <c:pt idx="201">
                  <c:v>68.111872132180224</c:v>
                </c:pt>
                <c:pt idx="202">
                  <c:v>74.759231614311403</c:v>
                </c:pt>
                <c:pt idx="203">
                  <c:v>67.106953271688667</c:v>
                </c:pt>
                <c:pt idx="204">
                  <c:v>68.659254753701617</c:v>
                </c:pt>
                <c:pt idx="205">
                  <c:v>64.543018899926238</c:v>
                </c:pt>
                <c:pt idx="206">
                  <c:v>68.659254753701617</c:v>
                </c:pt>
                <c:pt idx="207">
                  <c:v>64.543018899926238</c:v>
                </c:pt>
                <c:pt idx="208">
                  <c:v>62.747541924182514</c:v>
                </c:pt>
                <c:pt idx="209">
                  <c:v>#N/A</c:v>
                </c:pt>
                <c:pt idx="210">
                  <c:v>74.097480974691138</c:v>
                </c:pt>
                <c:pt idx="211">
                  <c:v>69.130364837700768</c:v>
                </c:pt>
                <c:pt idx="212">
                  <c:v>65.915572409769965</c:v>
                </c:pt>
                <c:pt idx="213">
                  <c:v>61.97872977069234</c:v>
                </c:pt>
                <c:pt idx="214">
                  <c:v>59.563960759033279</c:v>
                </c:pt>
                <c:pt idx="215">
                  <c:v>57.531278777143342</c:v>
                </c:pt>
                <c:pt idx="216">
                  <c:v>63.775032885205391</c:v>
                </c:pt>
                <c:pt idx="217">
                  <c:v>66.84640649467994</c:v>
                </c:pt>
                <c:pt idx="218">
                  <c:v>65.480878362097954</c:v>
                </c:pt>
                <c:pt idx="219">
                  <c:v>56.440955200388885</c:v>
                </c:pt>
                <c:pt idx="220">
                  <c:v>61.224995177630795</c:v>
                </c:pt>
                <c:pt idx="221">
                  <c:v>63.874459416603663</c:v>
                </c:pt>
                <c:pt idx="222">
                  <c:v>65.480878362097954</c:v>
                </c:pt>
                <c:pt idx="223">
                  <c:v>65.480878362097954</c:v>
                </c:pt>
                <c:pt idx="224">
                  <c:v>65.480878362097954</c:v>
                </c:pt>
                <c:pt idx="225">
                  <c:v>59.599088371052211</c:v>
                </c:pt>
                <c:pt idx="226">
                  <c:v>66.876039090115015</c:v>
                </c:pt>
                <c:pt idx="227">
                  <c:v>64.985889114067476</c:v>
                </c:pt>
                <c:pt idx="228">
                  <c:v>63.683846798718832</c:v>
                </c:pt>
                <c:pt idx="229">
                  <c:v>64.985889114067476</c:v>
                </c:pt>
                <c:pt idx="230">
                  <c:v>57.112252687547681</c:v>
                </c:pt>
                <c:pt idx="231">
                  <c:v>57.112252687547681</c:v>
                </c:pt>
                <c:pt idx="232">
                  <c:v>57.112252687547681</c:v>
                </c:pt>
                <c:pt idx="233">
                  <c:v>64.985889114067476</c:v>
                </c:pt>
                <c:pt idx="234">
                  <c:v>63.040051362931841</c:v>
                </c:pt>
                <c:pt idx="235">
                  <c:v>66.76806397623541</c:v>
                </c:pt>
                <c:pt idx="236">
                  <c:v>57.294317807434744</c:v>
                </c:pt>
                <c:pt idx="237">
                  <c:v>67.058232243597686</c:v>
                </c:pt>
                <c:pt idx="238">
                  <c:v>66.76806397623541</c:v>
                </c:pt>
                <c:pt idx="239">
                  <c:v>61.369505125322497</c:v>
                </c:pt>
                <c:pt idx="240">
                  <c:v>63.502221982457627</c:v>
                </c:pt>
                <c:pt idx="241">
                  <c:v>60.94086812358595</c:v>
                </c:pt>
                <c:pt idx="242">
                  <c:v>60.94086812358595</c:v>
                </c:pt>
                <c:pt idx="243">
                  <c:v>64.717070148904469</c:v>
                </c:pt>
                <c:pt idx="244">
                  <c:v>57.159666922896442</c:v>
                </c:pt>
                <c:pt idx="245">
                  <c:v>59.911552502687037</c:v>
                </c:pt>
                <c:pt idx="246">
                  <c:v>59.911552502687037</c:v>
                </c:pt>
                <c:pt idx="247">
                  <c:v>#N/A</c:v>
                </c:pt>
                <c:pt idx="248">
                  <c:v>#N/A</c:v>
                </c:pt>
                <c:pt idx="249">
                  <c:v>54.838202168617102</c:v>
                </c:pt>
                <c:pt idx="250">
                  <c:v>62.902856827400996</c:v>
                </c:pt>
                <c:pt idx="251">
                  <c:v>53.100898381171277</c:v>
                </c:pt>
                <c:pt idx="252">
                  <c:v>58.898014050400299</c:v>
                </c:pt>
                <c:pt idx="253">
                  <c:v>63.78697367627516</c:v>
                </c:pt>
                <c:pt idx="254">
                  <c:v>59.20429130556083</c:v>
                </c:pt>
                <c:pt idx="255">
                  <c:v>65.565421326393775</c:v>
                </c:pt>
                <c:pt idx="256">
                  <c:v>63.78697367627516</c:v>
                </c:pt>
                <c:pt idx="257">
                  <c:v>58.156242835099043</c:v>
                </c:pt>
                <c:pt idx="258">
                  <c:v>57.416980304709313</c:v>
                </c:pt>
                <c:pt idx="259">
                  <c:v>57.416980304709313</c:v>
                </c:pt>
                <c:pt idx="260">
                  <c:v>57.416980304709313</c:v>
                </c:pt>
                <c:pt idx="261">
                  <c:v>67.681338296099298</c:v>
                </c:pt>
                <c:pt idx="262">
                  <c:v>57.416980304709313</c:v>
                </c:pt>
                <c:pt idx="263">
                  <c:v>57.880800015643864</c:v>
                </c:pt>
                <c:pt idx="264">
                  <c:v>63.751782552868207</c:v>
                </c:pt>
                <c:pt idx="265">
                  <c:v>65.678814164337055</c:v>
                </c:pt>
                <c:pt idx="266">
                  <c:v>65.103222390332931</c:v>
                </c:pt>
                <c:pt idx="267">
                  <c:v>61.108840158538946</c:v>
                </c:pt>
                <c:pt idx="268">
                  <c:v>65.103222390332931</c:v>
                </c:pt>
                <c:pt idx="269">
                  <c:v>58.405321201468645</c:v>
                </c:pt>
                <c:pt idx="270">
                  <c:v>65.627713014435557</c:v>
                </c:pt>
                <c:pt idx="271">
                  <c:v>62.770782442712353</c:v>
                </c:pt>
                <c:pt idx="272">
                  <c:v>53.749675876901023</c:v>
                </c:pt>
                <c:pt idx="273">
                  <c:v>53.530414644604853</c:v>
                </c:pt>
                <c:pt idx="274">
                  <c:v>51.229537311140049</c:v>
                </c:pt>
                <c:pt idx="275">
                  <c:v>51.229537311140049</c:v>
                </c:pt>
                <c:pt idx="276">
                  <c:v>57.99973919984285</c:v>
                </c:pt>
                <c:pt idx="277">
                  <c:v>48.755536935133051</c:v>
                </c:pt>
                <c:pt idx="278">
                  <c:v>55.513941659836092</c:v>
                </c:pt>
                <c:pt idx="279">
                  <c:v>48.805751457451471</c:v>
                </c:pt>
                <c:pt idx="280">
                  <c:v>64.672972765050332</c:v>
                </c:pt>
                <c:pt idx="281">
                  <c:v>64.672972765050332</c:v>
                </c:pt>
                <c:pt idx="282">
                  <c:v>50.763736553958843</c:v>
                </c:pt>
                <c:pt idx="283">
                  <c:v>48.805751457451471</c:v>
                </c:pt>
                <c:pt idx="284">
                  <c:v>63.268137616332872</c:v>
                </c:pt>
                <c:pt idx="285">
                  <c:v>58.072809047496108</c:v>
                </c:pt>
                <c:pt idx="286">
                  <c:v>54.280458750696461</c:v>
                </c:pt>
                <c:pt idx="287">
                  <c:v>60.04310609929081</c:v>
                </c:pt>
                <c:pt idx="288">
                  <c:v>60.04310609929081</c:v>
                </c:pt>
                <c:pt idx="289">
                  <c:v>63.782103536682264</c:v>
                </c:pt>
                <c:pt idx="290">
                  <c:v>49.668649992466236</c:v>
                </c:pt>
                <c:pt idx="291">
                  <c:v>52.003089280397411</c:v>
                </c:pt>
                <c:pt idx="292">
                  <c:v>56.22844770345597</c:v>
                </c:pt>
                <c:pt idx="293">
                  <c:v>52.725676984158532</c:v>
                </c:pt>
                <c:pt idx="294">
                  <c:v>59.178785321567453</c:v>
                </c:pt>
                <c:pt idx="295">
                  <c:v>53.04310822429666</c:v>
                </c:pt>
                <c:pt idx="296">
                  <c:v>58.54728426961104</c:v>
                </c:pt>
                <c:pt idx="297">
                  <c:v>56.845477890174145</c:v>
                </c:pt>
                <c:pt idx="298">
                  <c:v>51.264198362665567</c:v>
                </c:pt>
                <c:pt idx="299">
                  <c:v>52.725676984158532</c:v>
                </c:pt>
                <c:pt idx="300">
                  <c:v>51.357541252343012</c:v>
                </c:pt>
                <c:pt idx="301">
                  <c:v>52.26497664238866</c:v>
                </c:pt>
                <c:pt idx="302">
                  <c:v>59.047237457461357</c:v>
                </c:pt>
                <c:pt idx="303">
                  <c:v>56.664591208095608</c:v>
                </c:pt>
                <c:pt idx="304">
                  <c:v>56.664591208095608</c:v>
                </c:pt>
                <c:pt idx="305">
                  <c:v>45.640898680665671</c:v>
                </c:pt>
                <c:pt idx="306">
                  <c:v>55.60630140242997</c:v>
                </c:pt>
                <c:pt idx="307">
                  <c:v>47.639339011471257</c:v>
                </c:pt>
                <c:pt idx="308">
                  <c:v>51.341085577223993</c:v>
                </c:pt>
                <c:pt idx="309">
                  <c:v>58.471255337021759</c:v>
                </c:pt>
                <c:pt idx="310">
                  <c:v>47.639339011471257</c:v>
                </c:pt>
                <c:pt idx="311">
                  <c:v>47.639339011471257</c:v>
                </c:pt>
                <c:pt idx="312">
                  <c:v>47.639339011471257</c:v>
                </c:pt>
                <c:pt idx="313">
                  <c:v>58.037055013083894</c:v>
                </c:pt>
                <c:pt idx="314">
                  <c:v>55.432907328904221</c:v>
                </c:pt>
                <c:pt idx="315">
                  <c:v>53.183314285750193</c:v>
                </c:pt>
                <c:pt idx="316">
                  <c:v>54.633313202642164</c:v>
                </c:pt>
                <c:pt idx="317">
                  <c:v>49.491428591859517</c:v>
                </c:pt>
                <c:pt idx="318">
                  <c:v>59.269342345679178</c:v>
                </c:pt>
                <c:pt idx="319">
                  <c:v>51.410876433436755</c:v>
                </c:pt>
                <c:pt idx="320">
                  <c:v>51.756398391460067</c:v>
                </c:pt>
                <c:pt idx="321">
                  <c:v>59.269342345679178</c:v>
                </c:pt>
                <c:pt idx="322">
                  <c:v>45.107534140473533</c:v>
                </c:pt>
                <c:pt idx="323">
                  <c:v>49.632371344389874</c:v>
                </c:pt>
                <c:pt idx="324">
                  <c:v>46.960282038616299</c:v>
                </c:pt>
                <c:pt idx="325">
                  <c:v>52.64848570977756</c:v>
                </c:pt>
                <c:pt idx="326">
                  <c:v>50.149093363316908</c:v>
                </c:pt>
                <c:pt idx="327">
                  <c:v>52.199221558076765</c:v>
                </c:pt>
                <c:pt idx="328">
                  <c:v>58.985561003341225</c:v>
                </c:pt>
                <c:pt idx="329">
                  <c:v>57.762858019085797</c:v>
                </c:pt>
                <c:pt idx="330">
                  <c:v>52.199221558076765</c:v>
                </c:pt>
                <c:pt idx="331">
                  <c:v>53.66371083539233</c:v>
                </c:pt>
                <c:pt idx="332">
                  <c:v>53.66371083539233</c:v>
                </c:pt>
                <c:pt idx="333">
                  <c:v>58.985561003341225</c:v>
                </c:pt>
                <c:pt idx="334">
                  <c:v>55.698402418691529</c:v>
                </c:pt>
                <c:pt idx="335">
                  <c:v>53.933336811424397</c:v>
                </c:pt>
                <c:pt idx="336">
                  <c:v>54.616795564486999</c:v>
                </c:pt>
                <c:pt idx="337">
                  <c:v>51.74986536556969</c:v>
                </c:pt>
                <c:pt idx="338">
                  <c:v>56.14164040961554</c:v>
                </c:pt>
                <c:pt idx="339">
                  <c:v>49.923843041527746</c:v>
                </c:pt>
                <c:pt idx="340">
                  <c:v>47.920292612945211</c:v>
                </c:pt>
                <c:pt idx="341">
                  <c:v>49.923843041527746</c:v>
                </c:pt>
                <c:pt idx="342">
                  <c:v>56.896717665748255</c:v>
                </c:pt>
                <c:pt idx="343">
                  <c:v>51.672814742660677</c:v>
                </c:pt>
                <c:pt idx="344">
                  <c:v>47.14724878055442</c:v>
                </c:pt>
                <c:pt idx="345">
                  <c:v>51.672814742660677</c:v>
                </c:pt>
                <c:pt idx="346">
                  <c:v>48.090515204616025</c:v>
                </c:pt>
                <c:pt idx="347">
                  <c:v>47.766749396060888</c:v>
                </c:pt>
                <c:pt idx="348">
                  <c:v>48.090515204616025</c:v>
                </c:pt>
                <c:pt idx="349">
                  <c:v>48.090515204616025</c:v>
                </c:pt>
                <c:pt idx="350">
                  <c:v>54.826092579448812</c:v>
                </c:pt>
                <c:pt idx="351">
                  <c:v>51.598402516278512</c:v>
                </c:pt>
                <c:pt idx="352">
                  <c:v>45.557121104153566</c:v>
                </c:pt>
                <c:pt idx="353">
                  <c:v>57.52047903919825</c:v>
                </c:pt>
                <c:pt idx="354">
                  <c:v>57.52047903919825</c:v>
                </c:pt>
                <c:pt idx="355">
                  <c:v>48.911682060078689</c:v>
                </c:pt>
                <c:pt idx="356">
                  <c:v>51.816972586652234</c:v>
                </c:pt>
                <c:pt idx="357">
                  <c:v>42.881321789004723</c:v>
                </c:pt>
                <c:pt idx="358">
                  <c:v>53.82649864020658</c:v>
                </c:pt>
                <c:pt idx="359">
                  <c:v>45.152629409057198</c:v>
                </c:pt>
                <c:pt idx="360">
                  <c:v>45.152629409057198</c:v>
                </c:pt>
                <c:pt idx="361">
                  <c:v>45.738814814359145</c:v>
                </c:pt>
                <c:pt idx="362">
                  <c:v>51.736781397662988</c:v>
                </c:pt>
                <c:pt idx="363">
                  <c:v>47.270312696970144</c:v>
                </c:pt>
                <c:pt idx="364">
                  <c:v>46.454220495969132</c:v>
                </c:pt>
                <c:pt idx="365">
                  <c:v>48.225928734638742</c:v>
                </c:pt>
                <c:pt idx="366">
                  <c:v>48.225928734638742</c:v>
                </c:pt>
                <c:pt idx="367">
                  <c:v>47.087974750763465</c:v>
                </c:pt>
                <c:pt idx="368">
                  <c:v>52.0912217629878</c:v>
                </c:pt>
                <c:pt idx="369">
                  <c:v>44.836698267057109</c:v>
                </c:pt>
                <c:pt idx="370">
                  <c:v>52.386256472336079</c:v>
                </c:pt>
                <c:pt idx="371">
                  <c:v>39.887168563810462</c:v>
                </c:pt>
                <c:pt idx="372">
                  <c:v>39.887168563810462</c:v>
                </c:pt>
                <c:pt idx="373">
                  <c:v>45.180452774221585</c:v>
                </c:pt>
                <c:pt idx="374">
                  <c:v>51.45972431481156</c:v>
                </c:pt>
                <c:pt idx="375">
                  <c:v>51.45972431481156</c:v>
                </c:pt>
                <c:pt idx="376">
                  <c:v>40.87111779114489</c:v>
                </c:pt>
                <c:pt idx="377">
                  <c:v>40.87111779114489</c:v>
                </c:pt>
                <c:pt idx="378">
                  <c:v>54.493201111595276</c:v>
                </c:pt>
                <c:pt idx="379">
                  <c:v>53.391051153799275</c:v>
                </c:pt>
                <c:pt idx="380">
                  <c:v>54.248076271978746</c:v>
                </c:pt>
                <c:pt idx="381">
                  <c:v>53.391051153799275</c:v>
                </c:pt>
                <c:pt idx="382">
                  <c:v>53.391051153799275</c:v>
                </c:pt>
                <c:pt idx="383">
                  <c:v>48.048149665906472</c:v>
                </c:pt>
                <c:pt idx="384">
                  <c:v>51.802905219846998</c:v>
                </c:pt>
                <c:pt idx="385">
                  <c:v>44.613768208658385</c:v>
                </c:pt>
                <c:pt idx="386">
                  <c:v>51.802905219846998</c:v>
                </c:pt>
                <c:pt idx="387">
                  <c:v>40.124418096619593</c:v>
                </c:pt>
                <c:pt idx="388">
                  <c:v>41.996605243005753</c:v>
                </c:pt>
                <c:pt idx="389">
                  <c:v>41.996605243005753</c:v>
                </c:pt>
                <c:pt idx="390">
                  <c:v>41.996605243005753</c:v>
                </c:pt>
                <c:pt idx="391">
                  <c:v>43.697765200417798</c:v>
                </c:pt>
                <c:pt idx="392">
                  <c:v>38.788908518505878</c:v>
                </c:pt>
                <c:pt idx="393">
                  <c:v>38.788908518505878</c:v>
                </c:pt>
                <c:pt idx="394">
                  <c:v>38.788908518505878</c:v>
                </c:pt>
                <c:pt idx="395">
                  <c:v>50.594522604474875</c:v>
                </c:pt>
                <c:pt idx="396">
                  <c:v>47.451267158528687</c:v>
                </c:pt>
                <c:pt idx="397">
                  <c:v>45.102433482322716</c:v>
                </c:pt>
                <c:pt idx="398">
                  <c:v>47.451267158528687</c:v>
                </c:pt>
                <c:pt idx="399">
                  <c:v>36.964453918747282</c:v>
                </c:pt>
                <c:pt idx="400">
                  <c:v>40.757071440267381</c:v>
                </c:pt>
                <c:pt idx="401">
                  <c:v>36.045712635075269</c:v>
                </c:pt>
                <c:pt idx="402">
                  <c:v>36.964453918747282</c:v>
                </c:pt>
                <c:pt idx="403">
                  <c:v>44.705809369564953</c:v>
                </c:pt>
                <c:pt idx="404">
                  <c:v>49.382134633168505</c:v>
                </c:pt>
                <c:pt idx="405">
                  <c:v>40.292937722123341</c:v>
                </c:pt>
                <c:pt idx="406">
                  <c:v>47.393844803871104</c:v>
                </c:pt>
                <c:pt idx="407">
                  <c:v>35.032000785715582</c:v>
                </c:pt>
                <c:pt idx="408">
                  <c:v>51.312176683486051</c:v>
                </c:pt>
                <c:pt idx="409">
                  <c:v>50.69231310455389</c:v>
                </c:pt>
                <c:pt idx="410">
                  <c:v>50.174581523220844</c:v>
                </c:pt>
                <c:pt idx="411">
                  <c:v>50.831409725567966</c:v>
                </c:pt>
                <c:pt idx="412">
                  <c:v>46.163304328396634</c:v>
                </c:pt>
                <c:pt idx="413">
                  <c:v>46.163304328396634</c:v>
                </c:pt>
                <c:pt idx="414">
                  <c:v>37.743913202713983</c:v>
                </c:pt>
                <c:pt idx="415">
                  <c:v>45.386660196006751</c:v>
                </c:pt>
                <c:pt idx="416">
                  <c:v>41.056613066243656</c:v>
                </c:pt>
                <c:pt idx="417">
                  <c:v>50.364125805868937</c:v>
                </c:pt>
                <c:pt idx="418">
                  <c:v>50.364125805868937</c:v>
                </c:pt>
                <c:pt idx="419">
                  <c:v>34.726943930082626</c:v>
                </c:pt>
                <c:pt idx="420">
                  <c:v>46.757972306243289</c:v>
                </c:pt>
                <c:pt idx="421">
                  <c:v>38.98349877712819</c:v>
                </c:pt>
                <c:pt idx="422">
                  <c:v>37.684469140374972</c:v>
                </c:pt>
                <c:pt idx="423">
                  <c:v>37.684469140374972</c:v>
                </c:pt>
                <c:pt idx="424">
                  <c:v>39.337963494190348</c:v>
                </c:pt>
                <c:pt idx="425">
                  <c:v>38.531706861209322</c:v>
                </c:pt>
                <c:pt idx="426">
                  <c:v>36.384833597673868</c:v>
                </c:pt>
                <c:pt idx="427">
                  <c:v>36.130780774907514</c:v>
                </c:pt>
                <c:pt idx="428">
                  <c:v>36.384833597673868</c:v>
                </c:pt>
                <c:pt idx="429">
                  <c:v>37.735135783620755</c:v>
                </c:pt>
                <c:pt idx="430">
                  <c:v>41.608681630293454</c:v>
                </c:pt>
                <c:pt idx="431">
                  <c:v>33.956191990650893</c:v>
                </c:pt>
                <c:pt idx="432">
                  <c:v>48.304402064619843</c:v>
                </c:pt>
                <c:pt idx="433">
                  <c:v>33.956191990650893</c:v>
                </c:pt>
                <c:pt idx="434">
                  <c:v>33.956191990650893</c:v>
                </c:pt>
                <c:pt idx="435">
                  <c:v>37.285004616325232</c:v>
                </c:pt>
                <c:pt idx="436">
                  <c:v>48.304402064619843</c:v>
                </c:pt>
                <c:pt idx="437">
                  <c:v>35.283594432878161</c:v>
                </c:pt>
                <c:pt idx="438">
                  <c:v>34.83089437262872</c:v>
                </c:pt>
                <c:pt idx="439">
                  <c:v>31.995877653056038</c:v>
                </c:pt>
                <c:pt idx="440">
                  <c:v>44.60393713371765</c:v>
                </c:pt>
                <c:pt idx="441">
                  <c:v>31.995877653056038</c:v>
                </c:pt>
                <c:pt idx="442">
                  <c:v>43.867383118860062</c:v>
                </c:pt>
                <c:pt idx="443">
                  <c:v>38.642201938998454</c:v>
                </c:pt>
                <c:pt idx="444">
                  <c:v>42.782370064507127</c:v>
                </c:pt>
                <c:pt idx="445">
                  <c:v>38.642201938998454</c:v>
                </c:pt>
                <c:pt idx="446">
                  <c:v>43.158455404812813</c:v>
                </c:pt>
                <c:pt idx="447">
                  <c:v>44.509786907715139</c:v>
                </c:pt>
                <c:pt idx="448">
                  <c:v>35.16096497346512</c:v>
                </c:pt>
                <c:pt idx="449">
                  <c:v>32.508236323003395</c:v>
                </c:pt>
                <c:pt idx="450">
                  <c:v>32.508236323003395</c:v>
                </c:pt>
                <c:pt idx="451">
                  <c:v>46.651133159533096</c:v>
                </c:pt>
                <c:pt idx="452">
                  <c:v>31.195619952297356</c:v>
                </c:pt>
                <c:pt idx="453">
                  <c:v>31.195619952297356</c:v>
                </c:pt>
                <c:pt idx="454">
                  <c:v>46.651133159533096</c:v>
                </c:pt>
                <c:pt idx="455">
                  <c:v>31.973338053039964</c:v>
                </c:pt>
                <c:pt idx="456">
                  <c:v>43.996457841799149</c:v>
                </c:pt>
                <c:pt idx="457">
                  <c:v>37.371892272200952</c:v>
                </c:pt>
                <c:pt idx="458">
                  <c:v>37.3654821875975</c:v>
                </c:pt>
                <c:pt idx="459">
                  <c:v>40.359196115563343</c:v>
                </c:pt>
                <c:pt idx="460">
                  <c:v>32.507103128403358</c:v>
                </c:pt>
                <c:pt idx="461">
                  <c:v>39.511965673619727</c:v>
                </c:pt>
                <c:pt idx="462">
                  <c:v>30.409997940473701</c:v>
                </c:pt>
                <c:pt idx="463">
                  <c:v>39.082037650743288</c:v>
                </c:pt>
                <c:pt idx="464">
                  <c:v>44.3514096277951</c:v>
                </c:pt>
                <c:pt idx="465">
                  <c:v>34.982390401927674</c:v>
                </c:pt>
                <c:pt idx="466">
                  <c:v>30.779845299520719</c:v>
                </c:pt>
                <c:pt idx="467">
                  <c:v>45.644616262992798</c:v>
                </c:pt>
                <c:pt idx="468">
                  <c:v>37.3654821875975</c:v>
                </c:pt>
                <c:pt idx="469">
                  <c:v>29.52092748293256</c:v>
                </c:pt>
                <c:pt idx="470">
                  <c:v>34.982390401927674</c:v>
                </c:pt>
                <c:pt idx="471">
                  <c:v>30.779845299520719</c:v>
                </c:pt>
                <c:pt idx="472">
                  <c:v>31.166760551267775</c:v>
                </c:pt>
                <c:pt idx="473">
                  <c:v>38.671110745547416</c:v>
                </c:pt>
                <c:pt idx="474">
                  <c:v>39.954868785026264</c:v>
                </c:pt>
                <c:pt idx="475">
                  <c:v>41.915188375935088</c:v>
                </c:pt>
                <c:pt idx="476">
                  <c:v>41.915188375935088</c:v>
                </c:pt>
                <c:pt idx="477">
                  <c:v>43.721080606004385</c:v>
                </c:pt>
                <c:pt idx="478">
                  <c:v>40.370036869727514</c:v>
                </c:pt>
                <c:pt idx="479">
                  <c:v>38.26273889378551</c:v>
                </c:pt>
                <c:pt idx="480">
                  <c:v>41.153984073915581</c:v>
                </c:pt>
                <c:pt idx="481">
                  <c:v>39.553149669888619</c:v>
                </c:pt>
                <c:pt idx="482">
                  <c:v>30.72403437432645</c:v>
                </c:pt>
                <c:pt idx="483">
                  <c:v>32.636473238870884</c:v>
                </c:pt>
                <c:pt idx="484">
                  <c:v>32.315501781629614</c:v>
                </c:pt>
                <c:pt idx="485">
                  <c:v>32.636473238870884</c:v>
                </c:pt>
                <c:pt idx="486">
                  <c:v>40.738030316506375</c:v>
                </c:pt>
                <c:pt idx="487">
                  <c:v>31.00633631246804</c:v>
                </c:pt>
                <c:pt idx="488">
                  <c:v>33.258725950515448</c:v>
                </c:pt>
                <c:pt idx="489">
                  <c:v>32.833871913476862</c:v>
                </c:pt>
                <c:pt idx="490">
                  <c:v>28.584293050216711</c:v>
                </c:pt>
                <c:pt idx="491">
                  <c:v>33.214895155482935</c:v>
                </c:pt>
                <c:pt idx="492">
                  <c:v>34.013734673460469</c:v>
                </c:pt>
                <c:pt idx="493">
                  <c:v>33.598039931068904</c:v>
                </c:pt>
                <c:pt idx="494">
                  <c:v>39.937126101367092</c:v>
                </c:pt>
                <c:pt idx="495">
                  <c:v>41.377255997464168</c:v>
                </c:pt>
                <c:pt idx="496">
                  <c:v>37.5861621471769</c:v>
                </c:pt>
                <c:pt idx="497">
                  <c:v>27.008808986222892</c:v>
                </c:pt>
                <c:pt idx="498">
                  <c:v>#N/A</c:v>
                </c:pt>
                <c:pt idx="499">
                  <c:v>28.322566062991104</c:v>
                </c:pt>
                <c:pt idx="500">
                  <c:v>#N/A</c:v>
                </c:pt>
                <c:pt idx="501">
                  <c:v>27.168258907744477</c:v>
                </c:pt>
                <c:pt idx="502">
                  <c:v>38.046656408480345</c:v>
                </c:pt>
                <c:pt idx="503">
                  <c:v>32.774782351880553</c:v>
                </c:pt>
                <c:pt idx="504">
                  <c:v>27.164750258522286</c:v>
                </c:pt>
                <c:pt idx="505">
                  <c:v>41.789923445428116</c:v>
                </c:pt>
                <c:pt idx="506">
                  <c:v>40.376208557583887</c:v>
                </c:pt>
                <c:pt idx="507">
                  <c:v>34.572474755478076</c:v>
                </c:pt>
                <c:pt idx="508">
                  <c:v>30.010016254339469</c:v>
                </c:pt>
                <c:pt idx="509">
                  <c:v>41.398449211776011</c:v>
                </c:pt>
                <c:pt idx="510">
                  <c:v>29.663692750077498</c:v>
                </c:pt>
                <c:pt idx="511">
                  <c:v>41.398449211776011</c:v>
                </c:pt>
                <c:pt idx="512">
                  <c:v>37.329324215294527</c:v>
                </c:pt>
                <c:pt idx="513">
                  <c:v>24.927575252920686</c:v>
                </c:pt>
                <c:pt idx="514">
                  <c:v>24.860145665147531</c:v>
                </c:pt>
                <c:pt idx="515">
                  <c:v>40.21753967186639</c:v>
                </c:pt>
                <c:pt idx="516">
                  <c:v>28.505708833985693</c:v>
                </c:pt>
                <c:pt idx="517">
                  <c:v>39.001602769573879</c:v>
                </c:pt>
                <c:pt idx="518">
                  <c:v>38.409301626562886</c:v>
                </c:pt>
                <c:pt idx="519">
                  <c:v>32.563505530209902</c:v>
                </c:pt>
                <c:pt idx="520">
                  <c:v>28.781568574064611</c:v>
                </c:pt>
                <c:pt idx="521">
                  <c:v>39.343594101614727</c:v>
                </c:pt>
                <c:pt idx="522">
                  <c:v>39.343594101614727</c:v>
                </c:pt>
                <c:pt idx="523">
                  <c:v>30.766857187728601</c:v>
                </c:pt>
                <c:pt idx="524">
                  <c:v>29.132252851792995</c:v>
                </c:pt>
                <c:pt idx="525">
                  <c:v>29.132252851792995</c:v>
                </c:pt>
                <c:pt idx="526">
                  <c:v>34.960939696056272</c:v>
                </c:pt>
                <c:pt idx="527">
                  <c:v>29.946940008791465</c:v>
                </c:pt>
                <c:pt idx="528">
                  <c:v>23.509408524772152</c:v>
                </c:pt>
                <c:pt idx="529">
                  <c:v>23.990269794195271</c:v>
                </c:pt>
                <c:pt idx="530">
                  <c:v>35.400718430024618</c:v>
                </c:pt>
                <c:pt idx="531">
                  <c:v>33.684866541528905</c:v>
                </c:pt>
                <c:pt idx="532">
                  <c:v>32.274724792883724</c:v>
                </c:pt>
                <c:pt idx="533">
                  <c:v>31.80458567226778</c:v>
                </c:pt>
                <c:pt idx="534">
                  <c:v>25.625725845999188</c:v>
                </c:pt>
                <c:pt idx="535">
                  <c:v>31.80458567226778</c:v>
                </c:pt>
                <c:pt idx="536">
                  <c:v>31.80458567226778</c:v>
                </c:pt>
                <c:pt idx="537">
                  <c:v>39.482139810529262</c:v>
                </c:pt>
                <c:pt idx="538">
                  <c:v>34.684625558827221</c:v>
                </c:pt>
                <c:pt idx="539">
                  <c:v>#N/A</c:v>
                </c:pt>
                <c:pt idx="540">
                  <c:v>26.435013254196736</c:v>
                </c:pt>
                <c:pt idx="541">
                  <c:v>26.435013254196736</c:v>
                </c:pt>
                <c:pt idx="542">
                  <c:v>31.651406228802031</c:v>
                </c:pt>
                <c:pt idx="543">
                  <c:v>24.656584523361804</c:v>
                </c:pt>
                <c:pt idx="544">
                  <c:v>33.535205702400511</c:v>
                </c:pt>
                <c:pt idx="545">
                  <c:v>26.40615507671291</c:v>
                </c:pt>
                <c:pt idx="546">
                  <c:v>28.912902514543184</c:v>
                </c:pt>
                <c:pt idx="547">
                  <c:v>26.40615507671291</c:v>
                </c:pt>
                <c:pt idx="548">
                  <c:v>26.401794779331539</c:v>
                </c:pt>
                <c:pt idx="549">
                  <c:v>25.314614215957654</c:v>
                </c:pt>
                <c:pt idx="550">
                  <c:v>35.603357733240166</c:v>
                </c:pt>
                <c:pt idx="551">
                  <c:v>35.275973420033324</c:v>
                </c:pt>
                <c:pt idx="552">
                  <c:v>28.086836408844718</c:v>
                </c:pt>
                <c:pt idx="553">
                  <c:v>35.275973420033324</c:v>
                </c:pt>
                <c:pt idx="554">
                  <c:v>26.401794779331539</c:v>
                </c:pt>
                <c:pt idx="555">
                  <c:v>30.588360567832972</c:v>
                </c:pt>
                <c:pt idx="556">
                  <c:v>28.176310662683335</c:v>
                </c:pt>
                <c:pt idx="557">
                  <c:v>#N/A</c:v>
                </c:pt>
                <c:pt idx="558">
                  <c:v>32.504000184016057</c:v>
                </c:pt>
                <c:pt idx="559">
                  <c:v>29.748134135647835</c:v>
                </c:pt>
                <c:pt idx="560">
                  <c:v>28.286183596033244</c:v>
                </c:pt>
                <c:pt idx="561">
                  <c:v>34.258542501225335</c:v>
                </c:pt>
                <c:pt idx="562">
                  <c:v>23.096575319997111</c:v>
                </c:pt>
                <c:pt idx="563">
                  <c:v>25.922085196569668</c:v>
                </c:pt>
                <c:pt idx="564">
                  <c:v>32.19446860169851</c:v>
                </c:pt>
                <c:pt idx="565">
                  <c:v>32.19446860169851</c:v>
                </c:pt>
                <c:pt idx="566">
                  <c:v>25.461046218018488</c:v>
                </c:pt>
                <c:pt idx="567">
                  <c:v>24.661082795407872</c:v>
                </c:pt>
                <c:pt idx="568">
                  <c:v>35.227203536212414</c:v>
                </c:pt>
                <c:pt idx="569">
                  <c:v>29.57189301369295</c:v>
                </c:pt>
                <c:pt idx="570">
                  <c:v>24.310496243334779</c:v>
                </c:pt>
                <c:pt idx="571">
                  <c:v>23.87621187986235</c:v>
                </c:pt>
                <c:pt idx="572">
                  <c:v>23.87621187986235</c:v>
                </c:pt>
                <c:pt idx="573">
                  <c:v>28.749599177522931</c:v>
                </c:pt>
                <c:pt idx="574">
                  <c:v>29.749404554485373</c:v>
                </c:pt>
                <c:pt idx="575">
                  <c:v>19.553894679819759</c:v>
                </c:pt>
                <c:pt idx="576">
                  <c:v>32.353516683436233</c:v>
                </c:pt>
                <c:pt idx="577">
                  <c:v>23.963514466541792</c:v>
                </c:pt>
                <c:pt idx="578">
                  <c:v>21.974131688724437</c:v>
                </c:pt>
                <c:pt idx="579">
                  <c:v>31.672714935056057</c:v>
                </c:pt>
                <c:pt idx="580">
                  <c:v>34.094367300536895</c:v>
                </c:pt>
                <c:pt idx="581">
                  <c:v>27.811402232243623</c:v>
                </c:pt>
                <c:pt idx="582">
                  <c:v>24.708540814410352</c:v>
                </c:pt>
                <c:pt idx="583">
                  <c:v>24.21744148243647</c:v>
                </c:pt>
                <c:pt idx="584">
                  <c:v>24.21744148243647</c:v>
                </c:pt>
                <c:pt idx="585">
                  <c:v>21.630462394716716</c:v>
                </c:pt>
                <c:pt idx="586">
                  <c:v>19.435466370670792</c:v>
                </c:pt>
                <c:pt idx="587">
                  <c:v>19.435466370670792</c:v>
                </c:pt>
                <c:pt idx="588">
                  <c:v>21.329175920054229</c:v>
                </c:pt>
                <c:pt idx="589">
                  <c:v>28.729843262425</c:v>
                </c:pt>
                <c:pt idx="590">
                  <c:v>22.164250934004258</c:v>
                </c:pt>
                <c:pt idx="591">
                  <c:v>31.816513228953649</c:v>
                </c:pt>
                <c:pt idx="592">
                  <c:v>20.238630375438159</c:v>
                </c:pt>
                <c:pt idx="593">
                  <c:v>28.235352160861531</c:v>
                </c:pt>
                <c:pt idx="594">
                  <c:v>18.254237821631616</c:v>
                </c:pt>
                <c:pt idx="595">
                  <c:v>20.605647806610897</c:v>
                </c:pt>
                <c:pt idx="596">
                  <c:v>32.186755590826124</c:v>
                </c:pt>
                <c:pt idx="597">
                  <c:v>20.605647806610897</c:v>
                </c:pt>
                <c:pt idx="598">
                  <c:v>25.007179449144751</c:v>
                </c:pt>
                <c:pt idx="599">
                  <c:v>17.755659180769332</c:v>
                </c:pt>
                <c:pt idx="600">
                  <c:v>22.431167617027793</c:v>
                </c:pt>
                <c:pt idx="601">
                  <c:v>30.308376888912985</c:v>
                </c:pt>
                <c:pt idx="602">
                  <c:v>25.545467449441126</c:v>
                </c:pt>
                <c:pt idx="603">
                  <c:v>18.9403646247663</c:v>
                </c:pt>
                <c:pt idx="604">
                  <c:v>27.144115175413162</c:v>
                </c:pt>
                <c:pt idx="605">
                  <c:v>19.239407905398341</c:v>
                </c:pt>
                <c:pt idx="606">
                  <c:v>26.329743503240859</c:v>
                </c:pt>
                <c:pt idx="607">
                  <c:v>24.707979009491417</c:v>
                </c:pt>
                <c:pt idx="608">
                  <c:v>24.169195784856718</c:v>
                </c:pt>
                <c:pt idx="609">
                  <c:v>16.375736823951041</c:v>
                </c:pt>
                <c:pt idx="610">
                  <c:v>32.028812950325346</c:v>
                </c:pt>
                <c:pt idx="611">
                  <c:v>20.422515009090084</c:v>
                </c:pt>
                <c:pt idx="612">
                  <c:v>28.0870159155814</c:v>
                </c:pt>
                <c:pt idx="613">
                  <c:v>22.295878029608126</c:v>
                </c:pt>
                <c:pt idx="614">
                  <c:v>18.571107511721056</c:v>
                </c:pt>
                <c:pt idx="615">
                  <c:v>21.006326818124162</c:v>
                </c:pt>
                <c:pt idx="616">
                  <c:v>26.302462316372878</c:v>
                </c:pt>
                <c:pt idx="617">
                  <c:v>25.766345395098377</c:v>
                </c:pt>
                <c:pt idx="618">
                  <c:v>22.505379507746458</c:v>
                </c:pt>
                <c:pt idx="619">
                  <c:v>22.505379507746458</c:v>
                </c:pt>
                <c:pt idx="620">
                  <c:v>18.571107511721056</c:v>
                </c:pt>
                <c:pt idx="621">
                  <c:v>31.269030024083882</c:v>
                </c:pt>
                <c:pt idx="622">
                  <c:v>19.367227222103395</c:v>
                </c:pt>
                <c:pt idx="623">
                  <c:v>19.787764294297929</c:v>
                </c:pt>
                <c:pt idx="624">
                  <c:v>31.269030024083882</c:v>
                </c:pt>
                <c:pt idx="625">
                  <c:v>27.755989167062701</c:v>
                </c:pt>
                <c:pt idx="626">
                  <c:v>23.551995196791154</c:v>
                </c:pt>
                <c:pt idx="627">
                  <c:v>25.499204100140016</c:v>
                </c:pt>
                <c:pt idx="628">
                  <c:v>19.167848942867401</c:v>
                </c:pt>
                <c:pt idx="629">
                  <c:v>22.713885766510501</c:v>
                </c:pt>
                <c:pt idx="630">
                  <c:v>15.011692431167594</c:v>
                </c:pt>
                <c:pt idx="631">
                  <c:v>19.017128418466211</c:v>
                </c:pt>
                <c:pt idx="632">
                  <c:v>21.599163531470431</c:v>
                </c:pt>
                <c:pt idx="633">
                  <c:v>16.362750839615938</c:v>
                </c:pt>
                <c:pt idx="634">
                  <c:v>16.057164471328377</c:v>
                </c:pt>
                <c:pt idx="635">
                  <c:v>16.057164471328377</c:v>
                </c:pt>
                <c:pt idx="636">
                  <c:v>16.057164471328377</c:v>
                </c:pt>
                <c:pt idx="637">
                  <c:v>23.611001615760824</c:v>
                </c:pt>
                <c:pt idx="638">
                  <c:v>16.057164471328377</c:v>
                </c:pt>
                <c:pt idx="639">
                  <c:v>29.422347468648596</c:v>
                </c:pt>
                <c:pt idx="640">
                  <c:v>14.771210120987721</c:v>
                </c:pt>
                <c:pt idx="641">
                  <c:v>14.771210120987721</c:v>
                </c:pt>
                <c:pt idx="642">
                  <c:v>26.958958999406946</c:v>
                </c:pt>
                <c:pt idx="643">
                  <c:v>23.35749842794992</c:v>
                </c:pt>
                <c:pt idx="644">
                  <c:v>23.928767366716457</c:v>
                </c:pt>
                <c:pt idx="645">
                  <c:v>12.896795590243073</c:v>
                </c:pt>
                <c:pt idx="646">
                  <c:v>28.360579900524385</c:v>
                </c:pt>
                <c:pt idx="647">
                  <c:v>16.835055606825239</c:v>
                </c:pt>
                <c:pt idx="648">
                  <c:v>27.260109513741764</c:v>
                </c:pt>
                <c:pt idx="649">
                  <c:v>26.058072754246282</c:v>
                </c:pt>
                <c:pt idx="650">
                  <c:v>26.670172586709931</c:v>
                </c:pt>
                <c:pt idx="651">
                  <c:v>27.128966864461237</c:v>
                </c:pt>
                <c:pt idx="652">
                  <c:v>17.036590536948609</c:v>
                </c:pt>
                <c:pt idx="653">
                  <c:v>19.757868619145313</c:v>
                </c:pt>
                <c:pt idx="654">
                  <c:v>20.951884542503453</c:v>
                </c:pt>
                <c:pt idx="655">
                  <c:v>#N/A</c:v>
                </c:pt>
                <c:pt idx="656">
                  <c:v>23.323201571395909</c:v>
                </c:pt>
                <c:pt idx="657">
                  <c:v>15.419909525268467</c:v>
                </c:pt>
                <c:pt idx="658">
                  <c:v>15.841070699852775</c:v>
                </c:pt>
                <c:pt idx="659">
                  <c:v>19.871438517159024</c:v>
                </c:pt>
                <c:pt idx="660">
                  <c:v>21.094347541864078</c:v>
                </c:pt>
                <c:pt idx="661">
                  <c:v>21.094347541864078</c:v>
                </c:pt>
                <c:pt idx="662">
                  <c:v>27.173468378561765</c:v>
                </c:pt>
                <c:pt idx="663">
                  <c:v>15.759642407833201</c:v>
                </c:pt>
                <c:pt idx="664">
                  <c:v>26.531322519961186</c:v>
                </c:pt>
                <c:pt idx="665">
                  <c:v>17.04272428855856</c:v>
                </c:pt>
                <c:pt idx="666">
                  <c:v>17.956556081318197</c:v>
                </c:pt>
                <c:pt idx="667">
                  <c:v>25.004641723620843</c:v>
                </c:pt>
                <c:pt idx="668">
                  <c:v>10.622383380070829</c:v>
                </c:pt>
                <c:pt idx="669">
                  <c:v>18.743248090162993</c:v>
                </c:pt>
                <c:pt idx="670">
                  <c:v>11.267797737947983</c:v>
                </c:pt>
                <c:pt idx="671">
                  <c:v>23.809283818071208</c:v>
                </c:pt>
                <c:pt idx="672">
                  <c:v>16.082975666880724</c:v>
                </c:pt>
                <c:pt idx="673">
                  <c:v>13.590084389566703</c:v>
                </c:pt>
                <c:pt idx="674">
                  <c:v>16.082975666880724</c:v>
                </c:pt>
                <c:pt idx="675">
                  <c:v>13.590084389566703</c:v>
                </c:pt>
                <c:pt idx="676">
                  <c:v>#N/A</c:v>
                </c:pt>
                <c:pt idx="677">
                  <c:v>23.154724681080864</c:v>
                </c:pt>
                <c:pt idx="678">
                  <c:v>24.782981291972316</c:v>
                </c:pt>
                <c:pt idx="679">
                  <c:v>12.56473611951715</c:v>
                </c:pt>
                <c:pt idx="680">
                  <c:v>23.154724681080864</c:v>
                </c:pt>
                <c:pt idx="681">
                  <c:v>9.3521785634126484</c:v>
                </c:pt>
                <c:pt idx="682">
                  <c:v>23.884009455464739</c:v>
                </c:pt>
                <c:pt idx="683">
                  <c:v>9.3521785634126484</c:v>
                </c:pt>
                <c:pt idx="684">
                  <c:v>11.732974885598013</c:v>
                </c:pt>
                <c:pt idx="685">
                  <c:v>15.182166360699652</c:v>
                </c:pt>
                <c:pt idx="686">
                  <c:v>20.348845830519902</c:v>
                </c:pt>
                <c:pt idx="687">
                  <c:v>9.0919918694679485</c:v>
                </c:pt>
                <c:pt idx="688">
                  <c:v>8.8837487402296738</c:v>
                </c:pt>
                <c:pt idx="689">
                  <c:v>23.115788168810738</c:v>
                </c:pt>
                <c:pt idx="690">
                  <c:v>22.478897221243564</c:v>
                </c:pt>
                <c:pt idx="691">
                  <c:v>13.61323570375823</c:v>
                </c:pt>
                <c:pt idx="692">
                  <c:v>22.320213227296041</c:v>
                </c:pt>
                <c:pt idx="693">
                  <c:v>9.9588212162314811</c:v>
                </c:pt>
                <c:pt idx="694">
                  <c:v>8.8569246347909196</c:v>
                </c:pt>
                <c:pt idx="695">
                  <c:v>17.148356513805979</c:v>
                </c:pt>
                <c:pt idx="696">
                  <c:v>19.025199639911968</c:v>
                </c:pt>
                <c:pt idx="697">
                  <c:v>24.499215749150416</c:v>
                </c:pt>
                <c:pt idx="698">
                  <c:v>9.0675749590394155</c:v>
                </c:pt>
                <c:pt idx="699">
                  <c:v>18.710484697423833</c:v>
                </c:pt>
                <c:pt idx="700">
                  <c:v>11.055930621308159</c:v>
                </c:pt>
                <c:pt idx="701">
                  <c:v>11.055930621308159</c:v>
                </c:pt>
                <c:pt idx="702">
                  <c:v>23.410280207837509</c:v>
                </c:pt>
                <c:pt idx="703">
                  <c:v>8.8952457807657694</c:v>
                </c:pt>
                <c:pt idx="704">
                  <c:v>11.609152124060431</c:v>
                </c:pt>
                <c:pt idx="705">
                  <c:v>10.212954692482352</c:v>
                </c:pt>
                <c:pt idx="706">
                  <c:v>10.212954692482352</c:v>
                </c:pt>
                <c:pt idx="707">
                  <c:v>12.179169406142542</c:v>
                </c:pt>
                <c:pt idx="708">
                  <c:v>18.567632526638139</c:v>
                </c:pt>
                <c:pt idx="709">
                  <c:v>22.416726183461609</c:v>
                </c:pt>
                <c:pt idx="710">
                  <c:v>12.179169406142542</c:v>
                </c:pt>
                <c:pt idx="711">
                  <c:v>12.179169406142542</c:v>
                </c:pt>
                <c:pt idx="712">
                  <c:v>19.859401427222281</c:v>
                </c:pt>
                <c:pt idx="713">
                  <c:v>19.859401427222281</c:v>
                </c:pt>
                <c:pt idx="714">
                  <c:v>22.416726183461609</c:v>
                </c:pt>
                <c:pt idx="715">
                  <c:v>10.459567876943654</c:v>
                </c:pt>
                <c:pt idx="716">
                  <c:v>11.645190336135252</c:v>
                </c:pt>
                <c:pt idx="717">
                  <c:v>15.865761597022168</c:v>
                </c:pt>
                <c:pt idx="718">
                  <c:v>17.38507095918736</c:v>
                </c:pt>
                <c:pt idx="719">
                  <c:v>16.517759004342082</c:v>
                </c:pt>
                <c:pt idx="720">
                  <c:v>16.296532339160521</c:v>
                </c:pt>
                <c:pt idx="721">
                  <c:v>6.9750734703260342</c:v>
                </c:pt>
                <c:pt idx="722">
                  <c:v>14.706585507904755</c:v>
                </c:pt>
                <c:pt idx="723">
                  <c:v>7.0652994625205725</c:v>
                </c:pt>
                <c:pt idx="724">
                  <c:v>18.319754746887501</c:v>
                </c:pt>
                <c:pt idx="725">
                  <c:v>9.4133106768389645</c:v>
                </c:pt>
                <c:pt idx="726">
                  <c:v>8.2052946519359615</c:v>
                </c:pt>
                <c:pt idx="727">
                  <c:v>8.0372637359984083</c:v>
                </c:pt>
                <c:pt idx="728">
                  <c:v>11.058110442887736</c:v>
                </c:pt>
                <c:pt idx="729">
                  <c:v>5.5538581566002172</c:v>
                </c:pt>
                <c:pt idx="730">
                  <c:v>5.5538581566002172</c:v>
                </c:pt>
                <c:pt idx="731">
                  <c:v>6.2251950202937092</c:v>
                </c:pt>
                <c:pt idx="732">
                  <c:v>8.7683620699342413</c:v>
                </c:pt>
                <c:pt idx="733">
                  <c:v>8.7683620699342413</c:v>
                </c:pt>
                <c:pt idx="734">
                  <c:v>20.359091490231865</c:v>
                </c:pt>
                <c:pt idx="735">
                  <c:v>7.100675753354726</c:v>
                </c:pt>
                <c:pt idx="736">
                  <c:v>6.7069043655058627</c:v>
                </c:pt>
                <c:pt idx="737">
                  <c:v>20.967631025127385</c:v>
                </c:pt>
                <c:pt idx="738">
                  <c:v>20.967631025127385</c:v>
                </c:pt>
                <c:pt idx="739">
                  <c:v>11.16731827016215</c:v>
                </c:pt>
                <c:pt idx="740">
                  <c:v>11.16731827016215</c:v>
                </c:pt>
                <c:pt idx="741">
                  <c:v>#N/A</c:v>
                </c:pt>
                <c:pt idx="742">
                  <c:v>#N/A</c:v>
                </c:pt>
                <c:pt idx="743">
                  <c:v>7.8718691207339999</c:v>
                </c:pt>
                <c:pt idx="744">
                  <c:v>7.2931838109896043</c:v>
                </c:pt>
                <c:pt idx="745">
                  <c:v>9.8711999785038884</c:v>
                </c:pt>
                <c:pt idx="746">
                  <c:v>9.8711999785038884</c:v>
                </c:pt>
                <c:pt idx="747">
                  <c:v>4.2694448100863829</c:v>
                </c:pt>
                <c:pt idx="748">
                  <c:v>4.4421723023552886</c:v>
                </c:pt>
                <c:pt idx="749">
                  <c:v>12.16019650205857</c:v>
                </c:pt>
                <c:pt idx="750">
                  <c:v>14.997587684735304</c:v>
                </c:pt>
                <c:pt idx="751">
                  <c:v>8.358050833064981</c:v>
                </c:pt>
                <c:pt idx="752">
                  <c:v>6.6639660288805604</c:v>
                </c:pt>
                <c:pt idx="753">
                  <c:v>#N/A</c:v>
                </c:pt>
                <c:pt idx="754">
                  <c:v>2.6462281548038131</c:v>
                </c:pt>
                <c:pt idx="755">
                  <c:v>12.54915592014704</c:v>
                </c:pt>
                <c:pt idx="756">
                  <c:v>7.5429051344726235</c:v>
                </c:pt>
              </c:numCache>
            </c:numRef>
          </c:xVal>
          <c:yVal>
            <c:numRef>
              <c:f>'B0 - Distribution'!$BV$6:$BV$762</c:f>
              <c:numCache>
                <c:formatCode>#,##0</c:formatCode>
                <c:ptCount val="757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26.975508759540766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26.975508759540766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32.478377630091146</c:v>
                </c:pt>
                <c:pt idx="393">
                  <c:v>32.478377630091146</c:v>
                </c:pt>
                <c:pt idx="394">
                  <c:v>32.478377630091146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37.797924544700322</c:v>
                </c:pt>
                <c:pt idx="400">
                  <c:v>#N/A</c:v>
                </c:pt>
                <c:pt idx="401">
                  <c:v>#N/A</c:v>
                </c:pt>
                <c:pt idx="402">
                  <c:v>37.797924544700322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22.418004876946366</c:v>
                </c:pt>
                <c:pt idx="417">
                  <c:v>#N/A</c:v>
                </c:pt>
                <c:pt idx="418">
                  <c:v>#N/A</c:v>
                </c:pt>
                <c:pt idx="419">
                  <c:v>32.683285447738541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22.624849019046831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34.022993839067645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22.876939005670977</c:v>
                </c:pt>
                <c:pt idx="463">
                  <c:v>#N/A</c:v>
                </c:pt>
                <c:pt idx="464">
                  <c:v>#N/A</c:v>
                </c:pt>
                <c:pt idx="465">
                  <c:v>23.028126149864345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23.028126149864345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23.649609568017112</c:v>
                </c:pt>
                <c:pt idx="481">
                  <c:v>#N/A</c:v>
                </c:pt>
                <c:pt idx="482">
                  <c:v>34.344223110982597</c:v>
                </c:pt>
                <c:pt idx="483">
                  <c:v>31.80013572642488</c:v>
                </c:pt>
                <c:pt idx="484">
                  <c:v>#N/A</c:v>
                </c:pt>
                <c:pt idx="485">
                  <c:v>31.80013572642488</c:v>
                </c:pt>
                <c:pt idx="486">
                  <c:v>24.974885689006889</c:v>
                </c:pt>
                <c:pt idx="487">
                  <c:v>#N/A</c:v>
                </c:pt>
                <c:pt idx="488">
                  <c:v>#N/A</c:v>
                </c:pt>
                <c:pt idx="489">
                  <c:v>48.425665824404199</c:v>
                </c:pt>
                <c:pt idx="490">
                  <c:v>#N/A</c:v>
                </c:pt>
                <c:pt idx="491">
                  <c:v>48.425665824404199</c:v>
                </c:pt>
                <c:pt idx="492">
                  <c:v>#N/A</c:v>
                </c:pt>
                <c:pt idx="493">
                  <c:v>24.310117279951481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56.362428505325546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47.377520625334739</c:v>
                </c:pt>
                <c:pt idx="511">
                  <c:v>#N/A</c:v>
                </c:pt>
                <c:pt idx="512">
                  <c:v>#N/A</c:v>
                </c:pt>
                <c:pt idx="513">
                  <c:v>49.734701018814597</c:v>
                </c:pt>
                <c:pt idx="514">
                  <c:v>49.734701018814597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40.767650220015597</c:v>
                </c:pt>
                <c:pt idx="520">
                  <c:v>#N/A</c:v>
                </c:pt>
                <c:pt idx="521">
                  <c:v>38.476543474350258</c:v>
                </c:pt>
                <c:pt idx="522">
                  <c:v>#N/A</c:v>
                </c:pt>
                <c:pt idx="523">
                  <c:v>#N/A</c:v>
                </c:pt>
                <c:pt idx="524">
                  <c:v>55.521599827881694</c:v>
                </c:pt>
                <c:pt idx="525">
                  <c:v>55.521599827881694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42.73160946924466</c:v>
                </c:pt>
                <c:pt idx="532">
                  <c:v>30.845157179611206</c:v>
                </c:pt>
                <c:pt idx="533">
                  <c:v>#N/A</c:v>
                </c:pt>
                <c:pt idx="534">
                  <c:v>20.159644823927447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38.137929534652827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21.573266367571268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39.224630122290471</c:v>
                </c:pt>
                <c:pt idx="568">
                  <c:v>24.470952806638099</c:v>
                </c:pt>
                <c:pt idx="569">
                  <c:v>#N/A</c:v>
                </c:pt>
                <c:pt idx="570">
                  <c:v>#N/A</c:v>
                </c:pt>
                <c:pt idx="571">
                  <c:v>44.082114059493684</c:v>
                </c:pt>
                <c:pt idx="572">
                  <c:v>#N/A</c:v>
                </c:pt>
                <c:pt idx="573">
                  <c:v>57.797237805786857</c:v>
                </c:pt>
                <c:pt idx="574">
                  <c:v>19.475793861667281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54.125964594436319</c:v>
                </c:pt>
                <c:pt idx="586">
                  <c:v>#N/A</c:v>
                </c:pt>
                <c:pt idx="587">
                  <c:v>#N/A</c:v>
                </c:pt>
                <c:pt idx="588">
                  <c:v>57.917958868489556</c:v>
                </c:pt>
                <c:pt idx="589">
                  <c:v>#N/A</c:v>
                </c:pt>
                <c:pt idx="590">
                  <c:v>49.902869031334937</c:v>
                </c:pt>
                <c:pt idx="591">
                  <c:v>#N/A</c:v>
                </c:pt>
                <c:pt idx="592">
                  <c:v>51.568766805298559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35.136395406746061</c:v>
                </c:pt>
                <c:pt idx="600">
                  <c:v>38.549291423564064</c:v>
                </c:pt>
                <c:pt idx="601">
                  <c:v>#N/A</c:v>
                </c:pt>
                <c:pt idx="602">
                  <c:v>#N/A</c:v>
                </c:pt>
                <c:pt idx="603">
                  <c:v>20.716422528935198</c:v>
                </c:pt>
                <c:pt idx="604">
                  <c:v>58.286864394887743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18.300959821340225</c:v>
                </c:pt>
                <c:pt idx="613">
                  <c:v>#N/A</c:v>
                </c:pt>
                <c:pt idx="614">
                  <c:v>#N/A</c:v>
                </c:pt>
                <c:pt idx="615">
                  <c:v>46.496657361473169</c:v>
                </c:pt>
                <c:pt idx="616">
                  <c:v>46.496657361473169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38.345924167161982</c:v>
                </c:pt>
                <c:pt idx="624">
                  <c:v>#N/A</c:v>
                </c:pt>
                <c:pt idx="625">
                  <c:v>54.564770000248629</c:v>
                </c:pt>
                <c:pt idx="626">
                  <c:v>63.821070643133424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67.827930518189007</c:v>
                </c:pt>
                <c:pt idx="631">
                  <c:v>56.255856004904821</c:v>
                </c:pt>
                <c:pt idx="632">
                  <c:v>#N/A</c:v>
                </c:pt>
                <c:pt idx="633">
                  <c:v>69.77210560977295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35.476818358144193</c:v>
                </c:pt>
                <c:pt idx="643">
                  <c:v>#N/A</c:v>
                </c:pt>
                <c:pt idx="644">
                  <c:v>#N/A</c:v>
                </c:pt>
                <c:pt idx="645">
                  <c:v>76.267520351159078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20.201788600630138</c:v>
                </c:pt>
                <c:pt idx="653">
                  <c:v>43.485450441450801</c:v>
                </c:pt>
                <c:pt idx="654">
                  <c:v>66.894956686899462</c:v>
                </c:pt>
                <c:pt idx="655">
                  <c:v>#N/A</c:v>
                </c:pt>
                <c:pt idx="656">
                  <c:v>#N/A</c:v>
                </c:pt>
                <c:pt idx="657">
                  <c:v>16.847200198691297</c:v>
                </c:pt>
                <c:pt idx="658">
                  <c:v>44.78011467889214</c:v>
                </c:pt>
                <c:pt idx="659">
                  <c:v>50.976461540238482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25.164373744134313</c:v>
                </c:pt>
                <c:pt idx="667">
                  <c:v>43.216021915973741</c:v>
                </c:pt>
                <c:pt idx="668">
                  <c:v>75.638179547153101</c:v>
                </c:pt>
                <c:pt idx="669">
                  <c:v>#N/A</c:v>
                </c:pt>
                <c:pt idx="670">
                  <c:v>65.769742138115632</c:v>
                </c:pt>
                <c:pt idx="671">
                  <c:v>#N/A</c:v>
                </c:pt>
                <c:pt idx="672">
                  <c:v>#N/A</c:v>
                </c:pt>
                <c:pt idx="673">
                  <c:v>51.206928416485269</c:v>
                </c:pt>
                <c:pt idx="674">
                  <c:v>#N/A</c:v>
                </c:pt>
                <c:pt idx="675">
                  <c:v>51.206928416485269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21.04807224720625</c:v>
                </c:pt>
                <c:pt idx="683">
                  <c:v>#N/A</c:v>
                </c:pt>
                <c:pt idx="684">
                  <c:v>#N/A</c:v>
                </c:pt>
                <c:pt idx="685">
                  <c:v>36.929192645689497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47.732129023511618</c:v>
                </c:pt>
                <c:pt idx="692">
                  <c:v>#N/A</c:v>
                </c:pt>
                <c:pt idx="693">
                  <c:v>#N/A</c:v>
                </c:pt>
                <c:pt idx="694">
                  <c:v>51.3409819677019</c:v>
                </c:pt>
                <c:pt idx="695">
                  <c:v>59.875464060015723</c:v>
                </c:pt>
                <c:pt idx="696">
                  <c:v>#N/A</c:v>
                </c:pt>
                <c:pt idx="697">
                  <c:v>#N/A</c:v>
                </c:pt>
                <c:pt idx="698">
                  <c:v>58.435668673489509</c:v>
                </c:pt>
                <c:pt idx="699">
                  <c:v>#N/A</c:v>
                </c:pt>
                <c:pt idx="700">
                  <c:v>36.305225665665169</c:v>
                </c:pt>
                <c:pt idx="701">
                  <c:v>36.305225665665169</c:v>
                </c:pt>
                <c:pt idx="702">
                  <c:v>53.545599990930917</c:v>
                </c:pt>
                <c:pt idx="703">
                  <c:v>57.059976987736029</c:v>
                </c:pt>
                <c:pt idx="704">
                  <c:v>55.302788489333473</c:v>
                </c:pt>
                <c:pt idx="705">
                  <c:v>18.051189017914574</c:v>
                </c:pt>
                <c:pt idx="706">
                  <c:v>57.059976987736029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18.460939138613774</c:v>
                </c:pt>
                <c:pt idx="716">
                  <c:v>#N/A</c:v>
                </c:pt>
                <c:pt idx="717">
                  <c:v>74.490302618199863</c:v>
                </c:pt>
                <c:pt idx="718">
                  <c:v>62.658946926711572</c:v>
                </c:pt>
                <c:pt idx="719">
                  <c:v>67.217645488362834</c:v>
                </c:pt>
                <c:pt idx="720">
                  <c:v>73.982323804500453</c:v>
                </c:pt>
                <c:pt idx="721">
                  <c:v>19.027987482812112</c:v>
                </c:pt>
                <c:pt idx="722">
                  <c:v>15.565346695917485</c:v>
                </c:pt>
                <c:pt idx="723">
                  <c:v>46.092838307742738</c:v>
                </c:pt>
                <c:pt idx="724">
                  <c:v>#N/A</c:v>
                </c:pt>
                <c:pt idx="725">
                  <c:v>16.985411112363785</c:v>
                </c:pt>
                <c:pt idx="726">
                  <c:v>44.471218990286417</c:v>
                </c:pt>
                <c:pt idx="727">
                  <c:v>66.986141013641529</c:v>
                </c:pt>
                <c:pt idx="728">
                  <c:v>76.677407356036085</c:v>
                </c:pt>
                <c:pt idx="729">
                  <c:v>44.214648774507872</c:v>
                </c:pt>
                <c:pt idx="730">
                  <c:v>44.214648774507872</c:v>
                </c:pt>
                <c:pt idx="731">
                  <c:v>#N/A</c:v>
                </c:pt>
                <c:pt idx="732">
                  <c:v>58.908826568486511</c:v>
                </c:pt>
                <c:pt idx="733">
                  <c:v>58.908826568486511</c:v>
                </c:pt>
                <c:pt idx="734">
                  <c:v>28.577252362611436</c:v>
                </c:pt>
                <c:pt idx="735">
                  <c:v>66.23885353531287</c:v>
                </c:pt>
                <c:pt idx="736">
                  <c:v>61.241932853285221</c:v>
                </c:pt>
                <c:pt idx="737">
                  <c:v>#N/A</c:v>
                </c:pt>
                <c:pt idx="738">
                  <c:v>#N/A</c:v>
                </c:pt>
                <c:pt idx="739">
                  <c:v>82.104244733265773</c:v>
                </c:pt>
                <c:pt idx="740">
                  <c:v>82.104244733265773</c:v>
                </c:pt>
                <c:pt idx="741">
                  <c:v>#N/A</c:v>
                </c:pt>
                <c:pt idx="742">
                  <c:v>#N/A</c:v>
                </c:pt>
                <c:pt idx="743">
                  <c:v>12.871149770210305</c:v>
                </c:pt>
                <c:pt idx="744">
                  <c:v>75.162557038216278</c:v>
                </c:pt>
                <c:pt idx="745">
                  <c:v>12.587473586691384</c:v>
                </c:pt>
                <c:pt idx="746">
                  <c:v>12.587473586691384</c:v>
                </c:pt>
                <c:pt idx="747">
                  <c:v>39.704088760456159</c:v>
                </c:pt>
                <c:pt idx="748">
                  <c:v>33.405574459311303</c:v>
                </c:pt>
                <c:pt idx="749">
                  <c:v>25.510652868993844</c:v>
                </c:pt>
                <c:pt idx="750">
                  <c:v>#N/A</c:v>
                </c:pt>
                <c:pt idx="751">
                  <c:v>#N/A</c:v>
                </c:pt>
                <c:pt idx="752">
                  <c:v>36.677831613468669</c:v>
                </c:pt>
                <c:pt idx="753">
                  <c:v>#N/A</c:v>
                </c:pt>
                <c:pt idx="754">
                  <c:v>12.181549914728537</c:v>
                </c:pt>
                <c:pt idx="755">
                  <c:v>16.323519111546442</c:v>
                </c:pt>
                <c:pt idx="756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205-43F7-BEFE-23256AAF9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275247"/>
        <c:axId val="69269007"/>
      </c:scatterChart>
      <c:valAx>
        <c:axId val="69275247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Potentiel du magasin</a:t>
                </a:r>
              </a:p>
            </c:rich>
          </c:tx>
          <c:layout>
            <c:manualLayout>
              <c:xMode val="edge"/>
              <c:yMode val="edge"/>
              <c:x val="0.43926277932026314"/>
              <c:y val="0.950927495522208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269007"/>
        <c:crosses val="autoZero"/>
        <c:crossBetween val="midCat"/>
      </c:valAx>
      <c:valAx>
        <c:axId val="69269007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 b="1" i="0" u="none" strike="noStrike" kern="1200" baseline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</a:rPr>
                  <a:t>Intensité </a:t>
                </a:r>
              </a:p>
              <a:p>
                <a:pPr>
                  <a:defRPr/>
                </a:pPr>
                <a:r>
                  <a:rPr lang="fr-FR" sz="1100" b="1" i="0" u="none" strike="noStrike" kern="1200" baseline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</a:rPr>
                  <a:t>concurrentielle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2752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/>
      </a:pPr>
      <a:endParaRPr lang="fr-FR"/>
    </a:p>
  </c:txPr>
  <c:externalData r:id="rId3">
    <c:autoUpdate val="1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2734450620338512"/>
          <c:w val="0.97919899421404466"/>
          <c:h val="0.212358692858595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Distribution'!$CC$10</c:f>
              <c:strCache>
                <c:ptCount val="1"/>
                <c:pt idx="0">
                  <c:v>Adressé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Distribution'!$CD$10</c:f>
              <c:numCache>
                <c:formatCode>0%</c:formatCode>
                <c:ptCount val="1"/>
                <c:pt idx="0">
                  <c:v>0.34782608695652173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94-427A-A159-98B214443F18}"/>
            </c:ext>
          </c:extLst>
        </c:ser>
        <c:ser>
          <c:idx val="1"/>
          <c:order val="1"/>
          <c:tx>
            <c:strRef>
              <c:f>'B0 - Distribution'!$CC$11</c:f>
              <c:strCache>
                <c:ptCount val="1"/>
                <c:pt idx="0">
                  <c:v>Perdu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Distribution'!$CD$11</c:f>
              <c:numCache>
                <c:formatCode>0%</c:formatCode>
                <c:ptCount val="1"/>
                <c:pt idx="0">
                  <c:v>8.6956521739130432E-2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94-427A-A159-98B214443F18}"/>
            </c:ext>
          </c:extLst>
        </c:ser>
        <c:ser>
          <c:idx val="2"/>
          <c:order val="2"/>
          <c:tx>
            <c:strRef>
              <c:f>'B0 - Distribution'!$CC$12</c:f>
              <c:strCache>
                <c:ptCount val="1"/>
                <c:pt idx="0">
                  <c:v>Non adressé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Distribution'!$CD$12</c:f>
              <c:numCache>
                <c:formatCode>0%</c:formatCode>
                <c:ptCount val="1"/>
                <c:pt idx="0">
                  <c:v>0.56521739130434778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94-427A-A159-98B214443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3650367"/>
        <c:axId val="113648447"/>
      </c:barChart>
      <c:catAx>
        <c:axId val="1136503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648447"/>
        <c:crosses val="autoZero"/>
        <c:auto val="1"/>
        <c:lblAlgn val="ctr"/>
        <c:lblOffset val="100"/>
        <c:noMultiLvlLbl val="0"/>
      </c:catAx>
      <c:valAx>
        <c:axId val="113648447"/>
        <c:scaling>
          <c:orientation val="minMax"/>
          <c:max val="1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13650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2734450620338512"/>
          <c:w val="0.97919899421404466"/>
          <c:h val="0.212358692858595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Distribution'!$CC$10</c:f>
              <c:strCache>
                <c:ptCount val="1"/>
                <c:pt idx="0">
                  <c:v>Adressé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Distribution'!$CF$10</c:f>
              <c:numCache>
                <c:formatCode>0%</c:formatCode>
                <c:ptCount val="1"/>
                <c:pt idx="0">
                  <c:v>0.45238095238095238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CC-462C-90A9-95031379984C}"/>
            </c:ext>
          </c:extLst>
        </c:ser>
        <c:ser>
          <c:idx val="1"/>
          <c:order val="1"/>
          <c:tx>
            <c:strRef>
              <c:f>'B0 - Distribution'!$CC$11</c:f>
              <c:strCache>
                <c:ptCount val="1"/>
                <c:pt idx="0">
                  <c:v>Perdu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Distribution'!$CF$11</c:f>
              <c:numCache>
                <c:formatCode>0%</c:formatCode>
                <c:ptCount val="1"/>
                <c:pt idx="0">
                  <c:v>0.14285714285714285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CC-462C-90A9-95031379984C}"/>
            </c:ext>
          </c:extLst>
        </c:ser>
        <c:ser>
          <c:idx val="2"/>
          <c:order val="2"/>
          <c:tx>
            <c:strRef>
              <c:f>'B0 - Distribution'!$CC$12</c:f>
              <c:strCache>
                <c:ptCount val="1"/>
                <c:pt idx="0">
                  <c:v>Non adressé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Distribution'!$CF$12</c:f>
              <c:numCache>
                <c:formatCode>0%</c:formatCode>
                <c:ptCount val="1"/>
                <c:pt idx="0">
                  <c:v>0.40476190476190477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CC-462C-90A9-9503137998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3650367"/>
        <c:axId val="113648447"/>
      </c:barChart>
      <c:catAx>
        <c:axId val="1136503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648447"/>
        <c:crosses val="autoZero"/>
        <c:auto val="1"/>
        <c:lblAlgn val="ctr"/>
        <c:lblOffset val="100"/>
        <c:noMultiLvlLbl val="0"/>
      </c:catAx>
      <c:valAx>
        <c:axId val="113648447"/>
        <c:scaling>
          <c:orientation val="minMax"/>
          <c:max val="1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13650367"/>
        <c:crosses val="autoZero"/>
        <c:crossBetween val="between"/>
      </c:valAx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1">
    <c:autoUpdate val="1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'A0 - Distributeur'!$AN$6</c:f>
              <c:strCache>
                <c:ptCount val="1"/>
                <c:pt idx="0">
                  <c:v>Produits</c:v>
                </c:pt>
              </c:strCache>
            </c:strRef>
          </c:tx>
          <c:spPr>
            <a:solidFill>
              <a:srgbClr val="E7E8EA">
                <a:alpha val="20000"/>
              </a:srgbClr>
            </a:solidFill>
            <a:ln>
              <a:noFill/>
            </a:ln>
            <a:effectLst/>
          </c:spPr>
          <c:invertIfNegative val="0"/>
          <c:val>
            <c:numRef>
              <c:f>'A0 - Distributeur'!$AN$7:$AN$16</c:f>
              <c:numCache>
                <c:formatCode>#\ ##0.0</c:formatCode>
                <c:ptCount val="10"/>
                <c:pt idx="0">
                  <c:v>1.38</c:v>
                </c:pt>
                <c:pt idx="1">
                  <c:v>1.03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F3-416F-967C-84D6D12068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29643631"/>
        <c:axId val="1329627311"/>
      </c:barChart>
      <c:catAx>
        <c:axId val="1329643631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29627311"/>
        <c:crosses val="autoZero"/>
        <c:auto val="1"/>
        <c:lblAlgn val="ctr"/>
        <c:lblOffset val="100"/>
        <c:noMultiLvlLbl val="0"/>
      </c:catAx>
      <c:valAx>
        <c:axId val="1329627311"/>
        <c:scaling>
          <c:orientation val="minMax"/>
        </c:scaling>
        <c:delete val="1"/>
        <c:axPos val="t"/>
        <c:numFmt formatCode="#\ ##0.0" sourceLinked="1"/>
        <c:majorTickMark val="none"/>
        <c:minorTickMark val="none"/>
        <c:tickLblPos val="nextTo"/>
        <c:crossAx val="1329643631"/>
        <c:crosses val="autoZero"/>
        <c:crossBetween val="between"/>
      </c:valAx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1">
    <c:autoUpdate val="1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2734450620338512"/>
          <c:w val="0.97919899421404466"/>
          <c:h val="0.212358692858595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Distribution'!$CC$10</c:f>
              <c:strCache>
                <c:ptCount val="1"/>
                <c:pt idx="0">
                  <c:v>Adressé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Distribution'!$CE$10</c:f>
              <c:numCache>
                <c:formatCode>0%</c:formatCode>
                <c:ptCount val="1"/>
                <c:pt idx="0">
                  <c:v>0.3562091503267974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9E-4682-BA55-D7BFEC7C708A}"/>
            </c:ext>
          </c:extLst>
        </c:ser>
        <c:ser>
          <c:idx val="1"/>
          <c:order val="1"/>
          <c:tx>
            <c:strRef>
              <c:f>'B0 - Distribution'!$CC$11</c:f>
              <c:strCache>
                <c:ptCount val="1"/>
                <c:pt idx="0">
                  <c:v>Perdu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Distribution'!$CE$11</c:f>
              <c:numCache>
                <c:formatCode>0%</c:formatCode>
                <c:ptCount val="1"/>
                <c:pt idx="0">
                  <c:v>0.12745098039215685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9E-4682-BA55-D7BFEC7C708A}"/>
            </c:ext>
          </c:extLst>
        </c:ser>
        <c:ser>
          <c:idx val="2"/>
          <c:order val="2"/>
          <c:tx>
            <c:strRef>
              <c:f>'B0 - Distribution'!$CC$12</c:f>
              <c:strCache>
                <c:ptCount val="1"/>
                <c:pt idx="0">
                  <c:v>Non adressé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Distribution'!$CE$12</c:f>
              <c:numCache>
                <c:formatCode>0%</c:formatCode>
                <c:ptCount val="1"/>
                <c:pt idx="0">
                  <c:v>0.5163398692810458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9E-4682-BA55-D7BFEC7C7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3650367"/>
        <c:axId val="113648447"/>
      </c:barChart>
      <c:catAx>
        <c:axId val="1136503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648447"/>
        <c:crosses val="autoZero"/>
        <c:auto val="1"/>
        <c:lblAlgn val="ctr"/>
        <c:lblOffset val="100"/>
        <c:noMultiLvlLbl val="0"/>
      </c:catAx>
      <c:valAx>
        <c:axId val="113648447"/>
        <c:scaling>
          <c:orientation val="minMax"/>
          <c:max val="1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13650367"/>
        <c:crosses val="autoZero"/>
        <c:crossBetween val="between"/>
      </c:valAx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1">
    <c:autoUpdate val="1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Distribution'!$CT$6:$CT$19</c:f>
              <c:numCache>
                <c:formatCode>#,##0.00</c:formatCode>
                <c:ptCount val="14"/>
                <c:pt idx="0">
                  <c:v>1.3792134831460674</c:v>
                </c:pt>
                <c:pt idx="1">
                  <c:v>1.3079710144927537</c:v>
                </c:pt>
                <c:pt idx="2">
                  <c:v>1.1076923076923078</c:v>
                </c:pt>
                <c:pt idx="3">
                  <c:v>1.0743243243243243</c:v>
                </c:pt>
                <c:pt idx="4">
                  <c:v>1.0797546012269938</c:v>
                </c:pt>
                <c:pt idx="5">
                  <c:v>1.1478260869565218</c:v>
                </c:pt>
                <c:pt idx="6">
                  <c:v>1.1788617886178863</c:v>
                </c:pt>
                <c:pt idx="7">
                  <c:v>1.2211538461538463</c:v>
                </c:pt>
                <c:pt idx="8">
                  <c:v>1.2666666666666666</c:v>
                </c:pt>
                <c:pt idx="9">
                  <c:v>1.1351351351351351</c:v>
                </c:pt>
                <c:pt idx="10">
                  <c:v>1.015625</c:v>
                </c:pt>
                <c:pt idx="11">
                  <c:v>1.0161290322580645</c:v>
                </c:pt>
                <c:pt idx="12">
                  <c:v>1.0327868852459017</c:v>
                </c:pt>
                <c:pt idx="13">
                  <c:v>1.0327868852459017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2A9-4D20-916B-D5E2775941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7645599"/>
        <c:axId val="1897642239"/>
      </c:lineChart>
      <c:dateAx>
        <c:axId val="1897645599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14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897642239"/>
        <c:crosses val="autoZero"/>
        <c:auto val="1"/>
        <c:lblOffset val="100"/>
        <c:baseTimeUnit val="days"/>
      </c:dateAx>
      <c:valAx>
        <c:axId val="18976422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r>
                  <a:rPr lang="fr-FR" dirty="0"/>
                  <a:t>Produits par magasin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Black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.00" sourceLinked="1"/>
        <c:majorTickMark val="none"/>
        <c:minorTickMark val="none"/>
        <c:tickLblPos val="nextTo"/>
        <c:crossAx val="189764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0891182128125501"/>
          <c:y val="5.0925925925925923E-2"/>
          <c:w val="0.36800300042300976"/>
          <c:h val="0.89814814814814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'B0 - Distribution'!$AU$5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0A-40A4-B3DD-FAB3EBE90E6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0A-40A4-B3DD-FAB3EBE90E6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0A-40A4-B3DD-FAB3EBE90E6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0A-40A4-B3DD-FAB3EBE90E65}"/>
              </c:ext>
            </c:extLst>
          </c:dPt>
          <c:dPt>
            <c:idx val="5"/>
            <c:invertIfNegative val="0"/>
            <c:bubble3D val="0"/>
            <c:spPr>
              <a:solidFill>
                <a:srgbClr val="FFDF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0A-40A4-B3DD-FAB3EBE90E6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0A-40A4-B3DD-FAB3EBE90E65}"/>
              </c:ext>
            </c:extLst>
          </c:dPt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90A-40A4-B3DD-FAB3EBE90E65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1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42B4FB5D-B344-4227-9E47-92E68DB7F9CB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1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F5B61FF7-E41A-4533-A1B9-03CCCE709217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190A-40A4-B3DD-FAB3EBE90E6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FCA29EA-67C4-43BB-93A6-F207E63C4059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C63B3236-DCF1-4537-8CB2-516991AB8F0C}" type="VALUE">
                      <a:rPr lang="en-US"/>
                      <a:pPr/>
                      <a:t>[VALUE]</a:t>
                    </a:fld>
                    <a:endParaRPr lang="fr-F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190A-40A4-B3DD-FAB3EBE90E65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6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8F5D1847-6818-41E8-8E14-0A6D53988B1D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6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6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A3DB5B4B-F4A2-4F91-AEDE-0C2850CD2005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6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90A-40A4-B3DD-FAB3EBE90E65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4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4E6819BE-457B-4299-B3F2-6418D4B029DD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4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4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02C818DA-3EC4-4D4F-A614-FD8D94710F8D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4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190A-40A4-B3DD-FAB3EBE90E65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FD4053E8-FBD9-4F03-A91F-872B6AD495BE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9322A3D3-3558-4BFC-8915-9D7D6EDCFAA8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190A-40A4-B3DD-FAB3EBE90E65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rgbClr val="DEA90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0867C7FC-E801-4221-8D45-4D3DD75CD07F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rgbClr val="DEA900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rgbClr val="DEA90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0B5FE8BE-EC1D-404F-88F5-B0F6B39D6028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rgbClr val="DEA900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190A-40A4-B3DD-FAB3EBE90E65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2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9EFE9430-171F-46D8-BEE4-8F833F39D665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2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2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21CE75B0-2A39-4B25-BCF3-2E551462B645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2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190A-40A4-B3DD-FAB3EBE90E65}"/>
                </c:ext>
              </c:extLst>
            </c:dLbl>
            <c:dLbl>
              <c:idx val="7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rgbClr val="00B0F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90A-40A4-B3DD-FAB3EBE90E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'B0 - Distribution'!$AR$6:$AR$13</c:f>
              <c:strCache>
                <c:ptCount val="5"/>
                <c:pt idx="0">
                  <c:v>WILLIAM PEEL - Scotch whisky - 1.5L</c:v>
                </c:pt>
                <c:pt idx="1">
                  <c:v>WILLIAM PEEL - Scotch whisky - 1L</c:v>
                </c:pt>
                <c:pt idx="2">
                  <c:v>WILLIAM PEEL - Scotch whisky edition limitee - 1L</c:v>
                </c:pt>
                <c:pt idx="3">
                  <c:v>WILLIAM PEEL - Scotch whisky - 50cl</c:v>
                </c:pt>
                <c:pt idx="4">
                  <c:v>WILLIAM PEEL - Blended scotch - 20cl</c:v>
                </c:pt>
              </c:strCache>
            </c:strRef>
          </c:cat>
          <c:val>
            <c:numRef>
              <c:f>'B0 - Distribution'!$AU$6:$AU$13</c:f>
              <c:numCache>
                <c:formatCode>0.0%</c:formatCode>
                <c:ptCount val="8"/>
                <c:pt idx="0">
                  <c:v>0.29460000000000003</c:v>
                </c:pt>
                <c:pt idx="1">
                  <c:v>0.16510000000000002</c:v>
                </c:pt>
                <c:pt idx="2" formatCode="0%">
                  <c:v>0.111</c:v>
                </c:pt>
                <c:pt idx="3" formatCode="0%">
                  <c:v>4.36E-2</c:v>
                </c:pt>
                <c:pt idx="4" formatCode="0%">
                  <c:v>3.4300000000000004E-2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Distribution'!$CL$6:$CS$6</c15:f>
                <c15:dlblRangeCache>
                  <c:ptCount val="8"/>
                  <c:pt idx="2">
                    <c:v>4 269</c:v>
                  </c:pt>
                  <c:pt idx="3">
                    <c:v>127</c:v>
                  </c:pt>
                  <c:pt idx="4">
                    <c:v>74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190A-40A4-B3DD-FAB3EBE90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960231263"/>
        <c:axId val="960229823"/>
      </c:barChart>
      <c:catAx>
        <c:axId val="96023126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60229823"/>
        <c:crosses val="autoZero"/>
        <c:auto val="1"/>
        <c:lblAlgn val="ctr"/>
        <c:lblOffset val="100"/>
        <c:noMultiLvlLbl val="0"/>
      </c:catAx>
      <c:valAx>
        <c:axId val="960229823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960231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7"/>
          <c:order val="0"/>
          <c:tx>
            <c:strRef>
              <c:f>'B0 - Distribution'!$CS$5</c:f>
              <c:strCache>
                <c:ptCount val="1"/>
              </c:strCache>
              <c:extLst xmlns:c15="http://schemas.microsoft.com/office/drawing/2012/chart"/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  <c:extLst xmlns:c15="http://schemas.microsoft.com/office/drawing/2012/chart"/>
            </c:numRef>
          </c:cat>
          <c:val>
            <c:numRef>
              <c:f>'B0 - Distribution'!$CS$6:$CS$19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  <c:extLst xmlns:c15="http://schemas.microsoft.com/office/drawing/2012/chart"/>
            </c:numRef>
          </c: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0-B383-45C0-B977-72DB7FAD196E}"/>
            </c:ext>
          </c:extLst>
        </c:ser>
        <c:ser>
          <c:idx val="6"/>
          <c:order val="1"/>
          <c:tx>
            <c:strRef>
              <c:f>'B0 - Distribution'!$CR$5</c:f>
              <c:strCache>
                <c:ptCount val="1"/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Distribution'!$CR$6:$CR$19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383-45C0-B977-72DB7FAD196E}"/>
            </c:ext>
          </c:extLst>
        </c:ser>
        <c:ser>
          <c:idx val="5"/>
          <c:order val="2"/>
          <c:tx>
            <c:strRef>
              <c:f>'B0 - Distribution'!$CQ$5</c:f>
              <c:strCache>
                <c:ptCount val="1"/>
              </c:strCache>
            </c:strRef>
          </c:tx>
          <c:spPr>
            <a:ln w="28575" cap="rnd">
              <a:solidFill>
                <a:srgbClr val="FFDF79"/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Distribution'!$CQ$6:$CQ$19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383-45C0-B977-72DB7FAD196E}"/>
            </c:ext>
          </c:extLst>
        </c:ser>
        <c:ser>
          <c:idx val="4"/>
          <c:order val="3"/>
          <c:tx>
            <c:strRef>
              <c:f>'B0 - Distribution'!$CP$5</c:f>
              <c:strCache>
                <c:ptCount val="1"/>
                <c:pt idx="0">
                  <c:v>WILLIAM PEEL - Blended scotch - 20cl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Distribution'!$CP$6:$CP$19</c:f>
              <c:numCache>
                <c:formatCode>#,##0</c:formatCode>
                <c:ptCount val="14"/>
                <c:pt idx="0">
                  <c:v>74.242424242424249</c:v>
                </c:pt>
                <c:pt idx="1">
                  <c:v>74.242424242424249</c:v>
                </c:pt>
                <c:pt idx="2">
                  <c:v>74.242424242424249</c:v>
                </c:pt>
                <c:pt idx="3">
                  <c:v>68.614718614718612</c:v>
                </c:pt>
                <c:pt idx="4">
                  <c:v>80.086580086580085</c:v>
                </c:pt>
                <c:pt idx="5">
                  <c:v>85.714285714285708</c:v>
                </c:pt>
                <c:pt idx="6">
                  <c:v>88.744588744588739</c:v>
                </c:pt>
                <c:pt idx="7">
                  <c:v>97.186147186147181</c:v>
                </c:pt>
                <c:pt idx="8">
                  <c:v>97.186147186147181</c:v>
                </c:pt>
                <c:pt idx="9">
                  <c:v>97.402597402597408</c:v>
                </c:pt>
                <c:pt idx="10">
                  <c:v>97.186147186147181</c:v>
                </c:pt>
                <c:pt idx="11">
                  <c:v>97.186147186147181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B383-45C0-B977-72DB7FAD196E}"/>
            </c:ext>
          </c:extLst>
        </c:ser>
        <c:ser>
          <c:idx val="3"/>
          <c:order val="4"/>
          <c:tx>
            <c:strRef>
              <c:f>'B0 - Distribution'!$CO$5</c:f>
              <c:strCache>
                <c:ptCount val="1"/>
                <c:pt idx="0">
                  <c:v>WILLIAM PEEL - Scotch whisky - 50cl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Distribution'!$CO$6:$CO$19</c:f>
              <c:numCache>
                <c:formatCode>#,##0</c:formatCode>
                <c:ptCount val="14"/>
                <c:pt idx="0">
                  <c:v>127.1137026239067</c:v>
                </c:pt>
                <c:pt idx="1">
                  <c:v>123.32361516034986</c:v>
                </c:pt>
                <c:pt idx="2">
                  <c:v>127.1137026239067</c:v>
                </c:pt>
                <c:pt idx="3">
                  <c:v>123.32361516034986</c:v>
                </c:pt>
                <c:pt idx="4">
                  <c:v>130.90379008746356</c:v>
                </c:pt>
                <c:pt idx="5">
                  <c:v>138.7755102040816</c:v>
                </c:pt>
                <c:pt idx="6">
                  <c:v>138.7755102040816</c:v>
                </c:pt>
                <c:pt idx="7">
                  <c:v>134.69387755102039</c:v>
                </c:pt>
                <c:pt idx="8">
                  <c:v>127.1137026239067</c:v>
                </c:pt>
                <c:pt idx="9">
                  <c:v>127.40524781341107</c:v>
                </c:pt>
                <c:pt idx="10">
                  <c:v>115.45189504373177</c:v>
                </c:pt>
                <c:pt idx="11">
                  <c:v>107.87172011661808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B383-45C0-B977-72DB7FAD196E}"/>
            </c:ext>
          </c:extLst>
        </c:ser>
        <c:ser>
          <c:idx val="2"/>
          <c:order val="5"/>
          <c:tx>
            <c:strRef>
              <c:f>'B0 - Distribution'!$CN$5</c:f>
              <c:strCache>
                <c:ptCount val="1"/>
                <c:pt idx="0">
                  <c:v>WILLIAM PEEL - Scotch whisky edition limitee - 1L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Distribution'!$CN$6:$CN$19</c:f>
              <c:numCache>
                <c:formatCode>#,##0</c:formatCode>
                <c:ptCount val="14"/>
                <c:pt idx="0">
                  <c:v>4269.2307692307686</c:v>
                </c:pt>
                <c:pt idx="1">
                  <c:v>4673.0769230769238</c:v>
                </c:pt>
                <c:pt idx="2">
                  <c:v>5180.7692307692305</c:v>
                </c:pt>
                <c:pt idx="3">
                  <c:v>5238.4615384615381</c:v>
                </c:pt>
                <c:pt idx="4">
                  <c:v>5792.3076923076924</c:v>
                </c:pt>
                <c:pt idx="5">
                  <c:v>3353.8461538461538</c:v>
                </c:pt>
                <c:pt idx="6">
                  <c:v>3969.2307692307695</c:v>
                </c:pt>
                <c:pt idx="7">
                  <c:v>2946.1538461538462</c:v>
                </c:pt>
                <c:pt idx="8">
                  <c:v>2284.6153846153848</c:v>
                </c:pt>
                <c:pt idx="9">
                  <c:v>865.38461538461536</c:v>
                </c:pt>
                <c:pt idx="10">
                  <c:v>50</c:v>
                </c:pt>
                <c:pt idx="11">
                  <c:v>50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B383-45C0-B977-72DB7FAD196E}"/>
            </c:ext>
          </c:extLst>
        </c:ser>
        <c:ser>
          <c:idx val="1"/>
          <c:order val="6"/>
          <c:tx>
            <c:strRef>
              <c:f>'B0 - Distribution'!$CM$5</c:f>
              <c:strCache>
                <c:ptCount val="1"/>
                <c:pt idx="0">
                  <c:v>WILLIAM PEEL - Scotch whisky - 1L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Distribution'!$CM$6:$CM$19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B383-45C0-B977-72DB7FAD196E}"/>
            </c:ext>
          </c:extLst>
        </c:ser>
        <c:ser>
          <c:idx val="0"/>
          <c:order val="7"/>
          <c:tx>
            <c:strRef>
              <c:f>'B0 - Distribution'!$CL$5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Distribution'!$CL$6:$CL$19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B383-45C0-B977-72DB7FAD1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1454095"/>
        <c:axId val="1811453615"/>
        <c:extLst/>
      </c:lineChart>
      <c:dateAx>
        <c:axId val="1811454095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44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1453615"/>
        <c:crosses val="autoZero"/>
        <c:auto val="1"/>
        <c:lblOffset val="100"/>
        <c:baseTimeUnit val="days"/>
      </c:dateAx>
      <c:valAx>
        <c:axId val="1811453615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Évolution de la distribution numérique</a:t>
                </a:r>
              </a:p>
            </c:rich>
          </c:tx>
          <c:layout>
            <c:manualLayout>
              <c:xMode val="edge"/>
              <c:yMode val="edge"/>
              <c:x val="4.0548360704807133E-3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1454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'B0 - Distribution'!$DB$5</c:f>
              <c:strCache>
                <c:ptCount val="1"/>
                <c:pt idx="0">
                  <c:v>Sous adressé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Distribution'!$DB$6:$DB$4000</c:f>
              <c:numCache>
                <c:formatCode>General</c:formatCode>
                <c:ptCount val="3995"/>
                <c:pt idx="0" formatCode="#\ ##0.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1</c:v>
                </c:pt>
                <c:pt idx="352">
                  <c:v>1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6C-4B66-882F-C5CB893C34BC}"/>
            </c:ext>
          </c:extLst>
        </c:ser>
        <c:ser>
          <c:idx val="1"/>
          <c:order val="1"/>
          <c:tx>
            <c:strRef>
              <c:f>'B0 - Distribution'!$DC$5</c:f>
              <c:strCache>
                <c:ptCount val="1"/>
                <c:pt idx="0">
                  <c:v>Ajusté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bg1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Distribution'!$DC$6:$DC$4000</c:f>
              <c:numCache>
                <c:formatCode>General</c:formatCode>
                <c:ptCount val="3995"/>
                <c:pt idx="0" formatCode="#\ ##0.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1</c:v>
                </c:pt>
                <c:pt idx="34">
                  <c:v>1</c:v>
                </c:pt>
                <c:pt idx="35">
                  <c:v>2</c:v>
                </c:pt>
                <c:pt idx="36">
                  <c:v>1</c:v>
                </c:pt>
                <c:pt idx="37">
                  <c:v>2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1</c:v>
                </c:pt>
                <c:pt idx="43">
                  <c:v>2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2</c:v>
                </c:pt>
                <c:pt idx="49">
                  <c:v>1</c:v>
                </c:pt>
                <c:pt idx="50">
                  <c:v>2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2</c:v>
                </c:pt>
                <c:pt idx="57">
                  <c:v>2</c:v>
                </c:pt>
                <c:pt idx="58">
                  <c:v>1</c:v>
                </c:pt>
                <c:pt idx="59">
                  <c:v>2</c:v>
                </c:pt>
                <c:pt idx="60">
                  <c:v>2</c:v>
                </c:pt>
                <c:pt idx="61">
                  <c:v>1</c:v>
                </c:pt>
                <c:pt idx="62">
                  <c:v>2</c:v>
                </c:pt>
                <c:pt idx="63">
                  <c:v>1</c:v>
                </c:pt>
                <c:pt idx="64">
                  <c:v>1</c:v>
                </c:pt>
                <c:pt idx="65">
                  <c:v>2</c:v>
                </c:pt>
                <c:pt idx="66">
                  <c:v>1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2</c:v>
                </c:pt>
                <c:pt idx="74">
                  <c:v>1</c:v>
                </c:pt>
                <c:pt idx="75">
                  <c:v>2</c:v>
                </c:pt>
                <c:pt idx="76">
                  <c:v>1</c:v>
                </c:pt>
                <c:pt idx="77">
                  <c:v>2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2</c:v>
                </c:pt>
                <c:pt idx="87">
                  <c:v>2</c:v>
                </c:pt>
                <c:pt idx="88">
                  <c:v>1</c:v>
                </c:pt>
                <c:pt idx="89">
                  <c:v>2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2</c:v>
                </c:pt>
                <c:pt idx="99">
                  <c:v>2</c:v>
                </c:pt>
                <c:pt idx="100">
                  <c:v>1</c:v>
                </c:pt>
                <c:pt idx="101">
                  <c:v>2</c:v>
                </c:pt>
                <c:pt idx="102">
                  <c:v>1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1</c:v>
                </c:pt>
                <c:pt idx="113">
                  <c:v>2</c:v>
                </c:pt>
                <c:pt idx="114">
                  <c:v>1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1</c:v>
                </c:pt>
                <c:pt idx="128">
                  <c:v>1</c:v>
                </c:pt>
                <c:pt idx="129">
                  <c:v>2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1</c:v>
                </c:pt>
                <c:pt idx="140">
                  <c:v>2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1</c:v>
                </c:pt>
                <c:pt idx="164">
                  <c:v>2</c:v>
                </c:pt>
                <c:pt idx="165">
                  <c:v>2</c:v>
                </c:pt>
                <c:pt idx="166">
                  <c:v>1</c:v>
                </c:pt>
                <c:pt idx="167">
                  <c:v>#N/A</c:v>
                </c:pt>
                <c:pt idx="168">
                  <c:v>#N/A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2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#N/A</c:v>
                </c:pt>
                <c:pt idx="188">
                  <c:v>1</c:v>
                </c:pt>
                <c:pt idx="189">
                  <c:v>#N/A</c:v>
                </c:pt>
                <c:pt idx="190">
                  <c:v>1</c:v>
                </c:pt>
                <c:pt idx="191">
                  <c:v>#N/A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1</c:v>
                </c:pt>
                <c:pt idx="201">
                  <c:v>2</c:v>
                </c:pt>
                <c:pt idx="202">
                  <c:v>1</c:v>
                </c:pt>
                <c:pt idx="203">
                  <c:v>2</c:v>
                </c:pt>
                <c:pt idx="204">
                  <c:v>2</c:v>
                </c:pt>
                <c:pt idx="205">
                  <c:v>1</c:v>
                </c:pt>
                <c:pt idx="206">
                  <c:v>2</c:v>
                </c:pt>
                <c:pt idx="207">
                  <c:v>2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2</c:v>
                </c:pt>
                <c:pt idx="219">
                  <c:v>2</c:v>
                </c:pt>
                <c:pt idx="220">
                  <c:v>2</c:v>
                </c:pt>
                <c:pt idx="221">
                  <c:v>2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#N/A</c:v>
                </c:pt>
                <c:pt idx="230">
                  <c:v>#N/A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#N/A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2</c:v>
                </c:pt>
                <c:pt idx="243">
                  <c:v>2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2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2</c:v>
                </c:pt>
                <c:pt idx="266">
                  <c:v>#N/A</c:v>
                </c:pt>
                <c:pt idx="267">
                  <c:v>#N/A</c:v>
                </c:pt>
                <c:pt idx="268">
                  <c:v>2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2</c:v>
                </c:pt>
                <c:pt idx="277">
                  <c:v>1</c:v>
                </c:pt>
                <c:pt idx="278">
                  <c:v>1</c:v>
                </c:pt>
                <c:pt idx="279">
                  <c:v>2</c:v>
                </c:pt>
                <c:pt idx="280">
                  <c:v>1</c:v>
                </c:pt>
                <c:pt idx="281">
                  <c:v>1</c:v>
                </c:pt>
                <c:pt idx="282">
                  <c:v>2</c:v>
                </c:pt>
                <c:pt idx="283">
                  <c:v>2</c:v>
                </c:pt>
                <c:pt idx="284">
                  <c:v>1</c:v>
                </c:pt>
                <c:pt idx="285">
                  <c:v>2</c:v>
                </c:pt>
                <c:pt idx="286">
                  <c:v>2</c:v>
                </c:pt>
                <c:pt idx="287">
                  <c:v>2</c:v>
                </c:pt>
                <c:pt idx="288">
                  <c:v>1</c:v>
                </c:pt>
                <c:pt idx="289">
                  <c:v>1</c:v>
                </c:pt>
                <c:pt idx="290">
                  <c:v>2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2</c:v>
                </c:pt>
                <c:pt idx="298">
                  <c:v>1</c:v>
                </c:pt>
                <c:pt idx="299">
                  <c:v>2</c:v>
                </c:pt>
                <c:pt idx="300">
                  <c:v>2</c:v>
                </c:pt>
                <c:pt idx="301">
                  <c:v>#N/A</c:v>
                </c:pt>
                <c:pt idx="302">
                  <c:v>#N/A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2</c:v>
                </c:pt>
                <c:pt idx="312">
                  <c:v>1</c:v>
                </c:pt>
                <c:pt idx="313">
                  <c:v>2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2</c:v>
                </c:pt>
                <c:pt idx="322">
                  <c:v>2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2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2</c:v>
                </c:pt>
                <c:pt idx="334">
                  <c:v>2</c:v>
                </c:pt>
                <c:pt idx="335">
                  <c:v>2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2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2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3</c:v>
                </c:pt>
                <c:pt idx="354">
                  <c:v>2</c:v>
                </c:pt>
                <c:pt idx="3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6C-4B66-882F-C5CB893C34BC}"/>
            </c:ext>
          </c:extLst>
        </c:ser>
        <c:ser>
          <c:idx val="2"/>
          <c:order val="2"/>
          <c:tx>
            <c:strRef>
              <c:f>'B0 - Distribution'!$DD$5</c:f>
              <c:strCache>
                <c:ptCount val="1"/>
                <c:pt idx="0">
                  <c:v>Sur représenté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Distribution'!$DD$6:$DD$4000</c:f>
              <c:numCache>
                <c:formatCode>General</c:formatCode>
                <c:ptCount val="3995"/>
                <c:pt idx="0" formatCode="#\ ##0.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3</c:v>
                </c:pt>
                <c:pt idx="168">
                  <c:v>3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3</c:v>
                </c:pt>
                <c:pt idx="188">
                  <c:v>#N/A</c:v>
                </c:pt>
                <c:pt idx="189">
                  <c:v>3</c:v>
                </c:pt>
                <c:pt idx="190">
                  <c:v>#N/A</c:v>
                </c:pt>
                <c:pt idx="191">
                  <c:v>3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4</c:v>
                </c:pt>
                <c:pt idx="230">
                  <c:v>4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3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3</c:v>
                </c:pt>
                <c:pt idx="267">
                  <c:v>3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3</c:v>
                </c:pt>
                <c:pt idx="302">
                  <c:v>3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3</c:v>
                </c:pt>
                <c:pt idx="350">
                  <c:v>3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6C-4B66-882F-C5CB893C3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0916736"/>
        <c:axId val="1030917216"/>
      </c:scatterChart>
      <c:scatterChart>
        <c:scatterStyle val="smoothMarker"/>
        <c:varyColors val="0"/>
        <c:ser>
          <c:idx val="3"/>
          <c:order val="3"/>
          <c:tx>
            <c:strRef>
              <c:f>'B0 - Distribution'!#REF!</c:f>
              <c:strCache>
                <c:ptCount val="1"/>
                <c:pt idx="0">
                  <c:v>#REF!</c:v>
                </c:pt>
              </c:strCache>
            </c:strRef>
          </c:tx>
          <c:spPr>
            <a:ln w="12700" cap="rnd">
              <a:solidFill>
                <a:schemeClr val="tx1">
                  <a:lumMod val="90000"/>
                  <a:lumOff val="1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Distribution'!$DA$6:$DA$4000</c:f>
              <c:numCache>
                <c:formatCode>#\ ##0.0</c:formatCode>
                <c:ptCount val="3995"/>
                <c:pt idx="0">
                  <c:v>1.064516129032258</c:v>
                </c:pt>
                <c:pt idx="1">
                  <c:v>1.1538461538461537</c:v>
                </c:pt>
                <c:pt idx="2">
                  <c:v>1.1538461538461537</c:v>
                </c:pt>
                <c:pt idx="3">
                  <c:v>1.196078431372549</c:v>
                </c:pt>
                <c:pt idx="4">
                  <c:v>1.2033898305084745</c:v>
                </c:pt>
                <c:pt idx="5">
                  <c:v>1.2361111111111112</c:v>
                </c:pt>
                <c:pt idx="6">
                  <c:v>1.2328767123287672</c:v>
                </c:pt>
                <c:pt idx="7">
                  <c:v>1.2328767123287672</c:v>
                </c:pt>
                <c:pt idx="8">
                  <c:v>1.2328767123287672</c:v>
                </c:pt>
                <c:pt idx="9">
                  <c:v>1.2328767123287672</c:v>
                </c:pt>
                <c:pt idx="10">
                  <c:v>1.2328767123287672</c:v>
                </c:pt>
                <c:pt idx="11">
                  <c:v>1.2409638554216869</c:v>
                </c:pt>
                <c:pt idx="12">
                  <c:v>1.2380952380952381</c:v>
                </c:pt>
                <c:pt idx="13">
                  <c:v>1.2555555555555555</c:v>
                </c:pt>
                <c:pt idx="14">
                  <c:v>1.2527472527472527</c:v>
                </c:pt>
                <c:pt idx="15">
                  <c:v>1.2527472527472527</c:v>
                </c:pt>
                <c:pt idx="16">
                  <c:v>1.2527472527472527</c:v>
                </c:pt>
                <c:pt idx="17">
                  <c:v>1.2527472527472527</c:v>
                </c:pt>
                <c:pt idx="18">
                  <c:v>1.2527472527472527</c:v>
                </c:pt>
                <c:pt idx="19">
                  <c:v>1.2473118279569892</c:v>
                </c:pt>
                <c:pt idx="20">
                  <c:v>1.2473118279569892</c:v>
                </c:pt>
                <c:pt idx="21">
                  <c:v>1.2395833333333333</c:v>
                </c:pt>
                <c:pt idx="22">
                  <c:v>1.2424242424242424</c:v>
                </c:pt>
                <c:pt idx="23">
                  <c:v>1.2424242424242424</c:v>
                </c:pt>
                <c:pt idx="24">
                  <c:v>1.2424242424242424</c:v>
                </c:pt>
                <c:pt idx="25">
                  <c:v>1.2524271844660195</c:v>
                </c:pt>
                <c:pt idx="26">
                  <c:v>1.2596153846153846</c:v>
                </c:pt>
                <c:pt idx="27">
                  <c:v>1.2666666666666666</c:v>
                </c:pt>
                <c:pt idx="28">
                  <c:v>1.2666666666666666</c:v>
                </c:pt>
                <c:pt idx="29">
                  <c:v>1.3130434782608695</c:v>
                </c:pt>
                <c:pt idx="30">
                  <c:v>1.3189655172413792</c:v>
                </c:pt>
                <c:pt idx="31">
                  <c:v>1.325</c:v>
                </c:pt>
                <c:pt idx="32">
                  <c:v>1.3225806451612903</c:v>
                </c:pt>
                <c:pt idx="33">
                  <c:v>1.3333333333333333</c:v>
                </c:pt>
                <c:pt idx="34">
                  <c:v>1.3333333333333333</c:v>
                </c:pt>
                <c:pt idx="35">
                  <c:v>1.3307086614173229</c:v>
                </c:pt>
                <c:pt idx="36">
                  <c:v>1.3307692307692307</c:v>
                </c:pt>
                <c:pt idx="37">
                  <c:v>1.3307692307692307</c:v>
                </c:pt>
                <c:pt idx="38">
                  <c:v>1.3282442748091603</c:v>
                </c:pt>
                <c:pt idx="39">
                  <c:v>1.3233082706766917</c:v>
                </c:pt>
                <c:pt idx="40">
                  <c:v>1.3233082706766917</c:v>
                </c:pt>
                <c:pt idx="41">
                  <c:v>1.3333333333333333</c:v>
                </c:pt>
                <c:pt idx="42">
                  <c:v>1.3333333333333333</c:v>
                </c:pt>
                <c:pt idx="43">
                  <c:v>1.3333333333333333</c:v>
                </c:pt>
                <c:pt idx="44">
                  <c:v>1.338235294117647</c:v>
                </c:pt>
                <c:pt idx="45">
                  <c:v>1.338235294117647</c:v>
                </c:pt>
                <c:pt idx="46">
                  <c:v>1.338235294117647</c:v>
                </c:pt>
                <c:pt idx="47">
                  <c:v>1.338235294117647</c:v>
                </c:pt>
                <c:pt idx="48">
                  <c:v>1.338235294117647</c:v>
                </c:pt>
                <c:pt idx="49">
                  <c:v>1.3405797101449275</c:v>
                </c:pt>
                <c:pt idx="50">
                  <c:v>1.3405797101449275</c:v>
                </c:pt>
                <c:pt idx="51">
                  <c:v>1.3381294964028776</c:v>
                </c:pt>
                <c:pt idx="52">
                  <c:v>1.3241379310344827</c:v>
                </c:pt>
                <c:pt idx="53">
                  <c:v>1.3241379310344827</c:v>
                </c:pt>
                <c:pt idx="54">
                  <c:v>1.3241379310344827</c:v>
                </c:pt>
                <c:pt idx="55">
                  <c:v>1.3241379310344827</c:v>
                </c:pt>
                <c:pt idx="56">
                  <c:v>1.3154362416107384</c:v>
                </c:pt>
                <c:pt idx="57">
                  <c:v>1.3154362416107384</c:v>
                </c:pt>
                <c:pt idx="58">
                  <c:v>1.3154362416107384</c:v>
                </c:pt>
                <c:pt idx="59">
                  <c:v>1.3154362416107384</c:v>
                </c:pt>
                <c:pt idx="60">
                  <c:v>1.3154362416107384</c:v>
                </c:pt>
                <c:pt idx="61">
                  <c:v>1.3071895424836601</c:v>
                </c:pt>
                <c:pt idx="62">
                  <c:v>1.3071895424836601</c:v>
                </c:pt>
                <c:pt idx="63">
                  <c:v>1.3071895424836601</c:v>
                </c:pt>
                <c:pt idx="64">
                  <c:v>1.3071895424836601</c:v>
                </c:pt>
                <c:pt idx="65">
                  <c:v>1.3227848101265822</c:v>
                </c:pt>
                <c:pt idx="66">
                  <c:v>1.3475609756097562</c:v>
                </c:pt>
                <c:pt idx="67">
                  <c:v>1.3475609756097562</c:v>
                </c:pt>
                <c:pt idx="68">
                  <c:v>1.3475609756097562</c:v>
                </c:pt>
                <c:pt idx="69">
                  <c:v>1.3475609756097562</c:v>
                </c:pt>
                <c:pt idx="70">
                  <c:v>1.3475609756097562</c:v>
                </c:pt>
                <c:pt idx="71">
                  <c:v>1.3475609756097562</c:v>
                </c:pt>
                <c:pt idx="72">
                  <c:v>1.3496932515337423</c:v>
                </c:pt>
                <c:pt idx="73">
                  <c:v>1.3727810650887573</c:v>
                </c:pt>
                <c:pt idx="74">
                  <c:v>1.368421052631579</c:v>
                </c:pt>
                <c:pt idx="75">
                  <c:v>1.368421052631579</c:v>
                </c:pt>
                <c:pt idx="76">
                  <c:v>1.368421052631579</c:v>
                </c:pt>
                <c:pt idx="77">
                  <c:v>1.368421052631579</c:v>
                </c:pt>
                <c:pt idx="78">
                  <c:v>1.368421052631579</c:v>
                </c:pt>
                <c:pt idx="79">
                  <c:v>1.3641618497109826</c:v>
                </c:pt>
                <c:pt idx="80">
                  <c:v>1.3641618497109826</c:v>
                </c:pt>
                <c:pt idx="81">
                  <c:v>1.36</c:v>
                </c:pt>
                <c:pt idx="82">
                  <c:v>1.36</c:v>
                </c:pt>
                <c:pt idx="83">
                  <c:v>1.3833333333333333</c:v>
                </c:pt>
                <c:pt idx="84">
                  <c:v>1.3989071038251366</c:v>
                </c:pt>
                <c:pt idx="85">
                  <c:v>1.411764705882353</c:v>
                </c:pt>
                <c:pt idx="86">
                  <c:v>1.411764705882353</c:v>
                </c:pt>
                <c:pt idx="87">
                  <c:v>1.411764705882353</c:v>
                </c:pt>
                <c:pt idx="88">
                  <c:v>1.411764705882353</c:v>
                </c:pt>
                <c:pt idx="89">
                  <c:v>1.411764705882353</c:v>
                </c:pt>
                <c:pt idx="90">
                  <c:v>1.4126984126984128</c:v>
                </c:pt>
                <c:pt idx="91">
                  <c:v>1.4285714285714286</c:v>
                </c:pt>
                <c:pt idx="92">
                  <c:v>1.4285714285714286</c:v>
                </c:pt>
                <c:pt idx="93">
                  <c:v>1.4308510638297873</c:v>
                </c:pt>
                <c:pt idx="94">
                  <c:v>1.4308510638297873</c:v>
                </c:pt>
                <c:pt idx="95">
                  <c:v>1.4308510638297873</c:v>
                </c:pt>
                <c:pt idx="96">
                  <c:v>1.4308510638297873</c:v>
                </c:pt>
                <c:pt idx="97">
                  <c:v>1.4308510638297873</c:v>
                </c:pt>
                <c:pt idx="98">
                  <c:v>1.4308510638297873</c:v>
                </c:pt>
                <c:pt idx="99">
                  <c:v>1.4308510638297873</c:v>
                </c:pt>
                <c:pt idx="100">
                  <c:v>1.4308510638297873</c:v>
                </c:pt>
                <c:pt idx="101">
                  <c:v>1.4240837696335078</c:v>
                </c:pt>
                <c:pt idx="102">
                  <c:v>1.4240837696335078</c:v>
                </c:pt>
                <c:pt idx="103">
                  <c:v>1.421875</c:v>
                </c:pt>
                <c:pt idx="104">
                  <c:v>1.4300518134715026</c:v>
                </c:pt>
                <c:pt idx="105">
                  <c:v>1.4375</c:v>
                </c:pt>
                <c:pt idx="106">
                  <c:v>1.4375</c:v>
                </c:pt>
                <c:pt idx="107">
                  <c:v>1.4375</c:v>
                </c:pt>
                <c:pt idx="108">
                  <c:v>1.4404145077720207</c:v>
                </c:pt>
                <c:pt idx="109">
                  <c:v>1.4404145077720207</c:v>
                </c:pt>
                <c:pt idx="110">
                  <c:v>1.4404145077720207</c:v>
                </c:pt>
                <c:pt idx="111">
                  <c:v>1.4404145077720207</c:v>
                </c:pt>
                <c:pt idx="112">
                  <c:v>1.4404145077720207</c:v>
                </c:pt>
                <c:pt idx="113">
                  <c:v>1.4404145077720207</c:v>
                </c:pt>
                <c:pt idx="114">
                  <c:v>1.4404145077720207</c:v>
                </c:pt>
                <c:pt idx="115">
                  <c:v>1.4381443298969072</c:v>
                </c:pt>
                <c:pt idx="116">
                  <c:v>1.4329896907216495</c:v>
                </c:pt>
                <c:pt idx="117">
                  <c:v>1.4329896907216495</c:v>
                </c:pt>
                <c:pt idx="118">
                  <c:v>1.4329896907216495</c:v>
                </c:pt>
                <c:pt idx="119">
                  <c:v>1.4329896907216495</c:v>
                </c:pt>
                <c:pt idx="120">
                  <c:v>1.4329896907216495</c:v>
                </c:pt>
                <c:pt idx="121">
                  <c:v>1.4278350515463918</c:v>
                </c:pt>
                <c:pt idx="122">
                  <c:v>1.4278350515463918</c:v>
                </c:pt>
                <c:pt idx="123">
                  <c:v>1.4278350515463918</c:v>
                </c:pt>
                <c:pt idx="124">
                  <c:v>1.4278350515463918</c:v>
                </c:pt>
                <c:pt idx="125">
                  <c:v>1.4183673469387754</c:v>
                </c:pt>
                <c:pt idx="126">
                  <c:v>1.4183673469387754</c:v>
                </c:pt>
                <c:pt idx="127">
                  <c:v>1.4489795918367347</c:v>
                </c:pt>
                <c:pt idx="128">
                  <c:v>1.4393939393939394</c:v>
                </c:pt>
                <c:pt idx="129">
                  <c:v>1.4393939393939394</c:v>
                </c:pt>
                <c:pt idx="130">
                  <c:v>1.4393939393939394</c:v>
                </c:pt>
                <c:pt idx="131">
                  <c:v>1.4422110552763818</c:v>
                </c:pt>
                <c:pt idx="132">
                  <c:v>1.4444444444444444</c:v>
                </c:pt>
                <c:pt idx="133">
                  <c:v>1.4378109452736318</c:v>
                </c:pt>
                <c:pt idx="134">
                  <c:v>1.4378109452736318</c:v>
                </c:pt>
                <c:pt idx="135">
                  <c:v>1.4378109452736318</c:v>
                </c:pt>
                <c:pt idx="136">
                  <c:v>1.4378109452736318</c:v>
                </c:pt>
                <c:pt idx="137">
                  <c:v>1.4378109452736318</c:v>
                </c:pt>
                <c:pt idx="138">
                  <c:v>1.4343434343434343</c:v>
                </c:pt>
                <c:pt idx="139">
                  <c:v>1.4404145077720207</c:v>
                </c:pt>
                <c:pt idx="140">
                  <c:v>1.4404145077720207</c:v>
                </c:pt>
                <c:pt idx="141">
                  <c:v>1.4397905759162304</c:v>
                </c:pt>
                <c:pt idx="142">
                  <c:v>1.4397905759162304</c:v>
                </c:pt>
                <c:pt idx="143">
                  <c:v>1.4455958549222798</c:v>
                </c:pt>
                <c:pt idx="144">
                  <c:v>1.4455958549222798</c:v>
                </c:pt>
                <c:pt idx="145">
                  <c:v>1.4455958549222798</c:v>
                </c:pt>
                <c:pt idx="146">
                  <c:v>1.4455958549222798</c:v>
                </c:pt>
                <c:pt idx="147">
                  <c:v>1.4455958549222798</c:v>
                </c:pt>
                <c:pt idx="148">
                  <c:v>1.4455958549222798</c:v>
                </c:pt>
                <c:pt idx="149">
                  <c:v>1.450261780104712</c:v>
                </c:pt>
                <c:pt idx="150">
                  <c:v>1.450261780104712</c:v>
                </c:pt>
                <c:pt idx="151">
                  <c:v>1.450261780104712</c:v>
                </c:pt>
                <c:pt idx="152">
                  <c:v>1.450261780104712</c:v>
                </c:pt>
                <c:pt idx="153">
                  <c:v>1.4421052631578948</c:v>
                </c:pt>
                <c:pt idx="154">
                  <c:v>1.4361702127659575</c:v>
                </c:pt>
                <c:pt idx="155">
                  <c:v>1.4361702127659575</c:v>
                </c:pt>
                <c:pt idx="156">
                  <c:v>1.4361702127659575</c:v>
                </c:pt>
                <c:pt idx="157">
                  <c:v>1.4361702127659575</c:v>
                </c:pt>
                <c:pt idx="158">
                  <c:v>1.4338624338624339</c:v>
                </c:pt>
                <c:pt idx="159">
                  <c:v>1.4338624338624339</c:v>
                </c:pt>
                <c:pt idx="160">
                  <c:v>1.4338624338624339</c:v>
                </c:pt>
                <c:pt idx="161">
                  <c:v>1.4338624338624339</c:v>
                </c:pt>
                <c:pt idx="162">
                  <c:v>1.4338624338624339</c:v>
                </c:pt>
                <c:pt idx="163">
                  <c:v>1.4308510638297873</c:v>
                </c:pt>
                <c:pt idx="164">
                  <c:v>1.4308510638297873</c:v>
                </c:pt>
                <c:pt idx="165">
                  <c:v>1.4308510638297873</c:v>
                </c:pt>
                <c:pt idx="166">
                  <c:v>1.4308510638297873</c:v>
                </c:pt>
                <c:pt idx="167">
                  <c:v>1.4308510638297873</c:v>
                </c:pt>
                <c:pt idx="168">
                  <c:v>1.4308510638297873</c:v>
                </c:pt>
                <c:pt idx="169">
                  <c:v>1.4371584699453552</c:v>
                </c:pt>
                <c:pt idx="170">
                  <c:v>1.4371584699453552</c:v>
                </c:pt>
                <c:pt idx="171">
                  <c:v>1.4371584699453552</c:v>
                </c:pt>
                <c:pt idx="172">
                  <c:v>1.425531914893617</c:v>
                </c:pt>
                <c:pt idx="173">
                  <c:v>1.425531914893617</c:v>
                </c:pt>
                <c:pt idx="174">
                  <c:v>1.425531914893617</c:v>
                </c:pt>
                <c:pt idx="175">
                  <c:v>1.425531914893617</c:v>
                </c:pt>
                <c:pt idx="176">
                  <c:v>1.425531914893617</c:v>
                </c:pt>
                <c:pt idx="177">
                  <c:v>1.425531914893617</c:v>
                </c:pt>
                <c:pt idx="178">
                  <c:v>1.425531914893617</c:v>
                </c:pt>
                <c:pt idx="179">
                  <c:v>1.425531914893617</c:v>
                </c:pt>
                <c:pt idx="180">
                  <c:v>1.4224598930481283</c:v>
                </c:pt>
                <c:pt idx="181">
                  <c:v>1.4224598930481283</c:v>
                </c:pt>
                <c:pt idx="182">
                  <c:v>1.4184782608695652</c:v>
                </c:pt>
                <c:pt idx="183">
                  <c:v>1.4184782608695652</c:v>
                </c:pt>
                <c:pt idx="184">
                  <c:v>1.4207650273224044</c:v>
                </c:pt>
                <c:pt idx="185">
                  <c:v>1.4207650273224044</c:v>
                </c:pt>
                <c:pt idx="186">
                  <c:v>1.4262295081967213</c:v>
                </c:pt>
                <c:pt idx="187">
                  <c:v>1.4262295081967213</c:v>
                </c:pt>
                <c:pt idx="188">
                  <c:v>1.4262295081967213</c:v>
                </c:pt>
                <c:pt idx="189">
                  <c:v>1.4262295081967213</c:v>
                </c:pt>
                <c:pt idx="190">
                  <c:v>1.4262295081967213</c:v>
                </c:pt>
                <c:pt idx="191">
                  <c:v>1.4262295081967213</c:v>
                </c:pt>
                <c:pt idx="192">
                  <c:v>1.446236559139785</c:v>
                </c:pt>
                <c:pt idx="193">
                  <c:v>1.446236559139785</c:v>
                </c:pt>
                <c:pt idx="194">
                  <c:v>1.446236559139785</c:v>
                </c:pt>
                <c:pt idx="195">
                  <c:v>1.446236559139785</c:v>
                </c:pt>
                <c:pt idx="196">
                  <c:v>1.4438502673796791</c:v>
                </c:pt>
                <c:pt idx="197">
                  <c:v>1.4438502673796791</c:v>
                </c:pt>
                <c:pt idx="198">
                  <c:v>1.4438502673796791</c:v>
                </c:pt>
                <c:pt idx="199">
                  <c:v>1.4438502673796791</c:v>
                </c:pt>
                <c:pt idx="200">
                  <c:v>1.4371584699453552</c:v>
                </c:pt>
                <c:pt idx="201">
                  <c:v>1.4371584699453552</c:v>
                </c:pt>
                <c:pt idx="202">
                  <c:v>1.4371584699453552</c:v>
                </c:pt>
                <c:pt idx="203">
                  <c:v>1.4347826086956521</c:v>
                </c:pt>
                <c:pt idx="204">
                  <c:v>1.4347826086956521</c:v>
                </c:pt>
                <c:pt idx="205">
                  <c:v>1.4324324324324325</c:v>
                </c:pt>
                <c:pt idx="206">
                  <c:v>1.4324324324324325</c:v>
                </c:pt>
                <c:pt idx="207">
                  <c:v>1.4324324324324325</c:v>
                </c:pt>
                <c:pt idx="208">
                  <c:v>1.4371584699453552</c:v>
                </c:pt>
                <c:pt idx="209">
                  <c:v>1.4444444444444444</c:v>
                </c:pt>
                <c:pt idx="210">
                  <c:v>1.449438202247191</c:v>
                </c:pt>
                <c:pt idx="211">
                  <c:v>1.449438202247191</c:v>
                </c:pt>
                <c:pt idx="212">
                  <c:v>1.449438202247191</c:v>
                </c:pt>
                <c:pt idx="213">
                  <c:v>1.4488636363636365</c:v>
                </c:pt>
                <c:pt idx="214">
                  <c:v>1.4463276836158192</c:v>
                </c:pt>
                <c:pt idx="215">
                  <c:v>1.4463276836158192</c:v>
                </c:pt>
                <c:pt idx="216">
                  <c:v>1.4444444444444444</c:v>
                </c:pt>
                <c:pt idx="217">
                  <c:v>1.4444444444444444</c:v>
                </c:pt>
                <c:pt idx="218">
                  <c:v>1.4444444444444444</c:v>
                </c:pt>
                <c:pt idx="219">
                  <c:v>1.4444444444444444</c:v>
                </c:pt>
                <c:pt idx="220">
                  <c:v>1.4388888888888889</c:v>
                </c:pt>
                <c:pt idx="221">
                  <c:v>1.4357541899441342</c:v>
                </c:pt>
                <c:pt idx="222">
                  <c:v>1.4252873563218391</c:v>
                </c:pt>
                <c:pt idx="223">
                  <c:v>1.4252873563218391</c:v>
                </c:pt>
                <c:pt idx="224">
                  <c:v>1.4219653179190752</c:v>
                </c:pt>
                <c:pt idx="225">
                  <c:v>1.4186046511627908</c:v>
                </c:pt>
                <c:pt idx="226">
                  <c:v>1.4201183431952662</c:v>
                </c:pt>
                <c:pt idx="227">
                  <c:v>1.4201183431952662</c:v>
                </c:pt>
                <c:pt idx="228">
                  <c:v>1.4201183431952662</c:v>
                </c:pt>
                <c:pt idx="229">
                  <c:v>1.4082840236686391</c:v>
                </c:pt>
                <c:pt idx="230">
                  <c:v>1.4082840236686391</c:v>
                </c:pt>
                <c:pt idx="231">
                  <c:v>1.4107142857142858</c:v>
                </c:pt>
                <c:pt idx="232">
                  <c:v>1.4107142857142858</c:v>
                </c:pt>
                <c:pt idx="233">
                  <c:v>1.4107142857142858</c:v>
                </c:pt>
                <c:pt idx="234">
                  <c:v>1.4096385542168675</c:v>
                </c:pt>
                <c:pt idx="235">
                  <c:v>1.4096385542168675</c:v>
                </c:pt>
                <c:pt idx="236">
                  <c:v>1.4096385542168675</c:v>
                </c:pt>
                <c:pt idx="237">
                  <c:v>1.4226190476190477</c:v>
                </c:pt>
                <c:pt idx="238">
                  <c:v>1.4226190476190477</c:v>
                </c:pt>
                <c:pt idx="239">
                  <c:v>1.4226190476190477</c:v>
                </c:pt>
                <c:pt idx="240">
                  <c:v>1.4491017964071857</c:v>
                </c:pt>
                <c:pt idx="241">
                  <c:v>1.4385964912280702</c:v>
                </c:pt>
                <c:pt idx="242">
                  <c:v>1.427710843373494</c:v>
                </c:pt>
                <c:pt idx="243">
                  <c:v>1.427710843373494</c:v>
                </c:pt>
                <c:pt idx="244">
                  <c:v>1.427710843373494</c:v>
                </c:pt>
                <c:pt idx="245">
                  <c:v>1.4409937888198758</c:v>
                </c:pt>
                <c:pt idx="246">
                  <c:v>1.4409937888198758</c:v>
                </c:pt>
                <c:pt idx="247">
                  <c:v>1.4522292993630572</c:v>
                </c:pt>
                <c:pt idx="248">
                  <c:v>1.4522292993630572</c:v>
                </c:pt>
                <c:pt idx="249">
                  <c:v>1.4675324675324675</c:v>
                </c:pt>
                <c:pt idx="250">
                  <c:v>1.4675324675324675</c:v>
                </c:pt>
                <c:pt idx="251">
                  <c:v>1.4675324675324675</c:v>
                </c:pt>
                <c:pt idx="252">
                  <c:v>1.4675324675324675</c:v>
                </c:pt>
                <c:pt idx="253">
                  <c:v>1.4675324675324675</c:v>
                </c:pt>
                <c:pt idx="254">
                  <c:v>1.4335664335664335</c:v>
                </c:pt>
                <c:pt idx="255">
                  <c:v>1.4335664335664335</c:v>
                </c:pt>
                <c:pt idx="256">
                  <c:v>1.4137931034482758</c:v>
                </c:pt>
                <c:pt idx="257">
                  <c:v>1.4137931034482758</c:v>
                </c:pt>
                <c:pt idx="258">
                  <c:v>1.4137931034482758</c:v>
                </c:pt>
                <c:pt idx="259">
                  <c:v>1.4137931034482758</c:v>
                </c:pt>
                <c:pt idx="260">
                  <c:v>1.4137931034482758</c:v>
                </c:pt>
                <c:pt idx="261">
                  <c:v>1.4154929577464788</c:v>
                </c:pt>
                <c:pt idx="262">
                  <c:v>1.4154929577464788</c:v>
                </c:pt>
                <c:pt idx="263">
                  <c:v>1.4184397163120568</c:v>
                </c:pt>
                <c:pt idx="264">
                  <c:v>1.4244604316546763</c:v>
                </c:pt>
                <c:pt idx="265">
                  <c:v>1.4244604316546763</c:v>
                </c:pt>
                <c:pt idx="266">
                  <c:v>1.3897058823529411</c:v>
                </c:pt>
                <c:pt idx="267">
                  <c:v>1.3897058823529411</c:v>
                </c:pt>
                <c:pt idx="268">
                  <c:v>1.3897058823529411</c:v>
                </c:pt>
                <c:pt idx="269">
                  <c:v>1.3897058823529411</c:v>
                </c:pt>
                <c:pt idx="270">
                  <c:v>1.3712121212121211</c:v>
                </c:pt>
                <c:pt idx="271">
                  <c:v>1.3712121212121211</c:v>
                </c:pt>
                <c:pt idx="272">
                  <c:v>1.3538461538461539</c:v>
                </c:pt>
                <c:pt idx="273">
                  <c:v>1.3543307086614174</c:v>
                </c:pt>
                <c:pt idx="274">
                  <c:v>1.3543307086614174</c:v>
                </c:pt>
                <c:pt idx="275">
                  <c:v>1.3440000000000001</c:v>
                </c:pt>
                <c:pt idx="276">
                  <c:v>1.3360655737704918</c:v>
                </c:pt>
                <c:pt idx="277">
                  <c:v>1.3445378151260505</c:v>
                </c:pt>
                <c:pt idx="278">
                  <c:v>1.3504273504273505</c:v>
                </c:pt>
                <c:pt idx="279">
                  <c:v>1.3504273504273505</c:v>
                </c:pt>
                <c:pt idx="280">
                  <c:v>1.3504273504273505</c:v>
                </c:pt>
                <c:pt idx="281">
                  <c:v>1.3504273504273505</c:v>
                </c:pt>
                <c:pt idx="282">
                  <c:v>1.3504273504273505</c:v>
                </c:pt>
                <c:pt idx="283">
                  <c:v>1.3565217391304347</c:v>
                </c:pt>
                <c:pt idx="284">
                  <c:v>1.345132743362832</c:v>
                </c:pt>
                <c:pt idx="285">
                  <c:v>1.3392857142857142</c:v>
                </c:pt>
                <c:pt idx="286">
                  <c:v>1.3392857142857142</c:v>
                </c:pt>
                <c:pt idx="287">
                  <c:v>1.3392857142857142</c:v>
                </c:pt>
                <c:pt idx="288">
                  <c:v>1.3392857142857142</c:v>
                </c:pt>
                <c:pt idx="289">
                  <c:v>1.3486238532110091</c:v>
                </c:pt>
                <c:pt idx="290">
                  <c:v>1.3486238532110091</c:v>
                </c:pt>
                <c:pt idx="291">
                  <c:v>1.3486238532110091</c:v>
                </c:pt>
                <c:pt idx="292">
                  <c:v>1.3486238532110091</c:v>
                </c:pt>
                <c:pt idx="293">
                  <c:v>1.3518518518518519</c:v>
                </c:pt>
                <c:pt idx="294">
                  <c:v>1.361904761904762</c:v>
                </c:pt>
                <c:pt idx="295">
                  <c:v>1.361904761904762</c:v>
                </c:pt>
                <c:pt idx="296">
                  <c:v>1.32</c:v>
                </c:pt>
                <c:pt idx="297">
                  <c:v>1.3232323232323233</c:v>
                </c:pt>
                <c:pt idx="298">
                  <c:v>1.3137254901960784</c:v>
                </c:pt>
                <c:pt idx="299">
                  <c:v>1.3137254901960784</c:v>
                </c:pt>
                <c:pt idx="300">
                  <c:v>1.3137254901960784</c:v>
                </c:pt>
                <c:pt idx="301">
                  <c:v>1.33</c:v>
                </c:pt>
                <c:pt idx="302">
                  <c:v>1.33</c:v>
                </c:pt>
                <c:pt idx="303">
                  <c:v>1.3235294117647058</c:v>
                </c:pt>
                <c:pt idx="304">
                  <c:v>1.3235294117647058</c:v>
                </c:pt>
                <c:pt idx="305">
                  <c:v>1.3235294117647058</c:v>
                </c:pt>
                <c:pt idx="306">
                  <c:v>1.3235294117647058</c:v>
                </c:pt>
                <c:pt idx="307">
                  <c:v>1.3267326732673268</c:v>
                </c:pt>
                <c:pt idx="308">
                  <c:v>1.3333333333333333</c:v>
                </c:pt>
                <c:pt idx="309">
                  <c:v>1.3232323232323233</c:v>
                </c:pt>
                <c:pt idx="310">
                  <c:v>1.3298969072164948</c:v>
                </c:pt>
                <c:pt idx="311">
                  <c:v>1.3298969072164948</c:v>
                </c:pt>
                <c:pt idx="312">
                  <c:v>1.3406593406593406</c:v>
                </c:pt>
                <c:pt idx="313">
                  <c:v>1.3406593406593406</c:v>
                </c:pt>
                <c:pt idx="314">
                  <c:v>1.3406593406593406</c:v>
                </c:pt>
                <c:pt idx="315">
                  <c:v>1.3406593406593406</c:v>
                </c:pt>
                <c:pt idx="316">
                  <c:v>1.3406593406593406</c:v>
                </c:pt>
                <c:pt idx="317">
                  <c:v>1.3563218390804597</c:v>
                </c:pt>
                <c:pt idx="318">
                  <c:v>1.3563218390804597</c:v>
                </c:pt>
                <c:pt idx="319">
                  <c:v>1.3563218390804597</c:v>
                </c:pt>
                <c:pt idx="320">
                  <c:v>1.3563218390804597</c:v>
                </c:pt>
                <c:pt idx="321">
                  <c:v>1.3563218390804597</c:v>
                </c:pt>
                <c:pt idx="322">
                  <c:v>1.3563218390804597</c:v>
                </c:pt>
                <c:pt idx="323">
                  <c:v>1.3563218390804597</c:v>
                </c:pt>
                <c:pt idx="324">
                  <c:v>1.3647058823529412</c:v>
                </c:pt>
                <c:pt idx="325">
                  <c:v>1.3658536585365855</c:v>
                </c:pt>
                <c:pt idx="326">
                  <c:v>1.3658536585365855</c:v>
                </c:pt>
                <c:pt idx="327">
                  <c:v>1.3658536585365855</c:v>
                </c:pt>
                <c:pt idx="328">
                  <c:v>1.3289473684210527</c:v>
                </c:pt>
                <c:pt idx="329">
                  <c:v>1.3289473684210527</c:v>
                </c:pt>
                <c:pt idx="330">
                  <c:v>1.3472222222222223</c:v>
                </c:pt>
                <c:pt idx="331">
                  <c:v>1.3472222222222223</c:v>
                </c:pt>
                <c:pt idx="332">
                  <c:v>1.3380281690140845</c:v>
                </c:pt>
                <c:pt idx="333">
                  <c:v>1.3114754098360655</c:v>
                </c:pt>
                <c:pt idx="334">
                  <c:v>1.3269230769230769</c:v>
                </c:pt>
                <c:pt idx="335">
                  <c:v>1.3269230769230769</c:v>
                </c:pt>
                <c:pt idx="336">
                  <c:v>1.3137254901960784</c:v>
                </c:pt>
                <c:pt idx="337">
                  <c:v>1.3137254901960784</c:v>
                </c:pt>
                <c:pt idx="338">
                  <c:v>1.3137254901960784</c:v>
                </c:pt>
                <c:pt idx="339">
                  <c:v>1.2916666666666667</c:v>
                </c:pt>
                <c:pt idx="340">
                  <c:v>1.2173913043478262</c:v>
                </c:pt>
                <c:pt idx="341">
                  <c:v>1.2173913043478262</c:v>
                </c:pt>
                <c:pt idx="342">
                  <c:v>1.2173913043478262</c:v>
                </c:pt>
                <c:pt idx="343">
                  <c:v>1.2439024390243902</c:v>
                </c:pt>
                <c:pt idx="344">
                  <c:v>1.2564102564102564</c:v>
                </c:pt>
                <c:pt idx="345">
                  <c:v>1.2564102564102564</c:v>
                </c:pt>
                <c:pt idx="346">
                  <c:v>1.2432432432432432</c:v>
                </c:pt>
                <c:pt idx="347">
                  <c:v>1.303030303030303</c:v>
                </c:pt>
                <c:pt idx="348">
                  <c:v>1.4210526315789473</c:v>
                </c:pt>
                <c:pt idx="349">
                  <c:v>1.8571428571428572</c:v>
                </c:pt>
                <c:pt idx="350">
                  <c:v>2</c:v>
                </c:pt>
                <c:pt idx="351">
                  <c:v>2</c:v>
                </c:pt>
                <c:pt idx="352">
                  <c:v>2</c:v>
                </c:pt>
                <c:pt idx="353">
                  <c:v>2.1666666666666665</c:v>
                </c:pt>
                <c:pt idx="354">
                  <c:v>1.75</c:v>
                </c:pt>
                <c:pt idx="355">
                  <c:v>1.5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26C-4B66-882F-C5CB893C34BC}"/>
            </c:ext>
          </c:extLst>
        </c:ser>
        <c:ser>
          <c:idx val="4"/>
          <c:order val="4"/>
          <c:tx>
            <c:strRef>
              <c:f>'B0 - Distribution'!#REF!</c:f>
              <c:strCache>
                <c:ptCount val="1"/>
                <c:pt idx="0">
                  <c:v>#REF!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Distribution'!$DE$6:$DE$4000</c:f>
              <c:numCache>
                <c:formatCode>General</c:formatCode>
                <c:ptCount val="3995"/>
                <c:pt idx="0" formatCode="#\ ##0.0">
                  <c:v>6.4516129032258007E-2</c:v>
                </c:pt>
                <c:pt idx="1">
                  <c:v>0.15384615384615374</c:v>
                </c:pt>
                <c:pt idx="2">
                  <c:v>0.15384615384615374</c:v>
                </c:pt>
                <c:pt idx="3">
                  <c:v>0.19607843137254899</c:v>
                </c:pt>
                <c:pt idx="4">
                  <c:v>0.20338983050847448</c:v>
                </c:pt>
                <c:pt idx="5">
                  <c:v>0.23611111111111116</c:v>
                </c:pt>
                <c:pt idx="6">
                  <c:v>0.23287671232876717</c:v>
                </c:pt>
                <c:pt idx="7">
                  <c:v>0.23287671232876717</c:v>
                </c:pt>
                <c:pt idx="8">
                  <c:v>0.23287671232876717</c:v>
                </c:pt>
                <c:pt idx="9">
                  <c:v>0.23287671232876717</c:v>
                </c:pt>
                <c:pt idx="10">
                  <c:v>0.23287671232876717</c:v>
                </c:pt>
                <c:pt idx="11">
                  <c:v>0.24096385542168686</c:v>
                </c:pt>
                <c:pt idx="12">
                  <c:v>0.23809523809523814</c:v>
                </c:pt>
                <c:pt idx="13">
                  <c:v>0.25555555555555554</c:v>
                </c:pt>
                <c:pt idx="14">
                  <c:v>0.25274725274725274</c:v>
                </c:pt>
                <c:pt idx="15">
                  <c:v>0.25274725274725274</c:v>
                </c:pt>
                <c:pt idx="16">
                  <c:v>0.25274725274725274</c:v>
                </c:pt>
                <c:pt idx="17">
                  <c:v>0.25274725274725274</c:v>
                </c:pt>
                <c:pt idx="18">
                  <c:v>0.25274725274725274</c:v>
                </c:pt>
                <c:pt idx="19">
                  <c:v>0.24731182795698925</c:v>
                </c:pt>
                <c:pt idx="20">
                  <c:v>0.24731182795698925</c:v>
                </c:pt>
                <c:pt idx="21">
                  <c:v>0.23958333333333326</c:v>
                </c:pt>
                <c:pt idx="22">
                  <c:v>0.24242424242424243</c:v>
                </c:pt>
                <c:pt idx="23">
                  <c:v>0.24242424242424243</c:v>
                </c:pt>
                <c:pt idx="24">
                  <c:v>0.24242424242424243</c:v>
                </c:pt>
                <c:pt idx="25">
                  <c:v>0.25242718446601953</c:v>
                </c:pt>
                <c:pt idx="26">
                  <c:v>0.25961538461538458</c:v>
                </c:pt>
                <c:pt idx="27">
                  <c:v>0.26666666666666661</c:v>
                </c:pt>
                <c:pt idx="28">
                  <c:v>0.26666666666666661</c:v>
                </c:pt>
                <c:pt idx="29">
                  <c:v>0.31304347826086953</c:v>
                </c:pt>
                <c:pt idx="30">
                  <c:v>0.31896551724137923</c:v>
                </c:pt>
                <c:pt idx="31">
                  <c:v>0.32499999999999996</c:v>
                </c:pt>
                <c:pt idx="32">
                  <c:v>0.32258064516129026</c:v>
                </c:pt>
                <c:pt idx="33">
                  <c:v>0.33333333333333326</c:v>
                </c:pt>
                <c:pt idx="34">
                  <c:v>0.33333333333333326</c:v>
                </c:pt>
                <c:pt idx="35">
                  <c:v>0.33070866141732291</c:v>
                </c:pt>
                <c:pt idx="36">
                  <c:v>0.3307692307692307</c:v>
                </c:pt>
                <c:pt idx="37">
                  <c:v>0.3307692307692307</c:v>
                </c:pt>
                <c:pt idx="38">
                  <c:v>0.3282442748091603</c:v>
                </c:pt>
                <c:pt idx="39">
                  <c:v>0.32330827067669166</c:v>
                </c:pt>
                <c:pt idx="40">
                  <c:v>0.32330827067669166</c:v>
                </c:pt>
                <c:pt idx="41">
                  <c:v>0.33333333333333326</c:v>
                </c:pt>
                <c:pt idx="42">
                  <c:v>0.33333333333333326</c:v>
                </c:pt>
                <c:pt idx="43">
                  <c:v>0.33333333333333326</c:v>
                </c:pt>
                <c:pt idx="44">
                  <c:v>0.33823529411764697</c:v>
                </c:pt>
                <c:pt idx="45">
                  <c:v>0.33823529411764697</c:v>
                </c:pt>
                <c:pt idx="46">
                  <c:v>0.33823529411764697</c:v>
                </c:pt>
                <c:pt idx="47">
                  <c:v>0.33823529411764697</c:v>
                </c:pt>
                <c:pt idx="48">
                  <c:v>0.33823529411764697</c:v>
                </c:pt>
                <c:pt idx="49">
                  <c:v>0.34057971014492749</c:v>
                </c:pt>
                <c:pt idx="50">
                  <c:v>0.34057971014492749</c:v>
                </c:pt>
                <c:pt idx="51">
                  <c:v>0.33812949640287759</c:v>
                </c:pt>
                <c:pt idx="52">
                  <c:v>0.32413793103448274</c:v>
                </c:pt>
                <c:pt idx="53">
                  <c:v>0.32413793103448274</c:v>
                </c:pt>
                <c:pt idx="54">
                  <c:v>0.32413793103448274</c:v>
                </c:pt>
                <c:pt idx="55">
                  <c:v>0.32413793103448274</c:v>
                </c:pt>
                <c:pt idx="56">
                  <c:v>0.31543624161073835</c:v>
                </c:pt>
                <c:pt idx="57">
                  <c:v>0.31543624161073835</c:v>
                </c:pt>
                <c:pt idx="58">
                  <c:v>0.31543624161073835</c:v>
                </c:pt>
                <c:pt idx="59">
                  <c:v>0.31543624161073835</c:v>
                </c:pt>
                <c:pt idx="60">
                  <c:v>0.31543624161073835</c:v>
                </c:pt>
                <c:pt idx="61">
                  <c:v>0.30718954248366015</c:v>
                </c:pt>
                <c:pt idx="62">
                  <c:v>0.30718954248366015</c:v>
                </c:pt>
                <c:pt idx="63">
                  <c:v>0.30718954248366015</c:v>
                </c:pt>
                <c:pt idx="64">
                  <c:v>0.30718954248366015</c:v>
                </c:pt>
                <c:pt idx="65">
                  <c:v>0.32278481012658222</c:v>
                </c:pt>
                <c:pt idx="66">
                  <c:v>0.34756097560975618</c:v>
                </c:pt>
                <c:pt idx="67">
                  <c:v>0.34756097560975618</c:v>
                </c:pt>
                <c:pt idx="68">
                  <c:v>0.34756097560975618</c:v>
                </c:pt>
                <c:pt idx="69">
                  <c:v>0.34756097560975618</c:v>
                </c:pt>
                <c:pt idx="70">
                  <c:v>0.34756097560975618</c:v>
                </c:pt>
                <c:pt idx="71">
                  <c:v>0.34756097560975618</c:v>
                </c:pt>
                <c:pt idx="72">
                  <c:v>0.34969325153374231</c:v>
                </c:pt>
                <c:pt idx="73">
                  <c:v>0.3727810650887573</c:v>
                </c:pt>
                <c:pt idx="74">
                  <c:v>0.36842105263157898</c:v>
                </c:pt>
                <c:pt idx="75">
                  <c:v>0.36842105263157898</c:v>
                </c:pt>
                <c:pt idx="76">
                  <c:v>0.36842105263157898</c:v>
                </c:pt>
                <c:pt idx="77">
                  <c:v>0.36842105263157898</c:v>
                </c:pt>
                <c:pt idx="78">
                  <c:v>0.36842105263157898</c:v>
                </c:pt>
                <c:pt idx="79">
                  <c:v>0.36416184971098264</c:v>
                </c:pt>
                <c:pt idx="80">
                  <c:v>0.36416184971098264</c:v>
                </c:pt>
                <c:pt idx="81">
                  <c:v>0.3600000000000001</c:v>
                </c:pt>
                <c:pt idx="82">
                  <c:v>0.3600000000000001</c:v>
                </c:pt>
                <c:pt idx="83">
                  <c:v>0.3833333333333333</c:v>
                </c:pt>
                <c:pt idx="84">
                  <c:v>0.39890710382513661</c:v>
                </c:pt>
                <c:pt idx="85">
                  <c:v>0.41176470588235303</c:v>
                </c:pt>
                <c:pt idx="86">
                  <c:v>0.41176470588235303</c:v>
                </c:pt>
                <c:pt idx="87">
                  <c:v>0.41176470588235303</c:v>
                </c:pt>
                <c:pt idx="88">
                  <c:v>0.41176470588235303</c:v>
                </c:pt>
                <c:pt idx="89">
                  <c:v>0.41176470588235303</c:v>
                </c:pt>
                <c:pt idx="90">
                  <c:v>0.41269841269841279</c:v>
                </c:pt>
                <c:pt idx="91">
                  <c:v>0.4285714285714286</c:v>
                </c:pt>
                <c:pt idx="92">
                  <c:v>0.4285714285714286</c:v>
                </c:pt>
                <c:pt idx="93">
                  <c:v>0.43085106382978733</c:v>
                </c:pt>
                <c:pt idx="94">
                  <c:v>0.43085106382978733</c:v>
                </c:pt>
                <c:pt idx="95">
                  <c:v>0.43085106382978733</c:v>
                </c:pt>
                <c:pt idx="96">
                  <c:v>0.43085106382978733</c:v>
                </c:pt>
                <c:pt idx="97">
                  <c:v>0.43085106382978733</c:v>
                </c:pt>
                <c:pt idx="98">
                  <c:v>0.43085106382978733</c:v>
                </c:pt>
                <c:pt idx="99">
                  <c:v>0.43085106382978733</c:v>
                </c:pt>
                <c:pt idx="100">
                  <c:v>0.43085106382978733</c:v>
                </c:pt>
                <c:pt idx="101">
                  <c:v>0.4240837696335078</c:v>
                </c:pt>
                <c:pt idx="102">
                  <c:v>0.4240837696335078</c:v>
                </c:pt>
                <c:pt idx="103">
                  <c:v>0.421875</c:v>
                </c:pt>
                <c:pt idx="104">
                  <c:v>0.43005181347150256</c:v>
                </c:pt>
                <c:pt idx="105">
                  <c:v>0.4375</c:v>
                </c:pt>
                <c:pt idx="106">
                  <c:v>0.4375</c:v>
                </c:pt>
                <c:pt idx="107">
                  <c:v>0.4375</c:v>
                </c:pt>
                <c:pt idx="108">
                  <c:v>0.44041450777202074</c:v>
                </c:pt>
                <c:pt idx="109">
                  <c:v>0.44041450777202074</c:v>
                </c:pt>
                <c:pt idx="110">
                  <c:v>0.44041450777202074</c:v>
                </c:pt>
                <c:pt idx="111">
                  <c:v>0.44041450777202074</c:v>
                </c:pt>
                <c:pt idx="112">
                  <c:v>0.44041450777202074</c:v>
                </c:pt>
                <c:pt idx="113">
                  <c:v>0.44041450777202074</c:v>
                </c:pt>
                <c:pt idx="114">
                  <c:v>0.44041450777202074</c:v>
                </c:pt>
                <c:pt idx="115">
                  <c:v>0.43814432989690721</c:v>
                </c:pt>
                <c:pt idx="116">
                  <c:v>0.4329896907216495</c:v>
                </c:pt>
                <c:pt idx="117">
                  <c:v>0.4329896907216495</c:v>
                </c:pt>
                <c:pt idx="118">
                  <c:v>0.4329896907216495</c:v>
                </c:pt>
                <c:pt idx="119">
                  <c:v>0.4329896907216495</c:v>
                </c:pt>
                <c:pt idx="120">
                  <c:v>0.4329896907216495</c:v>
                </c:pt>
                <c:pt idx="121">
                  <c:v>0.42783505154639179</c:v>
                </c:pt>
                <c:pt idx="122">
                  <c:v>0.42783505154639179</c:v>
                </c:pt>
                <c:pt idx="123">
                  <c:v>0.42783505154639179</c:v>
                </c:pt>
                <c:pt idx="124">
                  <c:v>0.42783505154639179</c:v>
                </c:pt>
                <c:pt idx="125">
                  <c:v>0.41836734693877542</c:v>
                </c:pt>
                <c:pt idx="126">
                  <c:v>0.41836734693877542</c:v>
                </c:pt>
                <c:pt idx="127">
                  <c:v>0.44897959183673475</c:v>
                </c:pt>
                <c:pt idx="128">
                  <c:v>0.43939393939393945</c:v>
                </c:pt>
                <c:pt idx="129">
                  <c:v>0.43939393939393945</c:v>
                </c:pt>
                <c:pt idx="130">
                  <c:v>0.43939393939393945</c:v>
                </c:pt>
                <c:pt idx="131">
                  <c:v>0.44221105527638183</c:v>
                </c:pt>
                <c:pt idx="132">
                  <c:v>0.44444444444444442</c:v>
                </c:pt>
                <c:pt idx="133">
                  <c:v>0.43781094527363185</c:v>
                </c:pt>
                <c:pt idx="134">
                  <c:v>0.43781094527363185</c:v>
                </c:pt>
                <c:pt idx="135">
                  <c:v>0.43781094527363185</c:v>
                </c:pt>
                <c:pt idx="136">
                  <c:v>0.43781094527363185</c:v>
                </c:pt>
                <c:pt idx="137">
                  <c:v>0.43781094527363185</c:v>
                </c:pt>
                <c:pt idx="138">
                  <c:v>0.43434343434343425</c:v>
                </c:pt>
                <c:pt idx="139">
                  <c:v>0.44041450777202074</c:v>
                </c:pt>
                <c:pt idx="140">
                  <c:v>0.44041450777202074</c:v>
                </c:pt>
                <c:pt idx="141">
                  <c:v>0.43979057591623039</c:v>
                </c:pt>
                <c:pt idx="142">
                  <c:v>0.43979057591623039</c:v>
                </c:pt>
                <c:pt idx="143">
                  <c:v>0.44559585492227982</c:v>
                </c:pt>
                <c:pt idx="144">
                  <c:v>0.44559585492227982</c:v>
                </c:pt>
                <c:pt idx="145">
                  <c:v>0.44559585492227982</c:v>
                </c:pt>
                <c:pt idx="146">
                  <c:v>0.44559585492227982</c:v>
                </c:pt>
                <c:pt idx="147">
                  <c:v>0.44559585492227982</c:v>
                </c:pt>
                <c:pt idx="148">
                  <c:v>0.44559585492227982</c:v>
                </c:pt>
                <c:pt idx="149">
                  <c:v>0.45026178010471196</c:v>
                </c:pt>
                <c:pt idx="150">
                  <c:v>0.45026178010471196</c:v>
                </c:pt>
                <c:pt idx="151">
                  <c:v>0.45026178010471196</c:v>
                </c:pt>
                <c:pt idx="152">
                  <c:v>0.45026178010471196</c:v>
                </c:pt>
                <c:pt idx="153">
                  <c:v>0.44210526315789478</c:v>
                </c:pt>
                <c:pt idx="154">
                  <c:v>0.43617021276595747</c:v>
                </c:pt>
                <c:pt idx="155">
                  <c:v>0.43617021276595747</c:v>
                </c:pt>
                <c:pt idx="156">
                  <c:v>0.43617021276595747</c:v>
                </c:pt>
                <c:pt idx="157">
                  <c:v>0.43617021276595747</c:v>
                </c:pt>
                <c:pt idx="158">
                  <c:v>0.43386243386243395</c:v>
                </c:pt>
                <c:pt idx="159">
                  <c:v>0.43386243386243395</c:v>
                </c:pt>
                <c:pt idx="160">
                  <c:v>0.43386243386243395</c:v>
                </c:pt>
                <c:pt idx="161">
                  <c:v>0.43386243386243395</c:v>
                </c:pt>
                <c:pt idx="162">
                  <c:v>0.43386243386243395</c:v>
                </c:pt>
                <c:pt idx="163">
                  <c:v>0.43085106382978733</c:v>
                </c:pt>
                <c:pt idx="164">
                  <c:v>0.43085106382978733</c:v>
                </c:pt>
                <c:pt idx="165">
                  <c:v>0.43085106382978733</c:v>
                </c:pt>
                <c:pt idx="166">
                  <c:v>0.43085106382978733</c:v>
                </c:pt>
                <c:pt idx="167">
                  <c:v>0.43085106382978733</c:v>
                </c:pt>
                <c:pt idx="168">
                  <c:v>0.43085106382978733</c:v>
                </c:pt>
                <c:pt idx="169">
                  <c:v>0.43715846994535523</c:v>
                </c:pt>
                <c:pt idx="170">
                  <c:v>0.43715846994535523</c:v>
                </c:pt>
                <c:pt idx="171">
                  <c:v>0.43715846994535523</c:v>
                </c:pt>
                <c:pt idx="172">
                  <c:v>0.42553191489361697</c:v>
                </c:pt>
                <c:pt idx="173">
                  <c:v>0.42553191489361697</c:v>
                </c:pt>
                <c:pt idx="174">
                  <c:v>0.42553191489361697</c:v>
                </c:pt>
                <c:pt idx="175">
                  <c:v>0.42553191489361697</c:v>
                </c:pt>
                <c:pt idx="176">
                  <c:v>0.42553191489361697</c:v>
                </c:pt>
                <c:pt idx="177">
                  <c:v>0.42553191489361697</c:v>
                </c:pt>
                <c:pt idx="178">
                  <c:v>0.42553191489361697</c:v>
                </c:pt>
                <c:pt idx="179">
                  <c:v>0.42553191489361697</c:v>
                </c:pt>
                <c:pt idx="180">
                  <c:v>0.42245989304812825</c:v>
                </c:pt>
                <c:pt idx="181">
                  <c:v>0.42245989304812825</c:v>
                </c:pt>
                <c:pt idx="182">
                  <c:v>0.41847826086956519</c:v>
                </c:pt>
                <c:pt idx="183">
                  <c:v>0.41847826086956519</c:v>
                </c:pt>
                <c:pt idx="184">
                  <c:v>0.42076502732240439</c:v>
                </c:pt>
                <c:pt idx="185">
                  <c:v>0.42076502732240439</c:v>
                </c:pt>
                <c:pt idx="186">
                  <c:v>0.42622950819672134</c:v>
                </c:pt>
                <c:pt idx="187">
                  <c:v>0.42622950819672134</c:v>
                </c:pt>
                <c:pt idx="188">
                  <c:v>0.42622950819672134</c:v>
                </c:pt>
                <c:pt idx="189">
                  <c:v>0.42622950819672134</c:v>
                </c:pt>
                <c:pt idx="190">
                  <c:v>0.42622950819672134</c:v>
                </c:pt>
                <c:pt idx="191">
                  <c:v>0.42622950819672134</c:v>
                </c:pt>
                <c:pt idx="192">
                  <c:v>0.44623655913978499</c:v>
                </c:pt>
                <c:pt idx="193">
                  <c:v>0.44623655913978499</c:v>
                </c:pt>
                <c:pt idx="194">
                  <c:v>0.44623655913978499</c:v>
                </c:pt>
                <c:pt idx="195">
                  <c:v>0.44623655913978499</c:v>
                </c:pt>
                <c:pt idx="196">
                  <c:v>0.44385026737967914</c:v>
                </c:pt>
                <c:pt idx="197">
                  <c:v>0.44385026737967914</c:v>
                </c:pt>
                <c:pt idx="198">
                  <c:v>0.44385026737967914</c:v>
                </c:pt>
                <c:pt idx="199">
                  <c:v>0.44385026737967914</c:v>
                </c:pt>
                <c:pt idx="200">
                  <c:v>0.43715846994535523</c:v>
                </c:pt>
                <c:pt idx="201">
                  <c:v>0.43715846994535523</c:v>
                </c:pt>
                <c:pt idx="202">
                  <c:v>0.43715846994535523</c:v>
                </c:pt>
                <c:pt idx="203">
                  <c:v>0.43478260869565211</c:v>
                </c:pt>
                <c:pt idx="204">
                  <c:v>0.43478260869565211</c:v>
                </c:pt>
                <c:pt idx="205">
                  <c:v>0.43243243243243246</c:v>
                </c:pt>
                <c:pt idx="206">
                  <c:v>0.43243243243243246</c:v>
                </c:pt>
                <c:pt idx="207">
                  <c:v>0.43243243243243246</c:v>
                </c:pt>
                <c:pt idx="208">
                  <c:v>0.43715846994535523</c:v>
                </c:pt>
                <c:pt idx="209">
                  <c:v>0.44444444444444442</c:v>
                </c:pt>
                <c:pt idx="210">
                  <c:v>0.449438202247191</c:v>
                </c:pt>
                <c:pt idx="211">
                  <c:v>0.449438202247191</c:v>
                </c:pt>
                <c:pt idx="212">
                  <c:v>0.449438202247191</c:v>
                </c:pt>
                <c:pt idx="213">
                  <c:v>0.44886363636363646</c:v>
                </c:pt>
                <c:pt idx="214">
                  <c:v>0.4463276836158192</c:v>
                </c:pt>
                <c:pt idx="215">
                  <c:v>0.4463276836158192</c:v>
                </c:pt>
                <c:pt idx="216">
                  <c:v>0.44444444444444442</c:v>
                </c:pt>
                <c:pt idx="217">
                  <c:v>0.44444444444444442</c:v>
                </c:pt>
                <c:pt idx="218">
                  <c:v>0.44444444444444442</c:v>
                </c:pt>
                <c:pt idx="219">
                  <c:v>0.44444444444444442</c:v>
                </c:pt>
                <c:pt idx="220">
                  <c:v>0.43888888888888888</c:v>
                </c:pt>
                <c:pt idx="221">
                  <c:v>0.43575418994413417</c:v>
                </c:pt>
                <c:pt idx="222">
                  <c:v>0.42528735632183912</c:v>
                </c:pt>
                <c:pt idx="223">
                  <c:v>0.42528735632183912</c:v>
                </c:pt>
                <c:pt idx="224">
                  <c:v>0.42196531791907521</c:v>
                </c:pt>
                <c:pt idx="225">
                  <c:v>0.41860465116279078</c:v>
                </c:pt>
                <c:pt idx="226">
                  <c:v>0.4201183431952662</c:v>
                </c:pt>
                <c:pt idx="227">
                  <c:v>0.4201183431952662</c:v>
                </c:pt>
                <c:pt idx="228">
                  <c:v>0.4201183431952662</c:v>
                </c:pt>
                <c:pt idx="229">
                  <c:v>0.40828402366863914</c:v>
                </c:pt>
                <c:pt idx="230">
                  <c:v>0.40828402366863914</c:v>
                </c:pt>
                <c:pt idx="231">
                  <c:v>0.41071428571428581</c:v>
                </c:pt>
                <c:pt idx="232">
                  <c:v>0.41071428571428581</c:v>
                </c:pt>
                <c:pt idx="233">
                  <c:v>0.41071428571428581</c:v>
                </c:pt>
                <c:pt idx="234">
                  <c:v>0.40963855421686746</c:v>
                </c:pt>
                <c:pt idx="235">
                  <c:v>0.40963855421686746</c:v>
                </c:pt>
                <c:pt idx="236">
                  <c:v>0.40963855421686746</c:v>
                </c:pt>
                <c:pt idx="237">
                  <c:v>0.42261904761904767</c:v>
                </c:pt>
                <c:pt idx="238">
                  <c:v>0.42261904761904767</c:v>
                </c:pt>
                <c:pt idx="239">
                  <c:v>0.42261904761904767</c:v>
                </c:pt>
                <c:pt idx="240">
                  <c:v>0.44910179640718573</c:v>
                </c:pt>
                <c:pt idx="241">
                  <c:v>0.43859649122807021</c:v>
                </c:pt>
                <c:pt idx="242">
                  <c:v>0.42771084337349397</c:v>
                </c:pt>
                <c:pt idx="243">
                  <c:v>0.42771084337349397</c:v>
                </c:pt>
                <c:pt idx="244">
                  <c:v>0.42771084337349397</c:v>
                </c:pt>
                <c:pt idx="245">
                  <c:v>0.44099378881987583</c:v>
                </c:pt>
                <c:pt idx="246">
                  <c:v>0.44099378881987583</c:v>
                </c:pt>
                <c:pt idx="247">
                  <c:v>0.45222929936305722</c:v>
                </c:pt>
                <c:pt idx="248">
                  <c:v>0.45222929936305722</c:v>
                </c:pt>
                <c:pt idx="249">
                  <c:v>0.46753246753246747</c:v>
                </c:pt>
                <c:pt idx="250">
                  <c:v>0.46753246753246747</c:v>
                </c:pt>
                <c:pt idx="251">
                  <c:v>0.46753246753246747</c:v>
                </c:pt>
                <c:pt idx="252">
                  <c:v>0.46753246753246747</c:v>
                </c:pt>
                <c:pt idx="253">
                  <c:v>0.46753246753246747</c:v>
                </c:pt>
                <c:pt idx="254">
                  <c:v>0.43356643356643354</c:v>
                </c:pt>
                <c:pt idx="255">
                  <c:v>0.43356643356643354</c:v>
                </c:pt>
                <c:pt idx="256">
                  <c:v>0.4137931034482758</c:v>
                </c:pt>
                <c:pt idx="257">
                  <c:v>0.4137931034482758</c:v>
                </c:pt>
                <c:pt idx="258">
                  <c:v>0.4137931034482758</c:v>
                </c:pt>
                <c:pt idx="259">
                  <c:v>0.4137931034482758</c:v>
                </c:pt>
                <c:pt idx="260">
                  <c:v>0.4137931034482758</c:v>
                </c:pt>
                <c:pt idx="261">
                  <c:v>0.41549295774647876</c:v>
                </c:pt>
                <c:pt idx="262">
                  <c:v>0.41549295774647876</c:v>
                </c:pt>
                <c:pt idx="263">
                  <c:v>0.41843971631205679</c:v>
                </c:pt>
                <c:pt idx="264">
                  <c:v>0.42446043165467628</c:v>
                </c:pt>
                <c:pt idx="265">
                  <c:v>0.42446043165467628</c:v>
                </c:pt>
                <c:pt idx="266">
                  <c:v>0.38970588235294112</c:v>
                </c:pt>
                <c:pt idx="267">
                  <c:v>0.38970588235294112</c:v>
                </c:pt>
                <c:pt idx="268">
                  <c:v>0.38970588235294112</c:v>
                </c:pt>
                <c:pt idx="269">
                  <c:v>0.38970588235294112</c:v>
                </c:pt>
                <c:pt idx="270">
                  <c:v>0.3712121212121211</c:v>
                </c:pt>
                <c:pt idx="271">
                  <c:v>0.3712121212121211</c:v>
                </c:pt>
                <c:pt idx="272">
                  <c:v>0.35384615384615392</c:v>
                </c:pt>
                <c:pt idx="273">
                  <c:v>0.35433070866141736</c:v>
                </c:pt>
                <c:pt idx="274">
                  <c:v>0.35433070866141736</c:v>
                </c:pt>
                <c:pt idx="275">
                  <c:v>0.34400000000000008</c:v>
                </c:pt>
                <c:pt idx="276">
                  <c:v>0.33606557377049184</c:v>
                </c:pt>
                <c:pt idx="277">
                  <c:v>0.34453781512605053</c:v>
                </c:pt>
                <c:pt idx="278">
                  <c:v>0.35042735042735051</c:v>
                </c:pt>
                <c:pt idx="279">
                  <c:v>0.35042735042735051</c:v>
                </c:pt>
                <c:pt idx="280">
                  <c:v>0.35042735042735051</c:v>
                </c:pt>
                <c:pt idx="281">
                  <c:v>0.35042735042735051</c:v>
                </c:pt>
                <c:pt idx="282">
                  <c:v>0.35042735042735051</c:v>
                </c:pt>
                <c:pt idx="283">
                  <c:v>0.35652173913043472</c:v>
                </c:pt>
                <c:pt idx="284">
                  <c:v>0.34513274336283195</c:v>
                </c:pt>
                <c:pt idx="285">
                  <c:v>0.33928571428571419</c:v>
                </c:pt>
                <c:pt idx="286">
                  <c:v>0.33928571428571419</c:v>
                </c:pt>
                <c:pt idx="287">
                  <c:v>0.33928571428571419</c:v>
                </c:pt>
                <c:pt idx="288">
                  <c:v>0.33928571428571419</c:v>
                </c:pt>
                <c:pt idx="289">
                  <c:v>0.34862385321100908</c:v>
                </c:pt>
                <c:pt idx="290">
                  <c:v>0.34862385321100908</c:v>
                </c:pt>
                <c:pt idx="291">
                  <c:v>0.34862385321100908</c:v>
                </c:pt>
                <c:pt idx="292">
                  <c:v>0.34862385321100908</c:v>
                </c:pt>
                <c:pt idx="293">
                  <c:v>0.35185185185185186</c:v>
                </c:pt>
                <c:pt idx="294">
                  <c:v>0.36190476190476195</c:v>
                </c:pt>
                <c:pt idx="295">
                  <c:v>0.36190476190476195</c:v>
                </c:pt>
                <c:pt idx="296">
                  <c:v>0.32000000000000006</c:v>
                </c:pt>
                <c:pt idx="297">
                  <c:v>0.32323232323232332</c:v>
                </c:pt>
                <c:pt idx="298">
                  <c:v>0.31372549019607843</c:v>
                </c:pt>
                <c:pt idx="299">
                  <c:v>0.31372549019607843</c:v>
                </c:pt>
                <c:pt idx="300">
                  <c:v>0.31372549019607843</c:v>
                </c:pt>
                <c:pt idx="301">
                  <c:v>0.33000000000000007</c:v>
                </c:pt>
                <c:pt idx="302">
                  <c:v>0.33000000000000007</c:v>
                </c:pt>
                <c:pt idx="303">
                  <c:v>0.32352941176470584</c:v>
                </c:pt>
                <c:pt idx="304">
                  <c:v>0.32352941176470584</c:v>
                </c:pt>
                <c:pt idx="305">
                  <c:v>0.32352941176470584</c:v>
                </c:pt>
                <c:pt idx="306">
                  <c:v>0.32352941176470584</c:v>
                </c:pt>
                <c:pt idx="307">
                  <c:v>0.3267326732673268</c:v>
                </c:pt>
                <c:pt idx="308">
                  <c:v>0.33333333333333326</c:v>
                </c:pt>
                <c:pt idx="309">
                  <c:v>0.32323232323232332</c:v>
                </c:pt>
                <c:pt idx="310">
                  <c:v>0.32989690721649478</c:v>
                </c:pt>
                <c:pt idx="311">
                  <c:v>0.32989690721649478</c:v>
                </c:pt>
                <c:pt idx="312">
                  <c:v>0.34065934065934056</c:v>
                </c:pt>
                <c:pt idx="313">
                  <c:v>0.34065934065934056</c:v>
                </c:pt>
                <c:pt idx="314">
                  <c:v>0.34065934065934056</c:v>
                </c:pt>
                <c:pt idx="315">
                  <c:v>0.34065934065934056</c:v>
                </c:pt>
                <c:pt idx="316">
                  <c:v>0.34065934065934056</c:v>
                </c:pt>
                <c:pt idx="317">
                  <c:v>0.35632183908045967</c:v>
                </c:pt>
                <c:pt idx="318">
                  <c:v>0.35632183908045967</c:v>
                </c:pt>
                <c:pt idx="319">
                  <c:v>0.35632183908045967</c:v>
                </c:pt>
                <c:pt idx="320">
                  <c:v>0.35632183908045967</c:v>
                </c:pt>
                <c:pt idx="321">
                  <c:v>0.35632183908045967</c:v>
                </c:pt>
                <c:pt idx="322">
                  <c:v>0.35632183908045967</c:v>
                </c:pt>
                <c:pt idx="323">
                  <c:v>0.35632183908045967</c:v>
                </c:pt>
                <c:pt idx="324">
                  <c:v>0.36470588235294121</c:v>
                </c:pt>
                <c:pt idx="325">
                  <c:v>0.36585365853658547</c:v>
                </c:pt>
                <c:pt idx="326">
                  <c:v>0.36585365853658547</c:v>
                </c:pt>
                <c:pt idx="327">
                  <c:v>0.36585365853658547</c:v>
                </c:pt>
                <c:pt idx="328">
                  <c:v>0.32894736842105265</c:v>
                </c:pt>
                <c:pt idx="329">
                  <c:v>0.32894736842105265</c:v>
                </c:pt>
                <c:pt idx="330">
                  <c:v>0.34722222222222232</c:v>
                </c:pt>
                <c:pt idx="331">
                  <c:v>0.34722222222222232</c:v>
                </c:pt>
                <c:pt idx="332">
                  <c:v>0.3380281690140845</c:v>
                </c:pt>
                <c:pt idx="333">
                  <c:v>0.31147540983606548</c:v>
                </c:pt>
                <c:pt idx="334">
                  <c:v>0.32692307692307687</c:v>
                </c:pt>
                <c:pt idx="335">
                  <c:v>0.32692307692307687</c:v>
                </c:pt>
                <c:pt idx="336">
                  <c:v>0.31372549019607843</c:v>
                </c:pt>
                <c:pt idx="337">
                  <c:v>0.31372549019607843</c:v>
                </c:pt>
                <c:pt idx="338">
                  <c:v>0.31372549019607843</c:v>
                </c:pt>
                <c:pt idx="339">
                  <c:v>0.29166666666666674</c:v>
                </c:pt>
                <c:pt idx="340">
                  <c:v>0.21739130434782616</c:v>
                </c:pt>
                <c:pt idx="341">
                  <c:v>0.21739130434782616</c:v>
                </c:pt>
                <c:pt idx="342">
                  <c:v>0.21739130434782616</c:v>
                </c:pt>
                <c:pt idx="343">
                  <c:v>0.24390243902439024</c:v>
                </c:pt>
                <c:pt idx="344">
                  <c:v>0.25641025641025639</c:v>
                </c:pt>
                <c:pt idx="345">
                  <c:v>0.25641025641025639</c:v>
                </c:pt>
                <c:pt idx="346">
                  <c:v>0.2432432432432432</c:v>
                </c:pt>
                <c:pt idx="347">
                  <c:v>0.30303030303030298</c:v>
                </c:pt>
                <c:pt idx="348">
                  <c:v>0.42105263157894735</c:v>
                </c:pt>
                <c:pt idx="349">
                  <c:v>0.85714285714285721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1.1666666666666665</c:v>
                </c:pt>
                <c:pt idx="354">
                  <c:v>0.75</c:v>
                </c:pt>
                <c:pt idx="355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26C-4B66-882F-C5CB893C34BC}"/>
            </c:ext>
          </c:extLst>
        </c:ser>
        <c:ser>
          <c:idx val="5"/>
          <c:order val="5"/>
          <c:tx>
            <c:strRef>
              <c:f>'B0 - Distribution'!#REF!</c:f>
              <c:strCache>
                <c:ptCount val="1"/>
                <c:pt idx="0">
                  <c:v>#REF!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Distribution'!$DF$6:$DF$4000</c:f>
              <c:numCache>
                <c:formatCode>General</c:formatCode>
                <c:ptCount val="3995"/>
                <c:pt idx="0" formatCode="#\ ##0.0">
                  <c:v>2.064516129032258</c:v>
                </c:pt>
                <c:pt idx="1">
                  <c:v>2.1538461538461537</c:v>
                </c:pt>
                <c:pt idx="2">
                  <c:v>2.1538461538461537</c:v>
                </c:pt>
                <c:pt idx="3">
                  <c:v>2.1960784313725492</c:v>
                </c:pt>
                <c:pt idx="4">
                  <c:v>2.2033898305084745</c:v>
                </c:pt>
                <c:pt idx="5">
                  <c:v>2.2361111111111112</c:v>
                </c:pt>
                <c:pt idx="6">
                  <c:v>2.2328767123287672</c:v>
                </c:pt>
                <c:pt idx="7">
                  <c:v>2.2328767123287672</c:v>
                </c:pt>
                <c:pt idx="8">
                  <c:v>2.2328767123287672</c:v>
                </c:pt>
                <c:pt idx="9">
                  <c:v>2.2328767123287672</c:v>
                </c:pt>
                <c:pt idx="10">
                  <c:v>2.2328767123287672</c:v>
                </c:pt>
                <c:pt idx="11">
                  <c:v>2.2409638554216871</c:v>
                </c:pt>
                <c:pt idx="12">
                  <c:v>2.2380952380952381</c:v>
                </c:pt>
                <c:pt idx="13">
                  <c:v>2.2555555555555555</c:v>
                </c:pt>
                <c:pt idx="14">
                  <c:v>2.2527472527472527</c:v>
                </c:pt>
                <c:pt idx="15">
                  <c:v>2.2527472527472527</c:v>
                </c:pt>
                <c:pt idx="16">
                  <c:v>2.2527472527472527</c:v>
                </c:pt>
                <c:pt idx="17">
                  <c:v>2.2527472527472527</c:v>
                </c:pt>
                <c:pt idx="18">
                  <c:v>2.2527472527472527</c:v>
                </c:pt>
                <c:pt idx="19">
                  <c:v>2.247311827956989</c:v>
                </c:pt>
                <c:pt idx="20">
                  <c:v>2.247311827956989</c:v>
                </c:pt>
                <c:pt idx="21">
                  <c:v>2.239583333333333</c:v>
                </c:pt>
                <c:pt idx="22">
                  <c:v>2.2424242424242422</c:v>
                </c:pt>
                <c:pt idx="23">
                  <c:v>2.2424242424242422</c:v>
                </c:pt>
                <c:pt idx="24">
                  <c:v>2.2424242424242422</c:v>
                </c:pt>
                <c:pt idx="25">
                  <c:v>2.2524271844660193</c:v>
                </c:pt>
                <c:pt idx="26">
                  <c:v>2.2596153846153846</c:v>
                </c:pt>
                <c:pt idx="27">
                  <c:v>2.2666666666666666</c:v>
                </c:pt>
                <c:pt idx="28">
                  <c:v>2.2666666666666666</c:v>
                </c:pt>
                <c:pt idx="29">
                  <c:v>2.3130434782608695</c:v>
                </c:pt>
                <c:pt idx="30">
                  <c:v>2.318965517241379</c:v>
                </c:pt>
                <c:pt idx="31">
                  <c:v>2.3250000000000002</c:v>
                </c:pt>
                <c:pt idx="32">
                  <c:v>2.32258064516129</c:v>
                </c:pt>
                <c:pt idx="33">
                  <c:v>2.333333333333333</c:v>
                </c:pt>
                <c:pt idx="34">
                  <c:v>2.333333333333333</c:v>
                </c:pt>
                <c:pt idx="35">
                  <c:v>2.3307086614173231</c:v>
                </c:pt>
                <c:pt idx="36">
                  <c:v>2.3307692307692305</c:v>
                </c:pt>
                <c:pt idx="37">
                  <c:v>2.3307692307692305</c:v>
                </c:pt>
                <c:pt idx="38">
                  <c:v>2.3282442748091601</c:v>
                </c:pt>
                <c:pt idx="39">
                  <c:v>2.3233082706766917</c:v>
                </c:pt>
                <c:pt idx="40">
                  <c:v>2.3233082706766917</c:v>
                </c:pt>
                <c:pt idx="41">
                  <c:v>2.333333333333333</c:v>
                </c:pt>
                <c:pt idx="42">
                  <c:v>2.333333333333333</c:v>
                </c:pt>
                <c:pt idx="43">
                  <c:v>2.333333333333333</c:v>
                </c:pt>
                <c:pt idx="44">
                  <c:v>2.3382352941176467</c:v>
                </c:pt>
                <c:pt idx="45">
                  <c:v>2.3382352941176467</c:v>
                </c:pt>
                <c:pt idx="46">
                  <c:v>2.3382352941176467</c:v>
                </c:pt>
                <c:pt idx="47">
                  <c:v>2.3382352941176467</c:v>
                </c:pt>
                <c:pt idx="48">
                  <c:v>2.3382352941176467</c:v>
                </c:pt>
                <c:pt idx="49">
                  <c:v>2.3405797101449277</c:v>
                </c:pt>
                <c:pt idx="50">
                  <c:v>2.3405797101449277</c:v>
                </c:pt>
                <c:pt idx="51">
                  <c:v>2.3381294964028774</c:v>
                </c:pt>
                <c:pt idx="52">
                  <c:v>2.3241379310344827</c:v>
                </c:pt>
                <c:pt idx="53">
                  <c:v>2.3241379310344827</c:v>
                </c:pt>
                <c:pt idx="54">
                  <c:v>2.3241379310344827</c:v>
                </c:pt>
                <c:pt idx="55">
                  <c:v>2.3241379310344827</c:v>
                </c:pt>
                <c:pt idx="56">
                  <c:v>2.3154362416107386</c:v>
                </c:pt>
                <c:pt idx="57">
                  <c:v>2.3154362416107386</c:v>
                </c:pt>
                <c:pt idx="58">
                  <c:v>2.3154362416107386</c:v>
                </c:pt>
                <c:pt idx="59">
                  <c:v>2.3154362416107386</c:v>
                </c:pt>
                <c:pt idx="60">
                  <c:v>2.3154362416107386</c:v>
                </c:pt>
                <c:pt idx="61">
                  <c:v>2.3071895424836599</c:v>
                </c:pt>
                <c:pt idx="62">
                  <c:v>2.3071895424836599</c:v>
                </c:pt>
                <c:pt idx="63">
                  <c:v>2.3071895424836599</c:v>
                </c:pt>
                <c:pt idx="64">
                  <c:v>2.3071895424836599</c:v>
                </c:pt>
                <c:pt idx="65">
                  <c:v>2.3227848101265822</c:v>
                </c:pt>
                <c:pt idx="66">
                  <c:v>2.3475609756097562</c:v>
                </c:pt>
                <c:pt idx="67">
                  <c:v>2.3475609756097562</c:v>
                </c:pt>
                <c:pt idx="68">
                  <c:v>2.3475609756097562</c:v>
                </c:pt>
                <c:pt idx="69">
                  <c:v>2.3475609756097562</c:v>
                </c:pt>
                <c:pt idx="70">
                  <c:v>2.3475609756097562</c:v>
                </c:pt>
                <c:pt idx="71">
                  <c:v>2.3475609756097562</c:v>
                </c:pt>
                <c:pt idx="72">
                  <c:v>2.3496932515337425</c:v>
                </c:pt>
                <c:pt idx="73">
                  <c:v>2.3727810650887573</c:v>
                </c:pt>
                <c:pt idx="74">
                  <c:v>2.3684210526315788</c:v>
                </c:pt>
                <c:pt idx="75">
                  <c:v>2.3684210526315788</c:v>
                </c:pt>
                <c:pt idx="76">
                  <c:v>2.3684210526315788</c:v>
                </c:pt>
                <c:pt idx="77">
                  <c:v>2.3684210526315788</c:v>
                </c:pt>
                <c:pt idx="78">
                  <c:v>2.3684210526315788</c:v>
                </c:pt>
                <c:pt idx="79">
                  <c:v>2.3641618497109826</c:v>
                </c:pt>
                <c:pt idx="80">
                  <c:v>2.3641618497109826</c:v>
                </c:pt>
                <c:pt idx="81">
                  <c:v>2.3600000000000003</c:v>
                </c:pt>
                <c:pt idx="82">
                  <c:v>2.3600000000000003</c:v>
                </c:pt>
                <c:pt idx="83">
                  <c:v>2.3833333333333333</c:v>
                </c:pt>
                <c:pt idx="84">
                  <c:v>2.3989071038251364</c:v>
                </c:pt>
                <c:pt idx="85">
                  <c:v>2.4117647058823533</c:v>
                </c:pt>
                <c:pt idx="86">
                  <c:v>2.4117647058823533</c:v>
                </c:pt>
                <c:pt idx="87">
                  <c:v>2.4117647058823533</c:v>
                </c:pt>
                <c:pt idx="88">
                  <c:v>2.4117647058823533</c:v>
                </c:pt>
                <c:pt idx="89">
                  <c:v>2.4117647058823533</c:v>
                </c:pt>
                <c:pt idx="90">
                  <c:v>2.412698412698413</c:v>
                </c:pt>
                <c:pt idx="91">
                  <c:v>2.4285714285714288</c:v>
                </c:pt>
                <c:pt idx="92">
                  <c:v>2.4285714285714288</c:v>
                </c:pt>
                <c:pt idx="93">
                  <c:v>2.4308510638297873</c:v>
                </c:pt>
                <c:pt idx="94">
                  <c:v>2.4308510638297873</c:v>
                </c:pt>
                <c:pt idx="95">
                  <c:v>2.4308510638297873</c:v>
                </c:pt>
                <c:pt idx="96">
                  <c:v>2.4308510638297873</c:v>
                </c:pt>
                <c:pt idx="97">
                  <c:v>2.4308510638297873</c:v>
                </c:pt>
                <c:pt idx="98">
                  <c:v>2.4308510638297873</c:v>
                </c:pt>
                <c:pt idx="99">
                  <c:v>2.4308510638297873</c:v>
                </c:pt>
                <c:pt idx="100">
                  <c:v>2.4308510638297873</c:v>
                </c:pt>
                <c:pt idx="101">
                  <c:v>2.4240837696335076</c:v>
                </c:pt>
                <c:pt idx="102">
                  <c:v>2.4240837696335076</c:v>
                </c:pt>
                <c:pt idx="103">
                  <c:v>2.421875</c:v>
                </c:pt>
                <c:pt idx="104">
                  <c:v>2.4300518134715023</c:v>
                </c:pt>
                <c:pt idx="105">
                  <c:v>2.4375</c:v>
                </c:pt>
                <c:pt idx="106">
                  <c:v>2.4375</c:v>
                </c:pt>
                <c:pt idx="107">
                  <c:v>2.4375</c:v>
                </c:pt>
                <c:pt idx="108">
                  <c:v>2.4404145077720205</c:v>
                </c:pt>
                <c:pt idx="109">
                  <c:v>2.4404145077720205</c:v>
                </c:pt>
                <c:pt idx="110">
                  <c:v>2.4404145077720205</c:v>
                </c:pt>
                <c:pt idx="111">
                  <c:v>2.4404145077720205</c:v>
                </c:pt>
                <c:pt idx="112">
                  <c:v>2.4404145077720205</c:v>
                </c:pt>
                <c:pt idx="113">
                  <c:v>2.4404145077720205</c:v>
                </c:pt>
                <c:pt idx="114">
                  <c:v>2.4404145077720205</c:v>
                </c:pt>
                <c:pt idx="115">
                  <c:v>2.4381443298969074</c:v>
                </c:pt>
                <c:pt idx="116">
                  <c:v>2.4329896907216497</c:v>
                </c:pt>
                <c:pt idx="117">
                  <c:v>2.4329896907216497</c:v>
                </c:pt>
                <c:pt idx="118">
                  <c:v>2.4329896907216497</c:v>
                </c:pt>
                <c:pt idx="119">
                  <c:v>2.4329896907216497</c:v>
                </c:pt>
                <c:pt idx="120">
                  <c:v>2.4329896907216497</c:v>
                </c:pt>
                <c:pt idx="121">
                  <c:v>2.427835051546392</c:v>
                </c:pt>
                <c:pt idx="122">
                  <c:v>2.427835051546392</c:v>
                </c:pt>
                <c:pt idx="123">
                  <c:v>2.427835051546392</c:v>
                </c:pt>
                <c:pt idx="124">
                  <c:v>2.427835051546392</c:v>
                </c:pt>
                <c:pt idx="125">
                  <c:v>2.4183673469387754</c:v>
                </c:pt>
                <c:pt idx="126">
                  <c:v>2.4183673469387754</c:v>
                </c:pt>
                <c:pt idx="127">
                  <c:v>2.4489795918367347</c:v>
                </c:pt>
                <c:pt idx="128">
                  <c:v>2.4393939393939394</c:v>
                </c:pt>
                <c:pt idx="129">
                  <c:v>2.4393939393939394</c:v>
                </c:pt>
                <c:pt idx="130">
                  <c:v>2.4393939393939394</c:v>
                </c:pt>
                <c:pt idx="131">
                  <c:v>2.442211055276382</c:v>
                </c:pt>
                <c:pt idx="132">
                  <c:v>2.4444444444444446</c:v>
                </c:pt>
                <c:pt idx="133">
                  <c:v>2.4378109452736316</c:v>
                </c:pt>
                <c:pt idx="134">
                  <c:v>2.4378109452736316</c:v>
                </c:pt>
                <c:pt idx="135">
                  <c:v>2.4378109452736316</c:v>
                </c:pt>
                <c:pt idx="136">
                  <c:v>2.4378109452736316</c:v>
                </c:pt>
                <c:pt idx="137">
                  <c:v>2.4378109452736316</c:v>
                </c:pt>
                <c:pt idx="138">
                  <c:v>2.4343434343434343</c:v>
                </c:pt>
                <c:pt idx="139">
                  <c:v>2.4404145077720205</c:v>
                </c:pt>
                <c:pt idx="140">
                  <c:v>2.4404145077720205</c:v>
                </c:pt>
                <c:pt idx="141">
                  <c:v>2.4397905759162306</c:v>
                </c:pt>
                <c:pt idx="142">
                  <c:v>2.4397905759162306</c:v>
                </c:pt>
                <c:pt idx="143">
                  <c:v>2.4455958549222796</c:v>
                </c:pt>
                <c:pt idx="144">
                  <c:v>2.4455958549222796</c:v>
                </c:pt>
                <c:pt idx="145">
                  <c:v>2.4455958549222796</c:v>
                </c:pt>
                <c:pt idx="146">
                  <c:v>2.4455958549222796</c:v>
                </c:pt>
                <c:pt idx="147">
                  <c:v>2.4455958549222796</c:v>
                </c:pt>
                <c:pt idx="148">
                  <c:v>2.4455958549222796</c:v>
                </c:pt>
                <c:pt idx="149">
                  <c:v>2.4502617801047117</c:v>
                </c:pt>
                <c:pt idx="150">
                  <c:v>2.4502617801047117</c:v>
                </c:pt>
                <c:pt idx="151">
                  <c:v>2.4502617801047117</c:v>
                </c:pt>
                <c:pt idx="152">
                  <c:v>2.4502617801047117</c:v>
                </c:pt>
                <c:pt idx="153">
                  <c:v>2.4421052631578948</c:v>
                </c:pt>
                <c:pt idx="154">
                  <c:v>2.4361702127659575</c:v>
                </c:pt>
                <c:pt idx="155">
                  <c:v>2.4361702127659575</c:v>
                </c:pt>
                <c:pt idx="156">
                  <c:v>2.4361702127659575</c:v>
                </c:pt>
                <c:pt idx="157">
                  <c:v>2.4361702127659575</c:v>
                </c:pt>
                <c:pt idx="158">
                  <c:v>2.4338624338624339</c:v>
                </c:pt>
                <c:pt idx="159">
                  <c:v>2.4338624338624339</c:v>
                </c:pt>
                <c:pt idx="160">
                  <c:v>2.4338624338624339</c:v>
                </c:pt>
                <c:pt idx="161">
                  <c:v>2.4338624338624339</c:v>
                </c:pt>
                <c:pt idx="162">
                  <c:v>2.4338624338624339</c:v>
                </c:pt>
                <c:pt idx="163">
                  <c:v>2.4308510638297873</c:v>
                </c:pt>
                <c:pt idx="164">
                  <c:v>2.4308510638297873</c:v>
                </c:pt>
                <c:pt idx="165">
                  <c:v>2.4308510638297873</c:v>
                </c:pt>
                <c:pt idx="166">
                  <c:v>2.4308510638297873</c:v>
                </c:pt>
                <c:pt idx="167">
                  <c:v>2.4308510638297873</c:v>
                </c:pt>
                <c:pt idx="168">
                  <c:v>2.4308510638297873</c:v>
                </c:pt>
                <c:pt idx="169">
                  <c:v>2.4371584699453552</c:v>
                </c:pt>
                <c:pt idx="170">
                  <c:v>2.4371584699453552</c:v>
                </c:pt>
                <c:pt idx="171">
                  <c:v>2.4371584699453552</c:v>
                </c:pt>
                <c:pt idx="172">
                  <c:v>2.4255319148936172</c:v>
                </c:pt>
                <c:pt idx="173">
                  <c:v>2.4255319148936172</c:v>
                </c:pt>
                <c:pt idx="174">
                  <c:v>2.4255319148936172</c:v>
                </c:pt>
                <c:pt idx="175">
                  <c:v>2.4255319148936172</c:v>
                </c:pt>
                <c:pt idx="176">
                  <c:v>2.4255319148936172</c:v>
                </c:pt>
                <c:pt idx="177">
                  <c:v>2.4255319148936172</c:v>
                </c:pt>
                <c:pt idx="178">
                  <c:v>2.4255319148936172</c:v>
                </c:pt>
                <c:pt idx="179">
                  <c:v>2.4255319148936172</c:v>
                </c:pt>
                <c:pt idx="180">
                  <c:v>2.4224598930481283</c:v>
                </c:pt>
                <c:pt idx="181">
                  <c:v>2.4224598930481283</c:v>
                </c:pt>
                <c:pt idx="182">
                  <c:v>2.4184782608695654</c:v>
                </c:pt>
                <c:pt idx="183">
                  <c:v>2.4184782608695654</c:v>
                </c:pt>
                <c:pt idx="184">
                  <c:v>2.4207650273224042</c:v>
                </c:pt>
                <c:pt idx="185">
                  <c:v>2.4207650273224042</c:v>
                </c:pt>
                <c:pt idx="186">
                  <c:v>2.4262295081967213</c:v>
                </c:pt>
                <c:pt idx="187">
                  <c:v>2.4262295081967213</c:v>
                </c:pt>
                <c:pt idx="188">
                  <c:v>2.4262295081967213</c:v>
                </c:pt>
                <c:pt idx="189">
                  <c:v>2.4262295081967213</c:v>
                </c:pt>
                <c:pt idx="190">
                  <c:v>2.4262295081967213</c:v>
                </c:pt>
                <c:pt idx="191">
                  <c:v>2.4262295081967213</c:v>
                </c:pt>
                <c:pt idx="192">
                  <c:v>2.446236559139785</c:v>
                </c:pt>
                <c:pt idx="193">
                  <c:v>2.446236559139785</c:v>
                </c:pt>
                <c:pt idx="194">
                  <c:v>2.446236559139785</c:v>
                </c:pt>
                <c:pt idx="195">
                  <c:v>2.446236559139785</c:v>
                </c:pt>
                <c:pt idx="196">
                  <c:v>2.4438502673796791</c:v>
                </c:pt>
                <c:pt idx="197">
                  <c:v>2.4438502673796791</c:v>
                </c:pt>
                <c:pt idx="198">
                  <c:v>2.4438502673796791</c:v>
                </c:pt>
                <c:pt idx="199">
                  <c:v>2.4438502673796791</c:v>
                </c:pt>
                <c:pt idx="200">
                  <c:v>2.4371584699453552</c:v>
                </c:pt>
                <c:pt idx="201">
                  <c:v>2.4371584699453552</c:v>
                </c:pt>
                <c:pt idx="202">
                  <c:v>2.4371584699453552</c:v>
                </c:pt>
                <c:pt idx="203">
                  <c:v>2.4347826086956523</c:v>
                </c:pt>
                <c:pt idx="204">
                  <c:v>2.4347826086956523</c:v>
                </c:pt>
                <c:pt idx="205">
                  <c:v>2.4324324324324325</c:v>
                </c:pt>
                <c:pt idx="206">
                  <c:v>2.4324324324324325</c:v>
                </c:pt>
                <c:pt idx="207">
                  <c:v>2.4324324324324325</c:v>
                </c:pt>
                <c:pt idx="208">
                  <c:v>2.4371584699453552</c:v>
                </c:pt>
                <c:pt idx="209">
                  <c:v>2.4444444444444446</c:v>
                </c:pt>
                <c:pt idx="210">
                  <c:v>2.4494382022471912</c:v>
                </c:pt>
                <c:pt idx="211">
                  <c:v>2.4494382022471912</c:v>
                </c:pt>
                <c:pt idx="212">
                  <c:v>2.4494382022471912</c:v>
                </c:pt>
                <c:pt idx="213">
                  <c:v>2.4488636363636367</c:v>
                </c:pt>
                <c:pt idx="214">
                  <c:v>2.4463276836158192</c:v>
                </c:pt>
                <c:pt idx="215">
                  <c:v>2.4463276836158192</c:v>
                </c:pt>
                <c:pt idx="216">
                  <c:v>2.4444444444444446</c:v>
                </c:pt>
                <c:pt idx="217">
                  <c:v>2.4444444444444446</c:v>
                </c:pt>
                <c:pt idx="218">
                  <c:v>2.4444444444444446</c:v>
                </c:pt>
                <c:pt idx="219">
                  <c:v>2.4444444444444446</c:v>
                </c:pt>
                <c:pt idx="220">
                  <c:v>2.4388888888888891</c:v>
                </c:pt>
                <c:pt idx="221">
                  <c:v>2.4357541899441344</c:v>
                </c:pt>
                <c:pt idx="222">
                  <c:v>2.4252873563218391</c:v>
                </c:pt>
                <c:pt idx="223">
                  <c:v>2.4252873563218391</c:v>
                </c:pt>
                <c:pt idx="224">
                  <c:v>2.4219653179190752</c:v>
                </c:pt>
                <c:pt idx="225">
                  <c:v>2.4186046511627906</c:v>
                </c:pt>
                <c:pt idx="226">
                  <c:v>2.4201183431952664</c:v>
                </c:pt>
                <c:pt idx="227">
                  <c:v>2.4201183431952664</c:v>
                </c:pt>
                <c:pt idx="228">
                  <c:v>2.4201183431952664</c:v>
                </c:pt>
                <c:pt idx="229">
                  <c:v>2.4082840236686391</c:v>
                </c:pt>
                <c:pt idx="230">
                  <c:v>2.4082840236686391</c:v>
                </c:pt>
                <c:pt idx="231">
                  <c:v>2.4107142857142856</c:v>
                </c:pt>
                <c:pt idx="232">
                  <c:v>2.4107142857142856</c:v>
                </c:pt>
                <c:pt idx="233">
                  <c:v>2.4107142857142856</c:v>
                </c:pt>
                <c:pt idx="234">
                  <c:v>2.4096385542168672</c:v>
                </c:pt>
                <c:pt idx="235">
                  <c:v>2.4096385542168672</c:v>
                </c:pt>
                <c:pt idx="236">
                  <c:v>2.4096385542168672</c:v>
                </c:pt>
                <c:pt idx="237">
                  <c:v>2.4226190476190474</c:v>
                </c:pt>
                <c:pt idx="238">
                  <c:v>2.4226190476190474</c:v>
                </c:pt>
                <c:pt idx="239">
                  <c:v>2.4226190476190474</c:v>
                </c:pt>
                <c:pt idx="240">
                  <c:v>2.4491017964071857</c:v>
                </c:pt>
                <c:pt idx="241">
                  <c:v>2.4385964912280702</c:v>
                </c:pt>
                <c:pt idx="242">
                  <c:v>2.427710843373494</c:v>
                </c:pt>
                <c:pt idx="243">
                  <c:v>2.427710843373494</c:v>
                </c:pt>
                <c:pt idx="244">
                  <c:v>2.427710843373494</c:v>
                </c:pt>
                <c:pt idx="245">
                  <c:v>2.4409937888198758</c:v>
                </c:pt>
                <c:pt idx="246">
                  <c:v>2.4409937888198758</c:v>
                </c:pt>
                <c:pt idx="247">
                  <c:v>2.452229299363057</c:v>
                </c:pt>
                <c:pt idx="248">
                  <c:v>2.452229299363057</c:v>
                </c:pt>
                <c:pt idx="249">
                  <c:v>2.4675324675324672</c:v>
                </c:pt>
                <c:pt idx="250">
                  <c:v>2.4675324675324672</c:v>
                </c:pt>
                <c:pt idx="251">
                  <c:v>2.4675324675324672</c:v>
                </c:pt>
                <c:pt idx="252">
                  <c:v>2.4675324675324672</c:v>
                </c:pt>
                <c:pt idx="253">
                  <c:v>2.4675324675324672</c:v>
                </c:pt>
                <c:pt idx="254">
                  <c:v>2.4335664335664333</c:v>
                </c:pt>
                <c:pt idx="255">
                  <c:v>2.4335664335664333</c:v>
                </c:pt>
                <c:pt idx="256">
                  <c:v>2.4137931034482758</c:v>
                </c:pt>
                <c:pt idx="257">
                  <c:v>2.4137931034482758</c:v>
                </c:pt>
                <c:pt idx="258">
                  <c:v>2.4137931034482758</c:v>
                </c:pt>
                <c:pt idx="259">
                  <c:v>2.4137931034482758</c:v>
                </c:pt>
                <c:pt idx="260">
                  <c:v>2.4137931034482758</c:v>
                </c:pt>
                <c:pt idx="261">
                  <c:v>2.415492957746479</c:v>
                </c:pt>
                <c:pt idx="262">
                  <c:v>2.415492957746479</c:v>
                </c:pt>
                <c:pt idx="263">
                  <c:v>2.418439716312057</c:v>
                </c:pt>
                <c:pt idx="264">
                  <c:v>2.4244604316546763</c:v>
                </c:pt>
                <c:pt idx="265">
                  <c:v>2.4244604316546763</c:v>
                </c:pt>
                <c:pt idx="266">
                  <c:v>2.3897058823529411</c:v>
                </c:pt>
                <c:pt idx="267">
                  <c:v>2.3897058823529411</c:v>
                </c:pt>
                <c:pt idx="268">
                  <c:v>2.3897058823529411</c:v>
                </c:pt>
                <c:pt idx="269">
                  <c:v>2.3897058823529411</c:v>
                </c:pt>
                <c:pt idx="270">
                  <c:v>2.3712121212121211</c:v>
                </c:pt>
                <c:pt idx="271">
                  <c:v>2.3712121212121211</c:v>
                </c:pt>
                <c:pt idx="272">
                  <c:v>2.3538461538461539</c:v>
                </c:pt>
                <c:pt idx="273">
                  <c:v>2.3543307086614176</c:v>
                </c:pt>
                <c:pt idx="274">
                  <c:v>2.3543307086614176</c:v>
                </c:pt>
                <c:pt idx="275">
                  <c:v>2.3440000000000003</c:v>
                </c:pt>
                <c:pt idx="276">
                  <c:v>2.3360655737704921</c:v>
                </c:pt>
                <c:pt idx="277">
                  <c:v>2.3445378151260505</c:v>
                </c:pt>
                <c:pt idx="278">
                  <c:v>2.3504273504273505</c:v>
                </c:pt>
                <c:pt idx="279">
                  <c:v>2.3504273504273505</c:v>
                </c:pt>
                <c:pt idx="280">
                  <c:v>2.3504273504273505</c:v>
                </c:pt>
                <c:pt idx="281">
                  <c:v>2.3504273504273505</c:v>
                </c:pt>
                <c:pt idx="282">
                  <c:v>2.3504273504273505</c:v>
                </c:pt>
                <c:pt idx="283">
                  <c:v>2.3565217391304349</c:v>
                </c:pt>
                <c:pt idx="284">
                  <c:v>2.3451327433628322</c:v>
                </c:pt>
                <c:pt idx="285">
                  <c:v>2.3392857142857144</c:v>
                </c:pt>
                <c:pt idx="286">
                  <c:v>2.3392857142857144</c:v>
                </c:pt>
                <c:pt idx="287">
                  <c:v>2.3392857142857144</c:v>
                </c:pt>
                <c:pt idx="288">
                  <c:v>2.3392857142857144</c:v>
                </c:pt>
                <c:pt idx="289">
                  <c:v>2.3486238532110093</c:v>
                </c:pt>
                <c:pt idx="290">
                  <c:v>2.3486238532110093</c:v>
                </c:pt>
                <c:pt idx="291">
                  <c:v>2.3486238532110093</c:v>
                </c:pt>
                <c:pt idx="292">
                  <c:v>2.3486238532110093</c:v>
                </c:pt>
                <c:pt idx="293">
                  <c:v>2.3518518518518521</c:v>
                </c:pt>
                <c:pt idx="294">
                  <c:v>2.361904761904762</c:v>
                </c:pt>
                <c:pt idx="295">
                  <c:v>2.361904761904762</c:v>
                </c:pt>
                <c:pt idx="296">
                  <c:v>2.3200000000000003</c:v>
                </c:pt>
                <c:pt idx="297">
                  <c:v>2.3232323232323235</c:v>
                </c:pt>
                <c:pt idx="298">
                  <c:v>2.3137254901960782</c:v>
                </c:pt>
                <c:pt idx="299">
                  <c:v>2.3137254901960782</c:v>
                </c:pt>
                <c:pt idx="300">
                  <c:v>2.3137254901960782</c:v>
                </c:pt>
                <c:pt idx="301">
                  <c:v>2.33</c:v>
                </c:pt>
                <c:pt idx="302">
                  <c:v>2.33</c:v>
                </c:pt>
                <c:pt idx="303">
                  <c:v>2.3235294117647056</c:v>
                </c:pt>
                <c:pt idx="304">
                  <c:v>2.3235294117647056</c:v>
                </c:pt>
                <c:pt idx="305">
                  <c:v>2.3235294117647056</c:v>
                </c:pt>
                <c:pt idx="306">
                  <c:v>2.3235294117647056</c:v>
                </c:pt>
                <c:pt idx="307">
                  <c:v>2.326732673267327</c:v>
                </c:pt>
                <c:pt idx="308">
                  <c:v>2.333333333333333</c:v>
                </c:pt>
                <c:pt idx="309">
                  <c:v>2.3232323232323235</c:v>
                </c:pt>
                <c:pt idx="310">
                  <c:v>2.3298969072164946</c:v>
                </c:pt>
                <c:pt idx="311">
                  <c:v>2.3298969072164946</c:v>
                </c:pt>
                <c:pt idx="312">
                  <c:v>2.3406593406593403</c:v>
                </c:pt>
                <c:pt idx="313">
                  <c:v>2.3406593406593403</c:v>
                </c:pt>
                <c:pt idx="314">
                  <c:v>2.3406593406593403</c:v>
                </c:pt>
                <c:pt idx="315">
                  <c:v>2.3406593406593403</c:v>
                </c:pt>
                <c:pt idx="316">
                  <c:v>2.3406593406593403</c:v>
                </c:pt>
                <c:pt idx="317">
                  <c:v>2.3563218390804597</c:v>
                </c:pt>
                <c:pt idx="318">
                  <c:v>2.3563218390804597</c:v>
                </c:pt>
                <c:pt idx="319">
                  <c:v>2.3563218390804597</c:v>
                </c:pt>
                <c:pt idx="320">
                  <c:v>2.3563218390804597</c:v>
                </c:pt>
                <c:pt idx="321">
                  <c:v>2.3563218390804597</c:v>
                </c:pt>
                <c:pt idx="322">
                  <c:v>2.3563218390804597</c:v>
                </c:pt>
                <c:pt idx="323">
                  <c:v>2.3563218390804597</c:v>
                </c:pt>
                <c:pt idx="324">
                  <c:v>2.3647058823529412</c:v>
                </c:pt>
                <c:pt idx="325">
                  <c:v>2.3658536585365857</c:v>
                </c:pt>
                <c:pt idx="326">
                  <c:v>2.3658536585365857</c:v>
                </c:pt>
                <c:pt idx="327">
                  <c:v>2.3658536585365857</c:v>
                </c:pt>
                <c:pt idx="328">
                  <c:v>2.3289473684210527</c:v>
                </c:pt>
                <c:pt idx="329">
                  <c:v>2.3289473684210527</c:v>
                </c:pt>
                <c:pt idx="330">
                  <c:v>2.3472222222222223</c:v>
                </c:pt>
                <c:pt idx="331">
                  <c:v>2.3472222222222223</c:v>
                </c:pt>
                <c:pt idx="332">
                  <c:v>2.3380281690140845</c:v>
                </c:pt>
                <c:pt idx="333">
                  <c:v>2.3114754098360653</c:v>
                </c:pt>
                <c:pt idx="334">
                  <c:v>2.3269230769230766</c:v>
                </c:pt>
                <c:pt idx="335">
                  <c:v>2.3269230769230766</c:v>
                </c:pt>
                <c:pt idx="336">
                  <c:v>2.3137254901960782</c:v>
                </c:pt>
                <c:pt idx="337">
                  <c:v>2.3137254901960782</c:v>
                </c:pt>
                <c:pt idx="338">
                  <c:v>2.3137254901960782</c:v>
                </c:pt>
                <c:pt idx="339">
                  <c:v>2.291666666666667</c:v>
                </c:pt>
                <c:pt idx="340">
                  <c:v>2.2173913043478262</c:v>
                </c:pt>
                <c:pt idx="341">
                  <c:v>2.2173913043478262</c:v>
                </c:pt>
                <c:pt idx="342">
                  <c:v>2.2173913043478262</c:v>
                </c:pt>
                <c:pt idx="343">
                  <c:v>2.2439024390243905</c:v>
                </c:pt>
                <c:pt idx="344">
                  <c:v>2.2564102564102564</c:v>
                </c:pt>
                <c:pt idx="345">
                  <c:v>2.2564102564102564</c:v>
                </c:pt>
                <c:pt idx="346">
                  <c:v>2.243243243243243</c:v>
                </c:pt>
                <c:pt idx="347">
                  <c:v>2.3030303030303028</c:v>
                </c:pt>
                <c:pt idx="348">
                  <c:v>2.4210526315789473</c:v>
                </c:pt>
                <c:pt idx="349">
                  <c:v>2.8571428571428572</c:v>
                </c:pt>
                <c:pt idx="350">
                  <c:v>3</c:v>
                </c:pt>
                <c:pt idx="351">
                  <c:v>3</c:v>
                </c:pt>
                <c:pt idx="352">
                  <c:v>3</c:v>
                </c:pt>
                <c:pt idx="353">
                  <c:v>3.1666666666666665</c:v>
                </c:pt>
                <c:pt idx="354">
                  <c:v>2.75</c:v>
                </c:pt>
                <c:pt idx="355">
                  <c:v>2.5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E26C-4B66-882F-C5CB893C3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0916736"/>
        <c:axId val="1030917216"/>
      </c:scatterChart>
      <c:catAx>
        <c:axId val="1030916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Nombre de spiritueux</a:t>
                </a:r>
                <a:r>
                  <a:rPr lang="fr-FR" b="1" baseline="0" dirty="0"/>
                  <a:t> dans le magasin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34465017407983434"/>
              <c:y val="0.942412521137203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30917216"/>
        <c:crosses val="autoZero"/>
        <c:auto val="0"/>
        <c:lblAlgn val="ctr"/>
        <c:lblOffset val="100"/>
        <c:noMultiLvlLbl val="0"/>
      </c:catAx>
      <c:valAx>
        <c:axId val="10309172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Produits</a:t>
                </a:r>
                <a:r>
                  <a:rPr lang="fr-FR" b="1" baseline="0" dirty="0"/>
                  <a:t> proposés par la marque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"/>
              <c:y val="0.147413977812294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\ 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3091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738855904250305"/>
          <c:y val="0.23348026972443803"/>
          <c:w val="0.28335265290736028"/>
          <c:h val="0.51058888760109045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explosion val="24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32-4276-89D1-75BD86105AD2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32-4276-89D1-75BD86105AD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32-4276-89D1-75BD86105AD2}"/>
              </c:ext>
            </c:extLst>
          </c:dPt>
          <c:dLbls>
            <c:dLbl>
              <c:idx val="0"/>
              <c:layout>
                <c:manualLayout>
                  <c:x val="0.26630395344453867"/>
                  <c:y val="2.1884105453588005E-2"/>
                </c:manualLayout>
              </c:layout>
              <c:numFmt formatCode="0%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0" i="0" u="none" strike="noStrike" kern="1200" baseline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145405418928721"/>
                      <c:h val="0.215050107134471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B32-4276-89D1-75BD86105AD2}"/>
                </c:ext>
              </c:extLst>
            </c:dLbl>
            <c:dLbl>
              <c:idx val="1"/>
              <c:numFmt formatCode="0%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145405418928721"/>
                      <c:h val="0.215050107134471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B32-4276-89D1-75BD86105AD2}"/>
                </c:ext>
              </c:extLst>
            </c:dLbl>
            <c:dLbl>
              <c:idx val="2"/>
              <c:layout>
                <c:manualLayout>
                  <c:x val="-0.25097457826783526"/>
                  <c:y val="1.7328075940258345E-2"/>
                </c:manualLayout>
              </c:layout>
              <c:numFmt formatCode="0%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r"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145405418928721"/>
                      <c:h val="0.215050107134471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B32-4276-89D1-75BD86105AD2}"/>
                </c:ext>
              </c:extLst>
            </c:dLbl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'B0 - Distribution'!$DH$5:$DH$7</c:f>
              <c:strCache>
                <c:ptCount val="3"/>
                <c:pt idx="0">
                  <c:v>Sous adressé</c:v>
                </c:pt>
                <c:pt idx="1">
                  <c:v>Ajusté</c:v>
                </c:pt>
                <c:pt idx="2">
                  <c:v>Sur représenté</c:v>
                </c:pt>
              </c:strCache>
            </c:strRef>
          </c:cat>
          <c:val>
            <c:numRef>
              <c:f>'B0 - Distribution'!$DI$5:$DI$7</c:f>
              <c:numCache>
                <c:formatCode>0%</c:formatCode>
                <c:ptCount val="3"/>
                <c:pt idx="0">
                  <c:v>5.6179775280898875E-3</c:v>
                </c:pt>
                <c:pt idx="1">
                  <c:v>0.9550561797752809</c:v>
                </c:pt>
                <c:pt idx="2">
                  <c:v>3.9325842696629212E-2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B32-4276-89D1-75BD86105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680481566660948"/>
          <c:y val="3.4365098048765967E-2"/>
          <c:w val="0.79438803445393125"/>
          <c:h val="0.8066292906251668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'B0 - Distribution'!$DR$5</c:f>
              <c:strCache>
                <c:ptCount val="1"/>
                <c:pt idx="0">
                  <c:v>% sans best seller</c:v>
                </c:pt>
              </c:strCache>
            </c:strRef>
          </c:tx>
          <c:spPr>
            <a:solidFill>
              <a:schemeClr val="tx1">
                <a:lumMod val="10000"/>
                <a:lumOff val="9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Distribution'!$DQ$6:$DQ$18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Distribution'!$DR$6:$DR$18</c:f>
              <c:numCache>
                <c:formatCode>0%</c:formatCode>
                <c:ptCount val="13"/>
                <c:pt idx="0">
                  <c:v>0.6264044943820225</c:v>
                </c:pt>
                <c:pt idx="1">
                  <c:v>0.45289855072463769</c:v>
                </c:pt>
                <c:pt idx="2">
                  <c:v>5.1282051282051282E-3</c:v>
                </c:pt>
                <c:pt idx="3">
                  <c:v>6.7567567567567571E-3</c:v>
                </c:pt>
                <c:pt idx="4">
                  <c:v>6.1349693251533744E-3</c:v>
                </c:pt>
                <c:pt idx="5">
                  <c:v>8.6956521739130436E-3</c:v>
                </c:pt>
                <c:pt idx="6">
                  <c:v>8.130081300813009E-3</c:v>
                </c:pt>
                <c:pt idx="7">
                  <c:v>9.6153846153846159E-3</c:v>
                </c:pt>
                <c:pt idx="8">
                  <c:v>1.1111111111111112E-2</c:v>
                </c:pt>
                <c:pt idx="9">
                  <c:v>1.3513513513513514E-2</c:v>
                </c:pt>
                <c:pt idx="10">
                  <c:v>1.5625E-2</c:v>
                </c:pt>
                <c:pt idx="11">
                  <c:v>1.6129032258064516E-2</c:v>
                </c:pt>
                <c:pt idx="12">
                  <c:v>1.6393442622950821E-2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6C-4038-90D2-48812DC601ED}"/>
            </c:ext>
          </c:extLst>
        </c:ser>
        <c:ser>
          <c:idx val="1"/>
          <c:order val="1"/>
          <c:tx>
            <c:strRef>
              <c:f>'B0 - Distribution'!$DS$5</c:f>
              <c:strCache>
                <c:ptCount val="1"/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Distribution'!$DQ$6:$DQ$18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Distribution'!$DS$6:$DS$18</c:f>
              <c:numCache>
                <c:formatCode>0%</c:formatCode>
                <c:ptCount val="13"/>
                <c:pt idx="0">
                  <c:v>0.3735955056179775</c:v>
                </c:pt>
                <c:pt idx="1">
                  <c:v>0.54710144927536231</c:v>
                </c:pt>
                <c:pt idx="2">
                  <c:v>0.99487179487179489</c:v>
                </c:pt>
                <c:pt idx="3">
                  <c:v>0.9932432432432432</c:v>
                </c:pt>
                <c:pt idx="4">
                  <c:v>0.99386503067484666</c:v>
                </c:pt>
                <c:pt idx="5">
                  <c:v>0.99130434782608701</c:v>
                </c:pt>
                <c:pt idx="6">
                  <c:v>0.99186991869918695</c:v>
                </c:pt>
                <c:pt idx="7">
                  <c:v>0.99038461538461542</c:v>
                </c:pt>
                <c:pt idx="8">
                  <c:v>0.98888888888888893</c:v>
                </c:pt>
                <c:pt idx="9">
                  <c:v>0.98648648648648651</c:v>
                </c:pt>
                <c:pt idx="10">
                  <c:v>0.984375</c:v>
                </c:pt>
                <c:pt idx="11">
                  <c:v>0.9838709677419355</c:v>
                </c:pt>
                <c:pt idx="12">
                  <c:v>0.98360655737704916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6C-4038-90D2-48812DC60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50668815"/>
        <c:axId val="1950672655"/>
      </c:barChart>
      <c:catAx>
        <c:axId val="1950668815"/>
        <c:scaling>
          <c:orientation val="maxMin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8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950672655"/>
        <c:crosses val="autoZero"/>
        <c:auto val="0"/>
        <c:lblAlgn val="ctr"/>
        <c:lblOffset val="100"/>
        <c:noMultiLvlLbl val="0"/>
      </c:catAx>
      <c:valAx>
        <c:axId val="1950672655"/>
        <c:scaling>
          <c:orientation val="minMax"/>
          <c:max val="1"/>
          <c:min val="0"/>
        </c:scaling>
        <c:delete val="1"/>
        <c:axPos val="r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95066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Distribution'!$ER$5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Distribution'!$ER$6:$ER$25</c:f>
              <c:numCache>
                <c:formatCode>#,##0</c:formatCode>
                <c:ptCount val="20"/>
                <c:pt idx="0">
                  <c:v>491</c:v>
                </c:pt>
                <c:pt idx="1">
                  <c:v>2548</c:v>
                </c:pt>
                <c:pt idx="2">
                  <c:v>1710</c:v>
                </c:pt>
                <c:pt idx="3">
                  <c:v>2777</c:v>
                </c:pt>
                <c:pt idx="4">
                  <c:v>1552</c:v>
                </c:pt>
                <c:pt idx="5">
                  <c:v>1284</c:v>
                </c:pt>
                <c:pt idx="6">
                  <c:v>1484</c:v>
                </c:pt>
                <c:pt idx="7">
                  <c:v>1284</c:v>
                </c:pt>
                <c:pt idx="8">
                  <c:v>1477</c:v>
                </c:pt>
                <c:pt idx="9">
                  <c:v>1788</c:v>
                </c:pt>
                <c:pt idx="10">
                  <c:v>1158</c:v>
                </c:pt>
                <c:pt idx="11">
                  <c:v>2116</c:v>
                </c:pt>
                <c:pt idx="12">
                  <c:v>1176</c:v>
                </c:pt>
                <c:pt idx="13">
                  <c:v>673</c:v>
                </c:pt>
                <c:pt idx="14">
                  <c:v>452</c:v>
                </c:pt>
                <c:pt idx="15">
                  <c:v>712</c:v>
                </c:pt>
                <c:pt idx="16">
                  <c:v>515</c:v>
                </c:pt>
                <c:pt idx="17">
                  <c:v>457</c:v>
                </c:pt>
                <c:pt idx="18">
                  <c:v>205</c:v>
                </c:pt>
                <c:pt idx="19">
                  <c:v>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17-4299-B88A-14A9D9EF2A3C}"/>
            </c:ext>
          </c:extLst>
        </c:ser>
        <c:ser>
          <c:idx val="1"/>
          <c:order val="1"/>
          <c:tx>
            <c:strRef>
              <c:f>'B0 - Distribution'!$ES$5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Distribution'!$ES$6:$ES$25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6</c:v>
                </c:pt>
                <c:pt idx="8">
                  <c:v>0</c:v>
                </c:pt>
                <c:pt idx="9">
                  <c:v>78</c:v>
                </c:pt>
                <c:pt idx="10">
                  <c:v>6</c:v>
                </c:pt>
                <c:pt idx="11">
                  <c:v>10</c:v>
                </c:pt>
                <c:pt idx="12">
                  <c:v>11</c:v>
                </c:pt>
                <c:pt idx="13">
                  <c:v>85</c:v>
                </c:pt>
                <c:pt idx="14">
                  <c:v>0</c:v>
                </c:pt>
                <c:pt idx="15">
                  <c:v>0</c:v>
                </c:pt>
                <c:pt idx="16">
                  <c:v>242</c:v>
                </c:pt>
                <c:pt idx="17">
                  <c:v>0</c:v>
                </c:pt>
                <c:pt idx="18">
                  <c:v>185</c:v>
                </c:pt>
                <c:pt idx="1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17-4299-B88A-14A9D9EF2A3C}"/>
            </c:ext>
          </c:extLst>
        </c:ser>
        <c:ser>
          <c:idx val="2"/>
          <c:order val="2"/>
          <c:tx>
            <c:strRef>
              <c:f>'B0 - Distribution'!$ET$5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Distribution'!$ET$6:$ET$25</c:f>
              <c:numCache>
                <c:formatCode>#,##0</c:formatCode>
                <c:ptCount val="20"/>
                <c:pt idx="0">
                  <c:v>0</c:v>
                </c:pt>
                <c:pt idx="1">
                  <c:v>21</c:v>
                </c:pt>
                <c:pt idx="2">
                  <c:v>0</c:v>
                </c:pt>
                <c:pt idx="3">
                  <c:v>0</c:v>
                </c:pt>
                <c:pt idx="4">
                  <c:v>16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78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17-4299-B88A-14A9D9EF2A3C}"/>
            </c:ext>
          </c:extLst>
        </c:ser>
        <c:ser>
          <c:idx val="3"/>
          <c:order val="3"/>
          <c:tx>
            <c:strRef>
              <c:f>'B0 - Distribution'!$EU$5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Distribution'!$EU$6:$EU$25</c:f>
              <c:numCache>
                <c:formatCode>#,##0</c:formatCode>
                <c:ptCount val="20"/>
                <c:pt idx="0">
                  <c:v>0</c:v>
                </c:pt>
                <c:pt idx="1">
                  <c:v>1197</c:v>
                </c:pt>
                <c:pt idx="2">
                  <c:v>0</c:v>
                </c:pt>
                <c:pt idx="3">
                  <c:v>0</c:v>
                </c:pt>
                <c:pt idx="4">
                  <c:v>250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105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17-4299-B88A-14A9D9EF2A3C}"/>
            </c:ext>
          </c:extLst>
        </c:ser>
        <c:ser>
          <c:idx val="4"/>
          <c:order val="4"/>
          <c:tx>
            <c:strRef>
              <c:f>'B0 - Distribution'!$EV$5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Distribution'!$EV$6:$EV$25</c:f>
              <c:numCache>
                <c:formatCode>#,##0</c:formatCode>
                <c:ptCount val="20"/>
                <c:pt idx="0">
                  <c:v>0</c:v>
                </c:pt>
                <c:pt idx="1">
                  <c:v>15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17-4299-B88A-14A9D9EF2A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50915215"/>
        <c:axId val="1150911855"/>
      </c:barChart>
      <c:catAx>
        <c:axId val="11509152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50911855"/>
        <c:crosses val="autoZero"/>
        <c:auto val="1"/>
        <c:lblAlgn val="ctr"/>
        <c:lblOffset val="100"/>
        <c:noMultiLvlLbl val="0"/>
      </c:catAx>
      <c:valAx>
        <c:axId val="1150911855"/>
        <c:scaling>
          <c:orientation val="minMax"/>
          <c:min val="0"/>
        </c:scaling>
        <c:delete val="1"/>
        <c:axPos val="t"/>
        <c:numFmt formatCode="#,##0" sourceLinked="1"/>
        <c:majorTickMark val="none"/>
        <c:minorTickMark val="none"/>
        <c:tickLblPos val="nextTo"/>
        <c:crossAx val="115091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Distribution'!$EY$5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Distribution'!$EY$6:$EY$25</c:f>
              <c:numCache>
                <c:formatCode>#,##0</c:formatCode>
                <c:ptCount val="20"/>
                <c:pt idx="0">
                  <c:v>481</c:v>
                </c:pt>
                <c:pt idx="1">
                  <c:v>66</c:v>
                </c:pt>
                <c:pt idx="2">
                  <c:v>3</c:v>
                </c:pt>
                <c:pt idx="3">
                  <c:v>2001</c:v>
                </c:pt>
                <c:pt idx="4">
                  <c:v>1549</c:v>
                </c:pt>
                <c:pt idx="5">
                  <c:v>434</c:v>
                </c:pt>
                <c:pt idx="6">
                  <c:v>229</c:v>
                </c:pt>
                <c:pt idx="7">
                  <c:v>0</c:v>
                </c:pt>
                <c:pt idx="8">
                  <c:v>77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446</c:v>
                </c:pt>
                <c:pt idx="15">
                  <c:v>683</c:v>
                </c:pt>
                <c:pt idx="16">
                  <c:v>0</c:v>
                </c:pt>
                <c:pt idx="17">
                  <c:v>397</c:v>
                </c:pt>
                <c:pt idx="18">
                  <c:v>0</c:v>
                </c:pt>
                <c:pt idx="19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59-4999-A091-BEC07D726065}"/>
            </c:ext>
          </c:extLst>
        </c:ser>
        <c:ser>
          <c:idx val="1"/>
          <c:order val="1"/>
          <c:tx>
            <c:strRef>
              <c:f>'B0 - Distribution'!$EZ$5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Distribution'!$EZ$6:$EZ$25</c:f>
              <c:numCache>
                <c:formatCode>#,##0</c:formatCode>
                <c:ptCount val="20"/>
                <c:pt idx="0">
                  <c:v>10</c:v>
                </c:pt>
                <c:pt idx="1">
                  <c:v>1462</c:v>
                </c:pt>
                <c:pt idx="2">
                  <c:v>567</c:v>
                </c:pt>
                <c:pt idx="3">
                  <c:v>770</c:v>
                </c:pt>
                <c:pt idx="4">
                  <c:v>3</c:v>
                </c:pt>
                <c:pt idx="5">
                  <c:v>825</c:v>
                </c:pt>
                <c:pt idx="6">
                  <c:v>1117</c:v>
                </c:pt>
                <c:pt idx="7">
                  <c:v>250</c:v>
                </c:pt>
                <c:pt idx="8">
                  <c:v>1076</c:v>
                </c:pt>
                <c:pt idx="9">
                  <c:v>6</c:v>
                </c:pt>
                <c:pt idx="10">
                  <c:v>140</c:v>
                </c:pt>
                <c:pt idx="11">
                  <c:v>111</c:v>
                </c:pt>
                <c:pt idx="12">
                  <c:v>102</c:v>
                </c:pt>
                <c:pt idx="13">
                  <c:v>0</c:v>
                </c:pt>
                <c:pt idx="14">
                  <c:v>6</c:v>
                </c:pt>
                <c:pt idx="15">
                  <c:v>29</c:v>
                </c:pt>
                <c:pt idx="16">
                  <c:v>0</c:v>
                </c:pt>
                <c:pt idx="17">
                  <c:v>58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59-4999-A091-BEC07D726065}"/>
            </c:ext>
          </c:extLst>
        </c:ser>
        <c:ser>
          <c:idx val="2"/>
          <c:order val="2"/>
          <c:tx>
            <c:strRef>
              <c:f>'B0 - Distribution'!$FA$5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Distribution'!$FA$6:$FA$25</c:f>
              <c:numCache>
                <c:formatCode>#,##0</c:formatCode>
                <c:ptCount val="20"/>
                <c:pt idx="0">
                  <c:v>0</c:v>
                </c:pt>
                <c:pt idx="1">
                  <c:v>943</c:v>
                </c:pt>
                <c:pt idx="2">
                  <c:v>925</c:v>
                </c:pt>
                <c:pt idx="3">
                  <c:v>6</c:v>
                </c:pt>
                <c:pt idx="4">
                  <c:v>0</c:v>
                </c:pt>
                <c:pt idx="5">
                  <c:v>25</c:v>
                </c:pt>
                <c:pt idx="6">
                  <c:v>138</c:v>
                </c:pt>
                <c:pt idx="7">
                  <c:v>678</c:v>
                </c:pt>
                <c:pt idx="8">
                  <c:v>311</c:v>
                </c:pt>
                <c:pt idx="9">
                  <c:v>435</c:v>
                </c:pt>
                <c:pt idx="10">
                  <c:v>639</c:v>
                </c:pt>
                <c:pt idx="11">
                  <c:v>1204</c:v>
                </c:pt>
                <c:pt idx="12">
                  <c:v>658</c:v>
                </c:pt>
                <c:pt idx="13">
                  <c:v>41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0</c:v>
                </c:pt>
                <c:pt idx="19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59-4999-A091-BEC07D726065}"/>
            </c:ext>
          </c:extLst>
        </c:ser>
        <c:ser>
          <c:idx val="3"/>
          <c:order val="3"/>
          <c:tx>
            <c:strRef>
              <c:f>'B0 - Distribution'!$FB$5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Distribution'!$FB$6:$FB$25</c:f>
              <c:numCache>
                <c:formatCode>#,##0</c:formatCode>
                <c:ptCount val="20"/>
                <c:pt idx="0">
                  <c:v>0</c:v>
                </c:pt>
                <c:pt idx="1">
                  <c:v>77</c:v>
                </c:pt>
                <c:pt idx="2">
                  <c:v>204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331</c:v>
                </c:pt>
                <c:pt idx="8">
                  <c:v>13</c:v>
                </c:pt>
                <c:pt idx="9">
                  <c:v>1127</c:v>
                </c:pt>
                <c:pt idx="10">
                  <c:v>354</c:v>
                </c:pt>
                <c:pt idx="11">
                  <c:v>731</c:v>
                </c:pt>
                <c:pt idx="12">
                  <c:v>392</c:v>
                </c:pt>
                <c:pt idx="13">
                  <c:v>490</c:v>
                </c:pt>
                <c:pt idx="14">
                  <c:v>0</c:v>
                </c:pt>
                <c:pt idx="15">
                  <c:v>0</c:v>
                </c:pt>
                <c:pt idx="16">
                  <c:v>210</c:v>
                </c:pt>
                <c:pt idx="17">
                  <c:v>0</c:v>
                </c:pt>
                <c:pt idx="18">
                  <c:v>2</c:v>
                </c:pt>
                <c:pt idx="19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59-4999-A091-BEC07D726065}"/>
            </c:ext>
          </c:extLst>
        </c:ser>
        <c:ser>
          <c:idx val="4"/>
          <c:order val="4"/>
          <c:tx>
            <c:strRef>
              <c:f>'B0 - Distribution'!$FC$5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Distribution'!$FC$6:$FC$25</c:f>
              <c:numCache>
                <c:formatCode>#,##0</c:formatCode>
                <c:ptCount val="20"/>
                <c:pt idx="0">
                  <c:v>0</c:v>
                </c:pt>
                <c:pt idx="1">
                  <c:v>1224</c:v>
                </c:pt>
                <c:pt idx="2">
                  <c:v>13</c:v>
                </c:pt>
                <c:pt idx="3">
                  <c:v>0</c:v>
                </c:pt>
                <c:pt idx="4">
                  <c:v>266</c:v>
                </c:pt>
                <c:pt idx="5">
                  <c:v>0</c:v>
                </c:pt>
                <c:pt idx="6">
                  <c:v>0</c:v>
                </c:pt>
                <c:pt idx="7">
                  <c:v>31</c:v>
                </c:pt>
                <c:pt idx="8">
                  <c:v>183</c:v>
                </c:pt>
                <c:pt idx="9">
                  <c:v>298</c:v>
                </c:pt>
                <c:pt idx="10">
                  <c:v>31</c:v>
                </c:pt>
                <c:pt idx="11">
                  <c:v>80</c:v>
                </c:pt>
                <c:pt idx="12">
                  <c:v>33</c:v>
                </c:pt>
                <c:pt idx="13">
                  <c:v>227</c:v>
                </c:pt>
                <c:pt idx="14">
                  <c:v>0</c:v>
                </c:pt>
                <c:pt idx="15">
                  <c:v>0</c:v>
                </c:pt>
                <c:pt idx="16">
                  <c:v>547</c:v>
                </c:pt>
                <c:pt idx="17">
                  <c:v>0</c:v>
                </c:pt>
                <c:pt idx="18">
                  <c:v>388</c:v>
                </c:pt>
                <c:pt idx="1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59-4999-A091-BEC07D7260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50915215"/>
        <c:axId val="1150911855"/>
      </c:barChart>
      <c:catAx>
        <c:axId val="11509152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50911855"/>
        <c:crosses val="autoZero"/>
        <c:auto val="1"/>
        <c:lblAlgn val="ctr"/>
        <c:lblOffset val="100"/>
        <c:noMultiLvlLbl val="0"/>
      </c:catAx>
      <c:valAx>
        <c:axId val="1150911855"/>
        <c:scaling>
          <c:orientation val="minMax"/>
          <c:min val="0"/>
        </c:scaling>
        <c:delete val="1"/>
        <c:axPos val="t"/>
        <c:numFmt formatCode="#,##0" sourceLinked="1"/>
        <c:majorTickMark val="none"/>
        <c:minorTickMark val="none"/>
        <c:tickLblPos val="nextTo"/>
        <c:crossAx val="1150915215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85908668481626E-2"/>
          <c:y val="3.9291879884413808E-2"/>
          <c:w val="0.89829489757773529"/>
          <c:h val="0.7627612933811150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'B0 - Distribution'!$FF$5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Distribution'!$FF$6:$FF$18</c:f>
              <c:numCache>
                <c:formatCode>#,##0.00</c:formatCode>
                <c:ptCount val="13"/>
                <c:pt idx="0">
                  <c:v>481</c:v>
                </c:pt>
                <c:pt idx="1">
                  <c:v>355</c:v>
                </c:pt>
                <c:pt idx="2">
                  <c:v>209</c:v>
                </c:pt>
                <c:pt idx="3">
                  <c:v>155</c:v>
                </c:pt>
                <c:pt idx="4">
                  <c:v>173</c:v>
                </c:pt>
                <c:pt idx="5">
                  <c:v>130</c:v>
                </c:pt>
                <c:pt idx="6">
                  <c:v>144</c:v>
                </c:pt>
                <c:pt idx="7">
                  <c:v>126</c:v>
                </c:pt>
                <c:pt idx="8">
                  <c:v>112</c:v>
                </c:pt>
                <c:pt idx="9">
                  <c:v>84</c:v>
                </c:pt>
                <c:pt idx="10">
                  <c:v>64</c:v>
                </c:pt>
                <c:pt idx="11">
                  <c:v>63</c:v>
                </c:pt>
                <c:pt idx="12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18-4703-A3F6-76A065B8AB62}"/>
            </c:ext>
          </c:extLst>
        </c:ser>
        <c:ser>
          <c:idx val="1"/>
          <c:order val="1"/>
          <c:tx>
            <c:strRef>
              <c:f>'B0 - Distribution'!$FG$5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Distribution'!$FG$6:$FG$18</c:f>
              <c:numCache>
                <c:formatCode>#,##0.00</c:formatCode>
                <c:ptCount val="13"/>
                <c:pt idx="0">
                  <c:v>10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18-4703-A3F6-76A065B8AB62}"/>
            </c:ext>
          </c:extLst>
        </c:ser>
        <c:ser>
          <c:idx val="2"/>
          <c:order val="2"/>
          <c:tx>
            <c:strRef>
              <c:f>'B0 - Distribution'!$FH$5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Distribution'!$FH$6:$FH$18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18-4703-A3F6-76A065B8AB62}"/>
            </c:ext>
          </c:extLst>
        </c:ser>
        <c:ser>
          <c:idx val="3"/>
          <c:order val="3"/>
          <c:tx>
            <c:strRef>
              <c:f>'B0 - Distribution'!$FI$5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Distribution'!$FI$6:$FI$18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18-4703-A3F6-76A065B8AB62}"/>
            </c:ext>
          </c:extLst>
        </c:ser>
        <c:ser>
          <c:idx val="4"/>
          <c:order val="4"/>
          <c:tx>
            <c:strRef>
              <c:f>'B0 - Distribution'!$FJ$5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Distribution'!$FJ$6:$FJ$18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18-4703-A3F6-76A065B8AB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8766192"/>
        <c:axId val="1048765712"/>
      </c:barChart>
      <c:catAx>
        <c:axId val="1048766192"/>
        <c:scaling>
          <c:orientation val="maxMin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2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48765712"/>
        <c:crosses val="autoZero"/>
        <c:auto val="0"/>
        <c:lblAlgn val="ctr"/>
        <c:lblOffset val="100"/>
        <c:noMultiLvlLbl val="0"/>
      </c:catAx>
      <c:valAx>
        <c:axId val="1048765712"/>
        <c:scaling>
          <c:orientation val="minMax"/>
        </c:scaling>
        <c:delete val="0"/>
        <c:axPos val="r"/>
        <c:numFmt formatCode="#,##0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4876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5100593674544144E-2"/>
          <c:y val="0.93802949437466887"/>
          <c:w val="0.89999984568859726"/>
          <c:h val="6.19705056253311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'A0 - Distributeur'!$J$6</c:f>
              <c:strCache>
                <c:ptCount val="1"/>
                <c:pt idx="0">
                  <c:v>Poids segment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73-41DB-BA06-3224C54C2F18}"/>
              </c:ext>
            </c:extLst>
          </c:dPt>
          <c:cat>
            <c:strRef>
              <c:f>'A0 - Distributeur'!$I$7:$I$22</c:f>
              <c:strCache>
                <c:ptCount val="16"/>
                <c:pt idx="0">
                  <c:v>Rhum</c:v>
                </c:pt>
                <c:pt idx="1">
                  <c:v>Whisky</c:v>
                </c:pt>
                <c:pt idx="2">
                  <c:v>Vodka</c:v>
                </c:pt>
                <c:pt idx="3">
                  <c:v>Liqueur</c:v>
                </c:pt>
                <c:pt idx="4">
                  <c:v>Pastis</c:v>
                </c:pt>
                <c:pt idx="5">
                  <c:v>Apéritif</c:v>
                </c:pt>
                <c:pt idx="6">
                  <c:v>Crème</c:v>
                </c:pt>
                <c:pt idx="7">
                  <c:v>Gin</c:v>
                </c:pt>
                <c:pt idx="8">
                  <c:v>Porto</c:v>
                </c:pt>
                <c:pt idx="9">
                  <c:v>Muscat</c:v>
                </c:pt>
                <c:pt idx="10">
                  <c:v>Cocktail</c:v>
                </c:pt>
                <c:pt idx="11">
                  <c:v>Pineau</c:v>
                </c:pt>
                <c:pt idx="12">
                  <c:v>Cognac</c:v>
                </c:pt>
                <c:pt idx="13">
                  <c:v>Sangria</c:v>
                </c:pt>
                <c:pt idx="14">
                  <c:v>Calvados</c:v>
                </c:pt>
                <c:pt idx="15">
                  <c:v>Autre</c:v>
                </c:pt>
              </c:strCache>
            </c:strRef>
          </c:cat>
          <c:val>
            <c:numRef>
              <c:f>'A0 - Distributeur'!$J$7:$J$22</c:f>
              <c:numCache>
                <c:formatCode>0.0%</c:formatCode>
                <c:ptCount val="16"/>
                <c:pt idx="0">
                  <c:v>0.24102562450426593</c:v>
                </c:pt>
                <c:pt idx="1">
                  <c:v>0</c:v>
                </c:pt>
                <c:pt idx="2">
                  <c:v>7.145030848393176E-2</c:v>
                </c:pt>
                <c:pt idx="3">
                  <c:v>6.9747914591183666E-2</c:v>
                </c:pt>
                <c:pt idx="4">
                  <c:v>5.325542664689608E-2</c:v>
                </c:pt>
                <c:pt idx="5">
                  <c:v>4.9600315244832521E-2</c:v>
                </c:pt>
                <c:pt idx="6">
                  <c:v>3.4347907208961193E-2</c:v>
                </c:pt>
                <c:pt idx="7">
                  <c:v>3.281137399821079E-2</c:v>
                </c:pt>
                <c:pt idx="8">
                  <c:v>2.691930650923326E-2</c:v>
                </c:pt>
                <c:pt idx="9">
                  <c:v>1.9475945966917891E-2</c:v>
                </c:pt>
                <c:pt idx="10">
                  <c:v>1.6280184614472639E-2</c:v>
                </c:pt>
                <c:pt idx="11">
                  <c:v>1.2660737079016569E-2</c:v>
                </c:pt>
                <c:pt idx="12">
                  <c:v>7.59859892412852E-3</c:v>
                </c:pt>
                <c:pt idx="13">
                  <c:v>6.3077501277851687E-3</c:v>
                </c:pt>
                <c:pt idx="14">
                  <c:v>3.9078650769053631E-3</c:v>
                </c:pt>
                <c:pt idx="15">
                  <c:v>0.14650969533420488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73-41DB-BA06-3224C54C2F18}"/>
            </c:ext>
          </c:extLst>
        </c:ser>
        <c:ser>
          <c:idx val="1"/>
          <c:order val="1"/>
          <c:tx>
            <c:strRef>
              <c:f>'A0 - Distributeur'!$K$6</c:f>
              <c:strCache>
                <c:ptCount val="1"/>
                <c:pt idx="0">
                  <c:v>Poids segment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'A0 - Distributeur'!$I$7:$I$22</c:f>
              <c:strCache>
                <c:ptCount val="16"/>
                <c:pt idx="0">
                  <c:v>Rhum</c:v>
                </c:pt>
                <c:pt idx="1">
                  <c:v>Whisky</c:v>
                </c:pt>
                <c:pt idx="2">
                  <c:v>Vodka</c:v>
                </c:pt>
                <c:pt idx="3">
                  <c:v>Liqueur</c:v>
                </c:pt>
                <c:pt idx="4">
                  <c:v>Pastis</c:v>
                </c:pt>
                <c:pt idx="5">
                  <c:v>Apéritif</c:v>
                </c:pt>
                <c:pt idx="6">
                  <c:v>Crème</c:v>
                </c:pt>
                <c:pt idx="7">
                  <c:v>Gin</c:v>
                </c:pt>
                <c:pt idx="8">
                  <c:v>Porto</c:v>
                </c:pt>
                <c:pt idx="9">
                  <c:v>Muscat</c:v>
                </c:pt>
                <c:pt idx="10">
                  <c:v>Cocktail</c:v>
                </c:pt>
                <c:pt idx="11">
                  <c:v>Pineau</c:v>
                </c:pt>
                <c:pt idx="12">
                  <c:v>Cognac</c:v>
                </c:pt>
                <c:pt idx="13">
                  <c:v>Sangria</c:v>
                </c:pt>
                <c:pt idx="14">
                  <c:v>Calvados</c:v>
                </c:pt>
                <c:pt idx="15">
                  <c:v>Autre</c:v>
                </c:pt>
              </c:strCache>
            </c:strRef>
          </c:cat>
          <c:val>
            <c:numRef>
              <c:f>'A0 - Distributeur'!$K$7:$K$22</c:f>
              <c:numCache>
                <c:formatCode>0.0%</c:formatCode>
                <c:ptCount val="16"/>
                <c:pt idx="0">
                  <c:v>0</c:v>
                </c:pt>
                <c:pt idx="1">
                  <c:v>0.20810104568905374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73-41DB-BA06-3224C54C2F18}"/>
            </c:ext>
          </c:extLst>
        </c:ser>
        <c:ser>
          <c:idx val="2"/>
          <c:order val="2"/>
          <c:tx>
            <c:strRef>
              <c:f>'A0 - Distributeur'!$M$6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24,0%</a:t>
                    </a:r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4-1573-41DB-BA06-3224C54C2F1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BD89854-1584-4510-82B7-86B5321221E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1573-41DB-BA06-3224C54C2F1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EC09FD9-C0E2-45E8-9A64-169F96CBCE2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1573-41DB-BA06-3224C54C2F1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32EF2EA-B897-4D67-AB68-001695CBDE2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573-41DB-BA06-3224C54C2F1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82F1BB8-8328-4E71-B351-C48B1C4084B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1573-41DB-BA06-3224C54C2F1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608147E-CD66-454D-AC7D-C488E57EC6D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1573-41DB-BA06-3224C54C2F1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E94124C-C3D4-4BE6-B071-1A3BFD33E5D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1573-41DB-BA06-3224C54C2F1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BF681839-61E6-4904-8869-B6DDC367D07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1573-41DB-BA06-3224C54C2F1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041E349-B652-4F73-A232-A737E6B0893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1573-41DB-BA06-3224C54C2F1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3EC658B-8A8F-481D-B592-BE01BF354F2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573-41DB-BA06-3224C54C2F1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F8DD703-B14C-4CEE-A863-11891DB9F05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1573-41DB-BA06-3224C54C2F1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8AE4895-F8C3-47C6-9E42-B7B88C81582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1573-41DB-BA06-3224C54C2F1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846FBFE-01AB-49C8-ACEB-592D02509F8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1573-41DB-BA06-3224C54C2F18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D9B13834-014F-4761-B146-AE03F0FD283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1573-41DB-BA06-3224C54C2F18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DC961D6-AD09-428A-933B-03E280C2A38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1573-41DB-BA06-3224C54C2F18}"/>
                </c:ext>
              </c:extLst>
            </c:dLbl>
            <c:dLbl>
              <c:idx val="1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68B6AFC-0A23-4E20-8F39-3045C3DFA71F}" type="CELLRANGE">
                      <a:rPr lang="fr-FR"/>
                      <a:pPr>
                        <a:defRPr sz="12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1573-41DB-BA06-3224C54C2F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'A0 - Distributeur'!$I$7:$I$22</c:f>
              <c:strCache>
                <c:ptCount val="16"/>
                <c:pt idx="0">
                  <c:v>Rhum</c:v>
                </c:pt>
                <c:pt idx="1">
                  <c:v>Whisky</c:v>
                </c:pt>
                <c:pt idx="2">
                  <c:v>Vodka</c:v>
                </c:pt>
                <c:pt idx="3">
                  <c:v>Liqueur</c:v>
                </c:pt>
                <c:pt idx="4">
                  <c:v>Pastis</c:v>
                </c:pt>
                <c:pt idx="5">
                  <c:v>Apéritif</c:v>
                </c:pt>
                <c:pt idx="6">
                  <c:v>Crème</c:v>
                </c:pt>
                <c:pt idx="7">
                  <c:v>Gin</c:v>
                </c:pt>
                <c:pt idx="8">
                  <c:v>Porto</c:v>
                </c:pt>
                <c:pt idx="9">
                  <c:v>Muscat</c:v>
                </c:pt>
                <c:pt idx="10">
                  <c:v>Cocktail</c:v>
                </c:pt>
                <c:pt idx="11">
                  <c:v>Pineau</c:v>
                </c:pt>
                <c:pt idx="12">
                  <c:v>Cognac</c:v>
                </c:pt>
                <c:pt idx="13">
                  <c:v>Sangria</c:v>
                </c:pt>
                <c:pt idx="14">
                  <c:v>Calvados</c:v>
                </c:pt>
                <c:pt idx="15">
                  <c:v>Autre</c:v>
                </c:pt>
              </c:strCache>
            </c:strRef>
          </c:cat>
          <c:val>
            <c:numRef>
              <c:f>'A0 - Distributeur'!$M$7:$M$22</c:f>
              <c:numCache>
                <c:formatCode>0%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Distributeur'!$N$7:$N$22</c15:f>
                <c15:dlblRangeCache>
                  <c:ptCount val="16"/>
                  <c:pt idx="0">
                    <c:v>24,1%</c:v>
                  </c:pt>
                  <c:pt idx="1">
                    <c:v>20,8%</c:v>
                  </c:pt>
                  <c:pt idx="2">
                    <c:v>7,1%</c:v>
                  </c:pt>
                  <c:pt idx="3">
                    <c:v>7,0%</c:v>
                  </c:pt>
                  <c:pt idx="4">
                    <c:v>5,3%</c:v>
                  </c:pt>
                  <c:pt idx="5">
                    <c:v>5,0%</c:v>
                  </c:pt>
                  <c:pt idx="6">
                    <c:v>3,4%</c:v>
                  </c:pt>
                  <c:pt idx="7">
                    <c:v>3,3%</c:v>
                  </c:pt>
                  <c:pt idx="8">
                    <c:v>2,7%</c:v>
                  </c:pt>
                  <c:pt idx="9">
                    <c:v>1,9%</c:v>
                  </c:pt>
                  <c:pt idx="10">
                    <c:v>1,6%</c:v>
                  </c:pt>
                  <c:pt idx="11">
                    <c:v>1,3%</c:v>
                  </c:pt>
                  <c:pt idx="12">
                    <c:v>0,8%</c:v>
                  </c:pt>
                  <c:pt idx="13">
                    <c:v>0,6%</c:v>
                  </c:pt>
                  <c:pt idx="14">
                    <c:v>0,4%</c:v>
                  </c:pt>
                  <c:pt idx="15">
                    <c:v>14,7%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4-1573-41DB-BA06-3224C54C2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87973167"/>
        <c:axId val="687974127"/>
      </c:barChart>
      <c:barChart>
        <c:barDir val="bar"/>
        <c:grouping val="stacked"/>
        <c:varyColors val="0"/>
        <c:ser>
          <c:idx val="3"/>
          <c:order val="3"/>
          <c:tx>
            <c:strRef>
              <c:f>'A0 - Distributeur'!$L$6</c:f>
              <c:strCache>
                <c:ptCount val="1"/>
                <c:pt idx="0">
                  <c:v>Selection</c:v>
                </c:pt>
              </c:strCache>
            </c:strRef>
          </c:tx>
          <c:spPr>
            <a:solidFill>
              <a:schemeClr val="tx2">
                <a:lumMod val="60000"/>
                <a:lumOff val="40000"/>
                <a:alpha val="10196"/>
              </a:schemeClr>
            </a:solidFill>
            <a:ln>
              <a:noFill/>
            </a:ln>
            <a:effectLst/>
          </c:spPr>
          <c:invertIfNegative val="0"/>
          <c:val>
            <c:numRef>
              <c:f>'A0 - Distributeur'!$L$7:$L$22</c:f>
              <c:numCache>
                <c:formatCode>#,##0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1573-41DB-BA06-3224C54C2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870511359"/>
        <c:axId val="875963359"/>
      </c:barChart>
      <c:catAx>
        <c:axId val="68797316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7974127"/>
        <c:crosses val="autoZero"/>
        <c:auto val="1"/>
        <c:lblAlgn val="ctr"/>
        <c:lblOffset val="100"/>
        <c:noMultiLvlLbl val="0"/>
      </c:catAx>
      <c:valAx>
        <c:axId val="687974127"/>
        <c:scaling>
          <c:orientation val="minMax"/>
        </c:scaling>
        <c:delete val="0"/>
        <c:axPos val="t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7973167"/>
        <c:crosses val="autoZero"/>
        <c:crossBetween val="between"/>
      </c:valAx>
      <c:valAx>
        <c:axId val="875963359"/>
        <c:scaling>
          <c:orientation val="minMax"/>
          <c:max val="1"/>
        </c:scaling>
        <c:delete val="0"/>
        <c:axPos val="t"/>
        <c:numFmt formatCode="#,##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70511359"/>
        <c:crosses val="autoZero"/>
        <c:crossBetween val="between"/>
      </c:valAx>
      <c:catAx>
        <c:axId val="870511359"/>
        <c:scaling>
          <c:orientation val="maxMin"/>
        </c:scaling>
        <c:delete val="0"/>
        <c:axPos val="r"/>
        <c:majorTickMark val="none"/>
        <c:minorTickMark val="none"/>
        <c:tickLblPos val="none"/>
        <c:spPr>
          <a:ln>
            <a:noFill/>
          </a:ln>
        </c:spPr>
        <c:crossAx val="875963359"/>
        <c:crosses val="max"/>
        <c:auto val="1"/>
        <c:lblAlgn val="ctr"/>
        <c:lblOffset val="100"/>
        <c:noMultiLvlLbl val="0"/>
      </c:catAx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1">
    <c:autoUpdate val="1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85908668481626E-2"/>
          <c:y val="3.9291879884413808E-2"/>
          <c:w val="0.89829489757773529"/>
          <c:h val="0.711379604301497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'B0 - Distribution'!$FF$5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3D44EED-3522-4AED-A8BB-DAC34A35FB5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9FDEFF3-BAB2-4B7E-B7C9-5DBEDFB0BFF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DB240D6-7709-408D-92B0-9B3E76A97FB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A43B978-C574-47A2-8A54-F410FDC65A5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34862E2-557F-4687-9A1A-F6997608D98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4F91952-1824-4D54-BB2D-796A3BE5889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6A2D2D4-2787-479B-A2FB-F64F4751988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FCF0104-75E3-4DB1-893B-A0A0854569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E646986A-48C0-4B50-8AF2-5941782EBCF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20A4F4D-BA79-4E28-84D2-6B12A2D12A3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B75177D-C9FE-4CEE-97BB-97F244340B5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0089FC4-DEAA-4791-9344-79D090447C0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80A29BC-E61B-4C7A-A96B-17756DAF0C2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Distribution'!$FF$6:$FF$18</c:f>
              <c:numCache>
                <c:formatCode>#,##0.00</c:formatCode>
                <c:ptCount val="13"/>
                <c:pt idx="0">
                  <c:v>481</c:v>
                </c:pt>
                <c:pt idx="1">
                  <c:v>355</c:v>
                </c:pt>
                <c:pt idx="2">
                  <c:v>209</c:v>
                </c:pt>
                <c:pt idx="3">
                  <c:v>155</c:v>
                </c:pt>
                <c:pt idx="4">
                  <c:v>173</c:v>
                </c:pt>
                <c:pt idx="5">
                  <c:v>130</c:v>
                </c:pt>
                <c:pt idx="6">
                  <c:v>144</c:v>
                </c:pt>
                <c:pt idx="7">
                  <c:v>126</c:v>
                </c:pt>
                <c:pt idx="8">
                  <c:v>112</c:v>
                </c:pt>
                <c:pt idx="9">
                  <c:v>84</c:v>
                </c:pt>
                <c:pt idx="10">
                  <c:v>64</c:v>
                </c:pt>
                <c:pt idx="11">
                  <c:v>63</c:v>
                </c:pt>
                <c:pt idx="12">
                  <c:v>63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Distribution'!$FL$6:$FL$18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0D-A9B1-4D56-B721-3D2D70EF8425}"/>
            </c:ext>
          </c:extLst>
        </c:ser>
        <c:ser>
          <c:idx val="1"/>
          <c:order val="1"/>
          <c:tx>
            <c:strRef>
              <c:f>'B0 - Distribution'!$FG$5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39A1F4C-4624-45BE-9D33-3F3B1C73E23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567B5BB-9908-4950-899E-D78BFAAD64D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828F1DE-639A-4922-BD7C-BDF54CA731E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EC306AD-4B28-43E2-8E56-75C4851D9E6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CF77C4D-7ADF-4F9C-8329-0104BE1BF21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20959CA-0F0C-4D53-B665-0B91F7046A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E1139CF-80C6-42BD-B574-D0C9E023B67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4DCF26F-6C95-4A99-B9E9-DFCA5CA21FD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B0A5213-91B3-480F-8178-B92087690B0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9422D05-8216-48ED-B107-FC323C54378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B846DEFC-9F7C-4FA3-9D19-EECD0BC9D71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ACBA2B5-3A06-4B04-9D54-B8CD2439A72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9D54091-7160-4160-8FF2-64ABCF5AF37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Distribution'!$FG$6:$FG$18</c:f>
              <c:numCache>
                <c:formatCode>#,##0.00</c:formatCode>
                <c:ptCount val="13"/>
                <c:pt idx="0">
                  <c:v>10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Distribution'!$FM$6:$FM$18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1B-A9B1-4D56-B721-3D2D70EF8425}"/>
            </c:ext>
          </c:extLst>
        </c:ser>
        <c:ser>
          <c:idx val="2"/>
          <c:order val="2"/>
          <c:tx>
            <c:strRef>
              <c:f>'B0 - Distribution'!$FH$5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51E8E01-DCDC-4FFD-AB16-DE07E97691B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BF35EB4-B726-4B45-B300-AC2DF752B50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9B1FB95-4AD6-48A8-81F9-28AA8998FC2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E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1714591-9E6A-4DF7-AF5E-91CF5262FEB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F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31DC802-7928-4377-803B-28593BA6036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48214DE-157A-4EBC-8311-F4C26D315DC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4CD4BFF-331A-4C6B-B6D1-52C09D9CB41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DBB502B-D7AD-4C2E-A9E5-300233F9EBC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28743F9-8070-419F-8B88-5D191E39A13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5491142D-BA1F-4712-B9C3-94962547381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6924DB2-AE84-43C3-B559-F6ADC43508F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6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964E828-166B-4737-9C0F-778817D4837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7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74322BC-7D8A-4830-A83B-5CFDE0FE99E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Distribution'!$FH$6:$FH$18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Distribution'!$FN$6:$FN$18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29-A9B1-4D56-B721-3D2D70EF8425}"/>
            </c:ext>
          </c:extLst>
        </c:ser>
        <c:ser>
          <c:idx val="3"/>
          <c:order val="3"/>
          <c:tx>
            <c:strRef>
              <c:f>'B0 - Distribution'!$FI$5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B615F1B-40A3-47DE-82FF-76F7129E83C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DF84824-2D01-447E-AA26-83B7A92CF13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B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9343C2E-C504-44B7-9440-759D7385D3D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9BE2DA9-805C-4F51-929E-F94E9A0447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D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7A91977-194B-4BAC-B2CF-B95E21B799C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75ED0DB-BBCD-4323-96FF-1C783F65819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F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CFB3098-4DE5-4884-98B6-178CE3055C7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C19F22A-20AF-43E3-995A-477609EDC05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2522986-E7EF-444D-BDCD-6BD8A0F15F6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FD3A815-5A30-4251-ABDE-734E85F5E67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99BA47A-F8D8-4651-9897-3AEE292AFF5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DC9B08F-C09B-41DB-BA0B-486C66E9DA7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F4EA61D-AF7E-42A0-8B50-4D9605A2ABB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Distribution'!$FI$6:$FI$18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Distribution'!$FO$6:$FO$18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37-A9B1-4D56-B721-3D2D70EF8425}"/>
            </c:ext>
          </c:extLst>
        </c:ser>
        <c:ser>
          <c:idx val="4"/>
          <c:order val="4"/>
          <c:tx>
            <c:strRef>
              <c:f>'B0 - Distribution'!$FJ$5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73DCE1C-A4A4-4D3C-88F2-E12ACEE3CC22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8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429F10A-1073-488A-9E9E-DD43DD49EC9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9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E0203DB-F69B-4169-8D67-5640B497302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A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5C6AC9A-D658-4BA7-8E5B-9C5B8D7883C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B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4C2A7AA-B4E3-4108-9226-E6E0EE1F3C8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C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591DA02-0C89-44CF-834C-8F70F14EE5C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D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FD25B46-789A-4443-97F3-EB6CA974ECC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E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7D0B40C-FB67-4299-A2B4-361FF4201F8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F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EBC910E1-4E99-4D9D-AAE5-648CE63D982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0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ED224639-B8EB-4D3E-917E-2815BB7FA91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1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A7BA828-B632-4C5B-A8C2-FFC1893220E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2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C63FD9D-0E69-44D1-A61A-A32BFEEB7BC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3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EE64A2D-DD3F-4B98-B050-1A3C3897FD7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4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Distribution'!$FJ$6:$FJ$18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Distribution'!$FP$6:$FP$18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45-A9B1-4D56-B721-3D2D70EF84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048766192"/>
        <c:axId val="1048765712"/>
      </c:barChart>
      <c:catAx>
        <c:axId val="1048766192"/>
        <c:scaling>
          <c:orientation val="maxMin"/>
        </c:scaling>
        <c:delete val="0"/>
        <c:axPos val="b"/>
        <c:numFmt formatCode="dd\ mmm\ 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2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48765712"/>
        <c:crosses val="autoZero"/>
        <c:auto val="0"/>
        <c:lblAlgn val="ctr"/>
        <c:lblOffset val="100"/>
        <c:noMultiLvlLbl val="0"/>
      </c:catAx>
      <c:valAx>
        <c:axId val="1048765712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48766192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'C0 - Pricing'!$E$8</c:f>
              <c:strCache>
                <c:ptCount val="1"/>
                <c:pt idx="0">
                  <c:v>WILLIAM PEEL - Blended scotch - 20cl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Pricing'!$E$9:$E$59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1</c:v>
                </c:pt>
                <c:pt idx="29">
                  <c:v>2</c:v>
                </c:pt>
                <c:pt idx="30">
                  <c:v>0</c:v>
                </c:pt>
                <c:pt idx="31">
                  <c:v>3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2</c:v>
                </c:pt>
                <c:pt idx="37">
                  <c:v>2</c:v>
                </c:pt>
                <c:pt idx="38">
                  <c:v>3</c:v>
                </c:pt>
                <c:pt idx="39">
                  <c:v>3</c:v>
                </c:pt>
                <c:pt idx="40">
                  <c:v>1</c:v>
                </c:pt>
                <c:pt idx="41">
                  <c:v>3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A-494F-B6F9-DED1DD64E6CE}"/>
            </c:ext>
          </c:extLst>
        </c:ser>
        <c:ser>
          <c:idx val="1"/>
          <c:order val="1"/>
          <c:tx>
            <c:strRef>
              <c:f>'C0 - Pricing'!$F$8</c:f>
              <c:strCache>
                <c:ptCount val="1"/>
                <c:pt idx="0">
                  <c:v>WILLIAM PEEL - Scotch whisky - 50cl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Pricing'!$F$9:$F$59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7</c:v>
                </c:pt>
                <c:pt idx="26">
                  <c:v>6</c:v>
                </c:pt>
                <c:pt idx="27">
                  <c:v>2</c:v>
                </c:pt>
                <c:pt idx="28">
                  <c:v>1</c:v>
                </c:pt>
                <c:pt idx="29">
                  <c:v>1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4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A-494F-B6F9-DED1DD64E6CE}"/>
            </c:ext>
          </c:extLst>
        </c:ser>
        <c:ser>
          <c:idx val="2"/>
          <c:order val="2"/>
          <c:tx>
            <c:strRef>
              <c:f>'C0 - Pricing'!$G$8</c:f>
              <c:strCache>
                <c:ptCount val="1"/>
                <c:pt idx="0">
                  <c:v>WILLIAM PEEL - Scotch whisky - 1L</c:v>
                </c:pt>
              </c:strCache>
            </c:strRef>
          </c:tx>
          <c:spPr>
            <a:solidFill>
              <a:srgbClr val="E8C912"/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Pricing'!$G$9:$G$59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18</c:v>
                </c:pt>
                <c:pt idx="8">
                  <c:v>94</c:v>
                </c:pt>
                <c:pt idx="9">
                  <c:v>4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9A-494F-B6F9-DED1DD64E6CE}"/>
            </c:ext>
          </c:extLst>
        </c:ser>
        <c:ser>
          <c:idx val="3"/>
          <c:order val="3"/>
          <c:tx>
            <c:strRef>
              <c:f>'C0 - Pricing'!$H$8</c:f>
              <c:strCache>
                <c:ptCount val="1"/>
                <c:pt idx="0">
                  <c:v>WILLIAM PEEL - Scotch whisky edition limitee - 1L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Pricing'!$H$9:$H$59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16</c:v>
                </c:pt>
                <c:pt idx="3">
                  <c:v>1</c:v>
                </c:pt>
                <c:pt idx="4">
                  <c:v>0</c:v>
                </c:pt>
                <c:pt idx="5">
                  <c:v>3</c:v>
                </c:pt>
                <c:pt idx="6">
                  <c:v>0</c:v>
                </c:pt>
                <c:pt idx="7">
                  <c:v>34</c:v>
                </c:pt>
                <c:pt idx="8">
                  <c:v>16</c:v>
                </c:pt>
                <c:pt idx="9">
                  <c:v>11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A9A-494F-B6F9-DED1DD64E6CE}"/>
            </c:ext>
          </c:extLst>
        </c:ser>
        <c:ser>
          <c:idx val="4"/>
          <c:order val="4"/>
          <c:tx>
            <c:strRef>
              <c:f>'C0 - Pricing'!$I$8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Pricing'!$I$9:$I$59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6</c:v>
                </c:pt>
                <c:pt idx="7">
                  <c:v>215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9A-494F-B6F9-DED1DD64E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06857071"/>
        <c:axId val="1606858031"/>
      </c:barChart>
      <c:catAx>
        <c:axId val="16068570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Prix par litre</a:t>
                </a:r>
                <a:r>
                  <a:rPr lang="fr-FR" b="1" baseline="0"/>
                  <a:t> avant promotion</a:t>
                </a:r>
                <a:endParaRPr lang="fr-FR" b="1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##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06858031"/>
        <c:crosses val="autoZero"/>
        <c:auto val="1"/>
        <c:lblAlgn val="ctr"/>
        <c:lblOffset val="100"/>
        <c:noMultiLvlLbl val="0"/>
      </c:catAx>
      <c:valAx>
        <c:axId val="160685803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Nombre d'observations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606857071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188363954505685"/>
          <c:y val="4.1256440227775713E-2"/>
          <c:w val="0.44478302712160978"/>
          <c:h val="0.9174871195444486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D15-4055-A24E-737E73CED1C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15-4055-A24E-737E73CED1C7}"/>
              </c:ext>
            </c:extLst>
          </c:dPt>
          <c:dPt>
            <c:idx val="2"/>
            <c:invertIfNegative val="0"/>
            <c:bubble3D val="0"/>
            <c:spPr>
              <a:solidFill>
                <a:srgbClr val="E8C91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15-4055-A24E-737E73CED1C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D15-4055-A24E-737E73CED1C7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D15-4055-A24E-737E73CED1C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rgbClr val="00B0F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78A8050E-FE21-4F48-B16A-67BAF5DDA577}" type="CELLRANGE">
                      <a:rPr lang="en-US"/>
                      <a:pPr>
                        <a:defRPr>
                          <a:solidFill>
                            <a:srgbClr val="00B0F0"/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00B0F0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5D15-4055-A24E-737E73CED1C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A6CE4253-F1F9-4C85-8A50-2B27DB4E46FF}" type="CELLRANGE">
                      <a:rPr lang="fr-FR"/>
                      <a:pPr>
                        <a:defRPr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5D15-4055-A24E-737E73CED1C7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rgbClr val="B9A10F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4C44E2D6-F176-4AF6-8D5C-32771B510B33}" type="CELLRANGE">
                      <a:rPr lang="fr-FR"/>
                      <a:pPr>
                        <a:defRPr>
                          <a:solidFill>
                            <a:srgbClr val="B9A10F"/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B9A10F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5D15-4055-A24E-737E73CED1C7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accent6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4DDD84C2-BBE3-41C7-BC9E-4BDE4093858B}" type="CELLRANGE">
                      <a:rPr lang="fr-FR"/>
                      <a:pPr>
                        <a:defRPr>
                          <a:solidFill>
                            <a:schemeClr val="accent6"/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6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5D15-4055-A24E-737E73CED1C7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6EBA2D7E-2BE4-4116-8958-B52379E20419}" type="CELLRANGE">
                      <a:rPr lang="fr-FR"/>
                      <a:pPr>
                        <a:defRPr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5D15-4055-A24E-737E73CED1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Pricing'!$E$8:$I$8</c:f>
              <c:strCache>
                <c:ptCount val="5"/>
                <c:pt idx="0">
                  <c:v>WILLIAM PEEL - Blended scotch - 20cl</c:v>
                </c:pt>
                <c:pt idx="1">
                  <c:v>WILLIAM PEEL - Scotch whisky - 50cl</c:v>
                </c:pt>
                <c:pt idx="2">
                  <c:v>WILLIAM PEEL - Scotch whisky - 1L</c:v>
                </c:pt>
                <c:pt idx="3">
                  <c:v>WILLIAM PEEL - Scotch whisky edition limitee - 1L</c:v>
                </c:pt>
                <c:pt idx="4">
                  <c:v>WILLIAM PEEL - Scotch whisky - 1.5L</c:v>
                </c:pt>
              </c:strCache>
            </c:strRef>
          </c:cat>
          <c:val>
            <c:numRef>
              <c:f>'C0 - Pricing'!$E$7:$I$7</c:f>
              <c:numCache>
                <c:formatCode>"€"#,##0.00_);[Red]\("€"#,##0.00\)</c:formatCode>
                <c:ptCount val="5"/>
                <c:pt idx="0">
                  <c:v>22.178846153846159</c:v>
                </c:pt>
                <c:pt idx="1">
                  <c:v>20.361212121212112</c:v>
                </c:pt>
                <c:pt idx="2">
                  <c:v>16.693840000000019</c:v>
                </c:pt>
                <c:pt idx="3">
                  <c:v>16.453452380952378</c:v>
                </c:pt>
                <c:pt idx="4">
                  <c:v>16.42596412556048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'C0 - Pricing'!$E$6:$I$6</c15:f>
                <c15:dlblRangeCache>
                  <c:ptCount val="5"/>
                  <c:pt idx="0">
                    <c:v>22,18€
(135)</c:v>
                  </c:pt>
                  <c:pt idx="1">
                    <c:v>20,36€
(124)</c:v>
                  </c:pt>
                  <c:pt idx="2">
                    <c:v>16,69€
(102)</c:v>
                  </c:pt>
                  <c:pt idx="3">
                    <c:v>16,45€
(100)</c:v>
                  </c:pt>
                  <c:pt idx="4">
                    <c:v>16,43€
(100)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5D15-4055-A24E-737E73CED1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722652783"/>
        <c:axId val="1722651823"/>
      </c:barChart>
      <c:catAx>
        <c:axId val="17226527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722651823"/>
        <c:crosses val="autoZero"/>
        <c:auto val="1"/>
        <c:lblAlgn val="ctr"/>
        <c:lblOffset val="100"/>
        <c:noMultiLvlLbl val="0"/>
      </c:catAx>
      <c:valAx>
        <c:axId val="1722651823"/>
        <c:scaling>
          <c:orientation val="minMax"/>
        </c:scaling>
        <c:delete val="1"/>
        <c:axPos val="t"/>
        <c:numFmt formatCode="&quot;€&quot;#,##0.00_);[Red]\(&quot;€&quot;#,##0.00\)" sourceLinked="1"/>
        <c:majorTickMark val="none"/>
        <c:minorTickMark val="none"/>
        <c:tickLblPos val="nextTo"/>
        <c:crossAx val="1722652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506027933572309E-2"/>
          <c:y val="6.6252178009699222E-2"/>
          <c:w val="0.59035157472598188"/>
          <c:h val="0.74186471795111564"/>
        </c:manualLayout>
      </c:layout>
      <c:lineChart>
        <c:grouping val="standard"/>
        <c:varyColors val="0"/>
        <c:ser>
          <c:idx val="0"/>
          <c:order val="0"/>
          <c:tx>
            <c:strRef>
              <c:f>'C0 - Pricing'!$N$8</c:f>
              <c:strCache>
                <c:ptCount val="1"/>
                <c:pt idx="0">
                  <c:v>WILLIAM PEEL - Blended scotch - 20cl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Pricing'!$N$9:$N$22</c:f>
              <c:numCache>
                <c:formatCode>#,##0</c:formatCode>
                <c:ptCount val="14"/>
                <c:pt idx="0">
                  <c:v>101.12155479510392</c:v>
                </c:pt>
                <c:pt idx="1">
                  <c:v>101.06894668543856</c:v>
                </c:pt>
                <c:pt idx="2">
                  <c:v>101.09525074027124</c:v>
                </c:pt>
                <c:pt idx="3">
                  <c:v>101.17050956382027</c:v>
                </c:pt>
                <c:pt idx="4">
                  <c:v>100.82719989578581</c:v>
                </c:pt>
                <c:pt idx="5">
                  <c:v>100.72407129985453</c:v>
                </c:pt>
                <c:pt idx="6">
                  <c:v>100.15905265966725</c:v>
                </c:pt>
                <c:pt idx="7">
                  <c:v>100.4938678395868</c:v>
                </c:pt>
                <c:pt idx="8">
                  <c:v>100.50057279474025</c:v>
                </c:pt>
                <c:pt idx="9">
                  <c:v>100.76877100087738</c:v>
                </c:pt>
                <c:pt idx="10">
                  <c:v>100.53409757050737</c:v>
                </c:pt>
                <c:pt idx="11">
                  <c:v>100.28601422983053</c:v>
                </c:pt>
                <c:pt idx="12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46E-4484-BA0A-386B5ECAB276}"/>
            </c:ext>
          </c:extLst>
        </c:ser>
        <c:ser>
          <c:idx val="1"/>
          <c:order val="1"/>
          <c:tx>
            <c:strRef>
              <c:f>'C0 - Pricing'!$O$8</c:f>
              <c:strCache>
                <c:ptCount val="1"/>
                <c:pt idx="0">
                  <c:v>WILLIAM PEEL - Scotch whisky - 50cl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Pricing'!$O$9:$O$22</c:f>
              <c:numCache>
                <c:formatCode>#,##0</c:formatCode>
                <c:ptCount val="14"/>
                <c:pt idx="0">
                  <c:v>101.89227714826292</c:v>
                </c:pt>
                <c:pt idx="1">
                  <c:v>101.83304141966276</c:v>
                </c:pt>
                <c:pt idx="2">
                  <c:v>101.8801456710456</c:v>
                </c:pt>
                <c:pt idx="3">
                  <c:v>102.01757256139807</c:v>
                </c:pt>
                <c:pt idx="4">
                  <c:v>100.30251842056394</c:v>
                </c:pt>
                <c:pt idx="5">
                  <c:v>100.0763466522955</c:v>
                </c:pt>
                <c:pt idx="6">
                  <c:v>99.984602355839527</c:v>
                </c:pt>
                <c:pt idx="7">
                  <c:v>100.05037229303912</c:v>
                </c:pt>
                <c:pt idx="8">
                  <c:v>100.01493104888286</c:v>
                </c:pt>
                <c:pt idx="9">
                  <c:v>99.523606221581431</c:v>
                </c:pt>
                <c:pt idx="10">
                  <c:v>99.047142453871231</c:v>
                </c:pt>
                <c:pt idx="11">
                  <c:v>100.1454527457299</c:v>
                </c:pt>
                <c:pt idx="12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46E-4484-BA0A-386B5ECAB276}"/>
            </c:ext>
          </c:extLst>
        </c:ser>
        <c:ser>
          <c:idx val="2"/>
          <c:order val="2"/>
          <c:tx>
            <c:strRef>
              <c:f>'C0 - Pricing'!$P$8</c:f>
              <c:strCache>
                <c:ptCount val="1"/>
                <c:pt idx="0">
                  <c:v>WILLIAM PEEL - Scotch whisky - 1L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Pricing'!$P$9:$P$22</c:f>
              <c:numCache>
                <c:formatCode>#,##0</c:formatCode>
                <c:ptCount val="14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46E-4484-BA0A-386B5ECAB276}"/>
            </c:ext>
          </c:extLst>
        </c:ser>
        <c:ser>
          <c:idx val="3"/>
          <c:order val="3"/>
          <c:tx>
            <c:strRef>
              <c:f>'C0 - Pricing'!$Q$8</c:f>
              <c:strCache>
                <c:ptCount val="1"/>
                <c:pt idx="0">
                  <c:v>WILLIAM PEEL - Scotch whisky edition limitee - 1L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Pricing'!$Q$9:$Q$22</c:f>
              <c:numCache>
                <c:formatCode>#,##0</c:formatCode>
                <c:ptCount val="14"/>
                <c:pt idx="0">
                  <c:v>98.819533819533817</c:v>
                </c:pt>
                <c:pt idx="1">
                  <c:v>99.564564564564549</c:v>
                </c:pt>
                <c:pt idx="2">
                  <c:v>99.929929929929912</c:v>
                </c:pt>
                <c:pt idx="3">
                  <c:v>99.601154552610879</c:v>
                </c:pt>
                <c:pt idx="4">
                  <c:v>99.827195616669329</c:v>
                </c:pt>
                <c:pt idx="5">
                  <c:v>102.12212212212212</c:v>
                </c:pt>
                <c:pt idx="6">
                  <c:v>101.7486717486718</c:v>
                </c:pt>
                <c:pt idx="7">
                  <c:v>99.552656104380205</c:v>
                </c:pt>
                <c:pt idx="8">
                  <c:v>99.237904571237863</c:v>
                </c:pt>
                <c:pt idx="9">
                  <c:v>98.282988871224163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946E-4484-BA0A-386B5ECAB276}"/>
            </c:ext>
          </c:extLst>
        </c:ser>
        <c:ser>
          <c:idx val="4"/>
          <c:order val="4"/>
          <c:tx>
            <c:strRef>
              <c:f>'C0 - Pricing'!$R$8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Pricing'!$R$9:$R$22</c:f>
              <c:numCache>
                <c:formatCode>#,##0</c:formatCode>
                <c:ptCount val="14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946E-4484-BA0A-386B5ECAB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2490991"/>
        <c:axId val="1612491471"/>
      </c:lineChart>
      <c:dateAx>
        <c:axId val="1612490991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6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2491471"/>
        <c:crosses val="autoZero"/>
        <c:auto val="1"/>
        <c:lblOffset val="100"/>
        <c:baseTimeUnit val="days"/>
      </c:dateAx>
      <c:valAx>
        <c:axId val="1612491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Prix par litre avant promotion</a:t>
                </a:r>
              </a:p>
            </c:rich>
          </c:tx>
          <c:layout>
            <c:manualLayout>
              <c:xMode val="edge"/>
              <c:yMode val="edge"/>
              <c:x val="2.2890739974712041E-3"/>
              <c:y val="0.216562824990076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2490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040633149724319"/>
          <c:y val="0"/>
          <c:w val="0.28959366850275675"/>
          <c:h val="0.584523257981583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'C0 - Pricing'!$AR$8</c:f>
              <c:strCache>
                <c:ptCount val="1"/>
                <c:pt idx="0">
                  <c:v>Baisse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Pricing'!$AQ$9:$AQ$21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Pricing'!$AR$9:$AR$21</c:f>
              <c:numCache>
                <c:formatCode>0%</c:formatCode>
                <c:ptCount val="13"/>
                <c:pt idx="0">
                  <c:v>4.0733197556008148E-2</c:v>
                </c:pt>
                <c:pt idx="1">
                  <c:v>5.817174515235457E-2</c:v>
                </c:pt>
                <c:pt idx="2">
                  <c:v>9.2592592592592587E-2</c:v>
                </c:pt>
                <c:pt idx="3">
                  <c:v>2.5157232704402517E-2</c:v>
                </c:pt>
                <c:pt idx="4">
                  <c:v>5.113636363636364E-2</c:v>
                </c:pt>
                <c:pt idx="5">
                  <c:v>6.0606060606060608E-2</c:v>
                </c:pt>
                <c:pt idx="6">
                  <c:v>2.7586206896551724E-2</c:v>
                </c:pt>
                <c:pt idx="7">
                  <c:v>3.937007874015748E-2</c:v>
                </c:pt>
                <c:pt idx="8">
                  <c:v>8.771929824561403E-3</c:v>
                </c:pt>
                <c:pt idx="9">
                  <c:v>3.5714285714285712E-2</c:v>
                </c:pt>
                <c:pt idx="10">
                  <c:v>1.5384615384615385E-2</c:v>
                </c:pt>
                <c:pt idx="11">
                  <c:v>0</c:v>
                </c:pt>
                <c:pt idx="12">
                  <c:v>6.3492063492063489E-2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A-43F7-A1C0-4FA4C252BE14}"/>
            </c:ext>
          </c:extLst>
        </c:ser>
        <c:ser>
          <c:idx val="1"/>
          <c:order val="1"/>
          <c:tx>
            <c:strRef>
              <c:f>'C0 - Pricing'!$AS$8</c:f>
              <c:strCache>
                <c:ptCount val="1"/>
                <c:pt idx="0">
                  <c:v>Stable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Pricing'!$AQ$9:$AQ$21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Pricing'!$AS$9:$AS$21</c:f>
              <c:numCache>
                <c:formatCode>0%</c:formatCode>
                <c:ptCount val="13"/>
                <c:pt idx="0">
                  <c:v>0.94297352342158858</c:v>
                </c:pt>
                <c:pt idx="1">
                  <c:v>0.91689750692520777</c:v>
                </c:pt>
                <c:pt idx="2">
                  <c:v>0.82407407407407407</c:v>
                </c:pt>
                <c:pt idx="3">
                  <c:v>0.93710691823899372</c:v>
                </c:pt>
                <c:pt idx="4">
                  <c:v>0.89204545454545459</c:v>
                </c:pt>
                <c:pt idx="5">
                  <c:v>0.89393939393939392</c:v>
                </c:pt>
                <c:pt idx="6">
                  <c:v>0.83448275862068966</c:v>
                </c:pt>
                <c:pt idx="7">
                  <c:v>0.92913385826771655</c:v>
                </c:pt>
                <c:pt idx="8">
                  <c:v>0.88596491228070173</c:v>
                </c:pt>
                <c:pt idx="9">
                  <c:v>0.88095238095238093</c:v>
                </c:pt>
                <c:pt idx="10">
                  <c:v>0.90769230769230769</c:v>
                </c:pt>
                <c:pt idx="11">
                  <c:v>0.92063492063492058</c:v>
                </c:pt>
                <c:pt idx="12">
                  <c:v>0.92063492063492058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A-43F7-A1C0-4FA4C252BE14}"/>
            </c:ext>
          </c:extLst>
        </c:ser>
        <c:ser>
          <c:idx val="2"/>
          <c:order val="2"/>
          <c:tx>
            <c:strRef>
              <c:f>'C0 - Pricing'!$AT$8</c:f>
              <c:strCache>
                <c:ptCount val="1"/>
                <c:pt idx="0">
                  <c:v>Hausse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6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Pricing'!$AQ$9:$AQ$21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Pricing'!$AT$9:$AT$21</c:f>
              <c:numCache>
                <c:formatCode>0%</c:formatCode>
                <c:ptCount val="13"/>
                <c:pt idx="0">
                  <c:v>1.6293279022403257E-2</c:v>
                </c:pt>
                <c:pt idx="1">
                  <c:v>2.4930747922437674E-2</c:v>
                </c:pt>
                <c:pt idx="2">
                  <c:v>8.3333333333333329E-2</c:v>
                </c:pt>
                <c:pt idx="3">
                  <c:v>3.7735849056603772E-2</c:v>
                </c:pt>
                <c:pt idx="4">
                  <c:v>5.6818181818181816E-2</c:v>
                </c:pt>
                <c:pt idx="5">
                  <c:v>4.5454545454545456E-2</c:v>
                </c:pt>
                <c:pt idx="6">
                  <c:v>0.13793103448275862</c:v>
                </c:pt>
                <c:pt idx="7">
                  <c:v>3.1496062992125984E-2</c:v>
                </c:pt>
                <c:pt idx="8">
                  <c:v>0.10526315789473684</c:v>
                </c:pt>
                <c:pt idx="9">
                  <c:v>8.3333333333333329E-2</c:v>
                </c:pt>
                <c:pt idx="10">
                  <c:v>7.6923076923076927E-2</c:v>
                </c:pt>
                <c:pt idx="11">
                  <c:v>7.9365079365079361E-2</c:v>
                </c:pt>
                <c:pt idx="12">
                  <c:v>1.5873015873015872E-2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A-43F7-A1C0-4FA4C252BE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96423312"/>
        <c:axId val="696425232"/>
      </c:barChart>
      <c:catAx>
        <c:axId val="696423312"/>
        <c:scaling>
          <c:orientation val="maxMin"/>
        </c:scaling>
        <c:delete val="0"/>
        <c:axPos val="b"/>
        <c:numFmt formatCode="dd\ mmm\ 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696425232"/>
        <c:crosses val="autoZero"/>
        <c:auto val="0"/>
        <c:lblAlgn val="ctr"/>
        <c:lblOffset val="100"/>
        <c:noMultiLvlLbl val="0"/>
      </c:catAx>
      <c:valAx>
        <c:axId val="696425232"/>
        <c:scaling>
          <c:orientation val="minMax"/>
        </c:scaling>
        <c:delete val="1"/>
        <c:axPos val="r"/>
        <c:numFmt formatCode="0%" sourceLinked="1"/>
        <c:majorTickMark val="none"/>
        <c:minorTickMark val="none"/>
        <c:tickLblPos val="nextTo"/>
        <c:crossAx val="69642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'C0 - Pricing'!$DG$8</c:f>
              <c:strCache>
                <c:ptCount val="1"/>
                <c:pt idx="0">
                  <c:v>Eco+ - Blended Whisky Eco - 1L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Pricing'!$DG$9:$DG$22</c:f>
              <c:numCache>
                <c:formatCode>#\ ##0.0</c:formatCode>
                <c:ptCount val="14"/>
                <c:pt idx="0">
                  <c:v>99.997351348126656</c:v>
                </c:pt>
                <c:pt idx="1">
                  <c:v>99.999532622329198</c:v>
                </c:pt>
                <c:pt idx="2">
                  <c:v>99.999694080942149</c:v>
                </c:pt>
                <c:pt idx="3">
                  <c:v>99.999207072625893</c:v>
                </c:pt>
                <c:pt idx="4">
                  <c:v>100.15271152431137</c:v>
                </c:pt>
                <c:pt idx="5">
                  <c:v>100.15196330701266</c:v>
                </c:pt>
                <c:pt idx="6">
                  <c:v>100.15296362635617</c:v>
                </c:pt>
                <c:pt idx="7">
                  <c:v>100.15147112861224</c:v>
                </c:pt>
                <c:pt idx="8">
                  <c:v>100.1511264193955</c:v>
                </c:pt>
                <c:pt idx="9">
                  <c:v>100.14915128035089</c:v>
                </c:pt>
                <c:pt idx="10">
                  <c:v>100.16631167253595</c:v>
                </c:pt>
                <c:pt idx="11">
                  <c:v>100.1500255156142</c:v>
                </c:pt>
                <c:pt idx="12">
                  <c:v>100.0007840866456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3D9-4994-B437-D57FD77EBE56}"/>
            </c:ext>
          </c:extLst>
        </c:ser>
        <c:ser>
          <c:idx val="1"/>
          <c:order val="1"/>
          <c:tx>
            <c:strRef>
              <c:f>'C0 - Pricing'!$DH$8</c:f>
              <c:strCache>
                <c:ptCount val="1"/>
                <c:pt idx="0">
                  <c:v>Bairds - Scotch Whisky - 1L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Pricing'!$DH$9:$DH$22</c:f>
              <c:numCache>
                <c:formatCode>#\ ##0.0</c:formatCode>
                <c:ptCount val="14"/>
                <c:pt idx="0">
                  <c:v>99.297594449356637</c:v>
                </c:pt>
                <c:pt idx="1">
                  <c:v>99.302886790863695</c:v>
                </c:pt>
                <c:pt idx="2">
                  <c:v>99.292202851632268</c:v>
                </c:pt>
                <c:pt idx="3">
                  <c:v>99.303046320684956</c:v>
                </c:pt>
                <c:pt idx="4">
                  <c:v>99.30664133198681</c:v>
                </c:pt>
                <c:pt idx="5">
                  <c:v>99.322577011954223</c:v>
                </c:pt>
                <c:pt idx="6">
                  <c:v>99.366265540312497</c:v>
                </c:pt>
                <c:pt idx="7">
                  <c:v>100.0136032659406</c:v>
                </c:pt>
                <c:pt idx="8">
                  <c:v>100.01341482268411</c:v>
                </c:pt>
                <c:pt idx="9">
                  <c:v>100.01256794262372</c:v>
                </c:pt>
                <c:pt idx="10">
                  <c:v>99.96303463836874</c:v>
                </c:pt>
                <c:pt idx="11">
                  <c:v>99.96303463836874</c:v>
                </c:pt>
                <c:pt idx="12">
                  <c:v>100.01360482439073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3D9-4994-B437-D57FD77EBE56}"/>
            </c:ext>
          </c:extLst>
        </c:ser>
        <c:ser>
          <c:idx val="2"/>
          <c:order val="2"/>
          <c:tx>
            <c:strRef>
              <c:f>'C0 - Pricing'!$DI$8</c:f>
              <c:strCache>
                <c:ptCount val="1"/>
                <c:pt idx="0">
                  <c:v>Eco+ - Blended Whisky Eco - 70Cl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Pricing'!$DI$9:$DI$22</c:f>
              <c:numCache>
                <c:formatCode>#\ ##0.0</c:formatCode>
                <c:ptCount val="14"/>
                <c:pt idx="0">
                  <c:v>99.619875513351928</c:v>
                </c:pt>
                <c:pt idx="1">
                  <c:v>99.577228584315904</c:v>
                </c:pt>
                <c:pt idx="2">
                  <c:v>99.628714751498293</c:v>
                </c:pt>
                <c:pt idx="3">
                  <c:v>99.739452306962278</c:v>
                </c:pt>
                <c:pt idx="4">
                  <c:v>99.814054482009666</c:v>
                </c:pt>
                <c:pt idx="5">
                  <c:v>99.814633404603754</c:v>
                </c:pt>
                <c:pt idx="6">
                  <c:v>99.825362764146917</c:v>
                </c:pt>
                <c:pt idx="7">
                  <c:v>99.818693803873799</c:v>
                </c:pt>
                <c:pt idx="8">
                  <c:v>99.772198151379229</c:v>
                </c:pt>
                <c:pt idx="9">
                  <c:v>99.829097431014674</c:v>
                </c:pt>
                <c:pt idx="10">
                  <c:v>99.940081466308271</c:v>
                </c:pt>
                <c:pt idx="11">
                  <c:v>100.15276684317591</c:v>
                </c:pt>
                <c:pt idx="12">
                  <c:v>100.00299966891993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3D9-4994-B437-D57FD77EBE56}"/>
            </c:ext>
          </c:extLst>
        </c:ser>
        <c:ser>
          <c:idx val="3"/>
          <c:order val="3"/>
          <c:tx>
            <c:strRef>
              <c:f>'C0 - Pricing'!$DJ$8</c:f>
              <c:strCache>
                <c:ptCount val="1"/>
                <c:pt idx="0">
                  <c:v>Bairds - Scotch Whisky - 70Cl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Pricing'!$DJ$9:$DJ$22</c:f>
              <c:numCache>
                <c:formatCode>#\ ##0.0</c:formatCode>
                <c:ptCount val="14"/>
                <c:pt idx="0">
                  <c:v>99.948966980363195</c:v>
                </c:pt>
                <c:pt idx="1">
                  <c:v>99.948966980363195</c:v>
                </c:pt>
                <c:pt idx="2">
                  <c:v>99.941954645204618</c:v>
                </c:pt>
                <c:pt idx="3">
                  <c:v>99.942071206476385</c:v>
                </c:pt>
                <c:pt idx="4">
                  <c:v>99.951098569318106</c:v>
                </c:pt>
                <c:pt idx="5">
                  <c:v>99.945627813041327</c:v>
                </c:pt>
                <c:pt idx="6">
                  <c:v>99.951877499826608</c:v>
                </c:pt>
                <c:pt idx="7">
                  <c:v>99.94598721411576</c:v>
                </c:pt>
                <c:pt idx="8">
                  <c:v>99.9433796625094</c:v>
                </c:pt>
                <c:pt idx="9">
                  <c:v>99.943518347441639</c:v>
                </c:pt>
                <c:pt idx="10">
                  <c:v>99.943436995853503</c:v>
                </c:pt>
                <c:pt idx="11">
                  <c:v>99.943669343766331</c:v>
                </c:pt>
                <c:pt idx="12">
                  <c:v>99.942623400784015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3D9-4994-B437-D57FD77EBE56}"/>
            </c:ext>
          </c:extLst>
        </c:ser>
        <c:ser>
          <c:idx val="4"/>
          <c:order val="4"/>
          <c:tx>
            <c:strRef>
              <c:f>'C0 - Pricing'!$DK$8</c:f>
              <c:strCache>
                <c:ptCount val="1"/>
                <c:pt idx="0">
                  <c:v>Grants - Igp Whisky Triple Wood - 1L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Pricing'!$DK$9:$DK$22</c:f>
              <c:numCache>
                <c:formatCode>#\ ##0.0</c:formatCode>
                <c:ptCount val="14"/>
                <c:pt idx="0">
                  <c:v>100.15758853730703</c:v>
                </c:pt>
                <c:pt idx="1">
                  <c:v>100.1456301171913</c:v>
                </c:pt>
                <c:pt idx="2">
                  <c:v>99.568994157558492</c:v>
                </c:pt>
                <c:pt idx="3">
                  <c:v>99.519398610033619</c:v>
                </c:pt>
                <c:pt idx="4">
                  <c:v>99.683012083873862</c:v>
                </c:pt>
                <c:pt idx="5">
                  <c:v>99.870782116589879</c:v>
                </c:pt>
                <c:pt idx="6">
                  <c:v>99.727383413267972</c:v>
                </c:pt>
                <c:pt idx="7">
                  <c:v>99.473277852728813</c:v>
                </c:pt>
                <c:pt idx="8">
                  <c:v>99.493236813281456</c:v>
                </c:pt>
                <c:pt idx="9">
                  <c:v>98.798011187072703</c:v>
                </c:pt>
                <c:pt idx="10">
                  <c:v>98.557129739380443</c:v>
                </c:pt>
                <c:pt idx="11">
                  <c:v>99.586537662200826</c:v>
                </c:pt>
                <c:pt idx="12">
                  <c:v>99.622469963443734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E3D9-4994-B437-D57FD77EBE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107488"/>
        <c:axId val="1317107968"/>
      </c:lineChart>
      <c:dateAx>
        <c:axId val="1317107488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17107968"/>
        <c:crosses val="autoZero"/>
        <c:auto val="1"/>
        <c:lblOffset val="100"/>
        <c:baseTimeUnit val="days"/>
      </c:dateAx>
      <c:valAx>
        <c:axId val="131710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#\ 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1710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818875765529302"/>
          <c:y val="6.4814814814814811E-2"/>
          <c:w val="0.49125895961017191"/>
          <c:h val="0.8786340769903762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F2-4B97-8B9A-D8F31A43ACC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F2-4B97-8B9A-D8F31A43ACC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0F2-4B97-8B9A-D8F31A43ACC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0F2-4B97-8B9A-D8F31A43ACC8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0F2-4B97-8B9A-D8F31A43ACC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6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0F2-4B97-8B9A-D8F31A43ACC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0F2-4B97-8B9A-D8F31A43ACC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0F2-4B97-8B9A-D8F31A43ACC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4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0F2-4B97-8B9A-D8F31A43ACC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0F2-4B97-8B9A-D8F31A43AC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Pricing'!$DG$8:$DK$8</c:f>
              <c:strCache>
                <c:ptCount val="5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Grants - Igp Whisky Triple Wood - 1L</c:v>
                </c:pt>
              </c:strCache>
            </c:strRef>
          </c:cat>
          <c:val>
            <c:numRef>
              <c:f>'C0 - Pricing'!$DG$6:$DK$6</c:f>
              <c:numCache>
                <c:formatCode>"€"#,##0.00_);[Red]\("€"#,##0.00\)</c:formatCode>
                <c:ptCount val="5"/>
                <c:pt idx="0">
                  <c:v>15.430420168067226</c:v>
                </c:pt>
                <c:pt idx="1">
                  <c:v>15.498260869565218</c:v>
                </c:pt>
                <c:pt idx="2">
                  <c:v>15.620619718309859</c:v>
                </c:pt>
                <c:pt idx="3">
                  <c:v>15.704569420035149</c:v>
                </c:pt>
                <c:pt idx="4">
                  <c:v>17.314018838304552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F2-4B97-8B9A-D8F31A43A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77155151"/>
        <c:axId val="1377153711"/>
      </c:barChart>
      <c:catAx>
        <c:axId val="1377155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77153711"/>
        <c:crosses val="autoZero"/>
        <c:auto val="1"/>
        <c:lblAlgn val="ctr"/>
        <c:lblOffset val="100"/>
        <c:noMultiLvlLbl val="0"/>
      </c:catAx>
      <c:valAx>
        <c:axId val="1377153711"/>
        <c:scaling>
          <c:orientation val="minMax"/>
        </c:scaling>
        <c:delete val="1"/>
        <c:axPos val="b"/>
        <c:numFmt formatCode="&quot;€&quot;#,##0_);[Red]\(&quot;€&quot;#,##0\)" sourceLinked="0"/>
        <c:majorTickMark val="none"/>
        <c:minorTickMark val="none"/>
        <c:tickLblPos val="nextTo"/>
        <c:crossAx val="137715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618001857712026E-2"/>
          <c:y val="3.939484849567839E-2"/>
          <c:w val="0.62170114263771581"/>
          <c:h val="0.77194530237946601"/>
        </c:manualLayout>
      </c:layout>
      <c:lineChart>
        <c:grouping val="standard"/>
        <c:varyColors val="0"/>
        <c:ser>
          <c:idx val="0"/>
          <c:order val="0"/>
          <c:tx>
            <c:strRef>
              <c:f>'C0 - Pricing'!$DQ$8</c:f>
              <c:strCache>
                <c:ptCount val="1"/>
                <c:pt idx="0">
                  <c:v>Grants - Igp Whisky Triple Wood - 1L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tx1">
                    <a:lumMod val="50000"/>
                    <a:lumOff val="50000"/>
                  </a:schemeClr>
                </a:solidFill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C2B0-484A-A34E-1A78E005DB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Pricing'!$DQ$9:$DQ$22</c:f>
              <c:numCache>
                <c:formatCode>#,##0</c:formatCode>
                <c:ptCount val="14"/>
                <c:pt idx="0">
                  <c:v>105.40640845161782</c:v>
                </c:pt>
                <c:pt idx="1">
                  <c:v>105.40591383446274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C2B0-484A-A34E-1A78E005DBD5}"/>
            </c:ext>
          </c:extLst>
        </c:ser>
        <c:ser>
          <c:idx val="1"/>
          <c:order val="1"/>
          <c:tx>
            <c:strRef>
              <c:f>'C0 - Pricing'!$DR$8</c:f>
              <c:strCache>
                <c:ptCount val="1"/>
                <c:pt idx="0">
                  <c:v>Bairds - Scotch Whisky - 70Cl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accent4"/>
                </a:solidFill>
                <a:ln w="76200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C2B0-484A-A34E-1A78E005DBD5}"/>
                </c:ext>
              </c:extLst>
            </c:dLbl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Pricing'!$DR$9:$DR$22</c:f>
              <c:numCache>
                <c:formatCode>#,##0</c:formatCode>
                <c:ptCount val="14"/>
                <c:pt idx="0">
                  <c:v>95.608204790835856</c:v>
                </c:pt>
                <c:pt idx="1">
                  <c:v>95.619172702733749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C2B0-484A-A34E-1A78E005DBD5}"/>
            </c:ext>
          </c:extLst>
        </c:ser>
        <c:ser>
          <c:idx val="2"/>
          <c:order val="2"/>
          <c:tx>
            <c:strRef>
              <c:f>'C0 - Pricing'!$DS$8</c:f>
              <c:strCache>
                <c:ptCount val="1"/>
                <c:pt idx="0">
                  <c:v>Eco+ - Blended Whisky Eco - 70Cl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accent1">
                    <a:lumMod val="60000"/>
                    <a:lumOff val="40000"/>
                  </a:schemeClr>
                </a:solidFill>
                <a:ln w="762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2B0-484A-A34E-1A78E005DB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Pricing'!$DS$9:$DS$22</c:f>
              <c:numCache>
                <c:formatCode>#,##0</c:formatCode>
                <c:ptCount val="14"/>
                <c:pt idx="0">
                  <c:v>95.097125495376702</c:v>
                </c:pt>
                <c:pt idx="1">
                  <c:v>95.067319352253918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C2B0-484A-A34E-1A78E005DBD5}"/>
            </c:ext>
          </c:extLst>
        </c:ser>
        <c:ser>
          <c:idx val="3"/>
          <c:order val="3"/>
          <c:tx>
            <c:strRef>
              <c:f>'C0 - Pricing'!$DT$8</c:f>
              <c:strCache>
                <c:ptCount val="1"/>
                <c:pt idx="0">
                  <c:v>Bairds - Scotch Whisky - 1L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tx2">
                    <a:lumMod val="60000"/>
                    <a:lumOff val="40000"/>
                  </a:schemeClr>
                </a:solidFill>
                <a:ln w="76200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2B0-484A-A34E-1A78E005DBD5}"/>
                </c:ext>
              </c:extLst>
            </c:dLbl>
            <c:spPr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Pricing'!$DT$9:$DT$22</c:f>
              <c:numCache>
                <c:formatCode>#,##0</c:formatCode>
                <c:ptCount val="14"/>
                <c:pt idx="0">
                  <c:v>94.352214281585361</c:v>
                </c:pt>
                <c:pt idx="1">
                  <c:v>94.368067450286162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C2B0-484A-A34E-1A78E005DBD5}"/>
            </c:ext>
          </c:extLst>
        </c:ser>
        <c:ser>
          <c:idx val="4"/>
          <c:order val="4"/>
          <c:tx>
            <c:strRef>
              <c:f>'C0 - Pricing'!$DU$8</c:f>
              <c:strCache>
                <c:ptCount val="1"/>
                <c:pt idx="0">
                  <c:v>Eco+ - Blended Whisky Eco - 1L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accent6"/>
                </a:solidFill>
                <a:ln w="76200"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C2B0-484A-A34E-1A78E005DBD5}"/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l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Pricing'!$DU$9:$DU$22</c:f>
              <c:numCache>
                <c:formatCode>#,##0</c:formatCode>
                <c:ptCount val="14"/>
                <c:pt idx="0">
                  <c:v>93.939205334412364</c:v>
                </c:pt>
                <c:pt idx="1">
                  <c:v>93.952031144251364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C2B0-484A-A34E-1A78E005DBD5}"/>
            </c:ext>
          </c:extLst>
        </c:ser>
        <c:ser>
          <c:idx val="5"/>
          <c:order val="5"/>
          <c:tx>
            <c:strRef>
              <c:f>'C0 - Pricing'!$DV$8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tx1">
                    <a:lumMod val="90000"/>
                    <a:lumOff val="10000"/>
                  </a:schemeClr>
                </a:solidFill>
                <a:ln w="76200">
                  <a:solidFill>
                    <a:schemeClr val="tx1">
                      <a:lumMod val="90000"/>
                      <a:lumOff val="1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000" tIns="18288" rIns="36000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6.259831283225018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C2B0-484A-A34E-1A78E005DBD5}"/>
                </c:ext>
              </c:extLst>
            </c:dLbl>
            <c:spPr>
              <a:solidFill>
                <a:schemeClr val="tx1">
                  <a:lumMod val="90000"/>
                  <a:lumOff val="10000"/>
                </a:schemeClr>
              </a:solidFill>
              <a:ln w="76200"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c:spPr>
            <c:txPr>
              <a:bodyPr rot="0" spcFirstLastPara="1" vertOverflow="ellipsis" vert="horz" wrap="square" lIns="36000" tIns="19050" rIns="360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Pricing'!$DV$9:$DV$22</c:f>
              <c:numCache>
                <c:formatCode>General</c:formatCode>
                <c:ptCount val="1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2B0-484A-A34E-1A78E005D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2215599"/>
        <c:axId val="1162213199"/>
      </c:lineChart>
      <c:dateAx>
        <c:axId val="1162215599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34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62213199"/>
        <c:crosses val="autoZero"/>
        <c:auto val="0"/>
        <c:lblOffset val="100"/>
        <c:baseTimeUnit val="days"/>
      </c:dateAx>
      <c:valAx>
        <c:axId val="1162213199"/>
        <c:scaling>
          <c:orientation val="minMax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6221559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135081717401099"/>
          <c:y val="1.5072143150515312E-2"/>
          <c:w val="0.2229125996776492"/>
          <c:h val="0.386097449226968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Table!$CB$2</c:f>
              <c:strCache>
                <c:ptCount val="1"/>
                <c:pt idx="0">
                  <c:v>WILLIAM PEEL</c:v>
                </c:pt>
              </c:strCache>
            </c:strRef>
          </c:tx>
          <c:spPr>
            <a:solidFill>
              <a:srgbClr val="576CD4">
                <a:alpha val="10196"/>
              </a:srgbClr>
            </a:solidFill>
            <a:ln>
              <a:noFill/>
            </a:ln>
            <a:effectLst/>
          </c:spPr>
          <c:invertIfNegative val="0"/>
          <c:val>
            <c:numRef>
              <c:f>Table!$CB$3:$CB$12</c:f>
              <c:numCache>
                <c:formatCode>0%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D6-4C36-A0AC-E12D82477242}"/>
            </c:ext>
          </c:extLst>
        </c:ser>
        <c:ser>
          <c:idx val="1"/>
          <c:order val="1"/>
          <c:tx>
            <c:strRef>
              <c:f>Table!$CC$2</c:f>
              <c:strCache>
                <c:ptCount val="1"/>
                <c:pt idx="0">
                  <c:v>LABEL 5</c:v>
                </c:pt>
              </c:strCache>
            </c:strRef>
          </c:tx>
          <c:spPr>
            <a:solidFill>
              <a:srgbClr val="E77E8A">
                <a:alpha val="10196"/>
              </a:srgbClr>
            </a:solidFill>
            <a:ln>
              <a:noFill/>
            </a:ln>
            <a:effectLst/>
          </c:spPr>
          <c:invertIfNegative val="0"/>
          <c:val>
            <c:numRef>
              <c:f>Table!$CC$3:$CC$12</c:f>
              <c:numCache>
                <c:formatCode>0%</c:formatCode>
                <c:ptCount val="10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1</c:v>
                </c:pt>
                <c:pt idx="5">
                  <c:v>#N/A</c:v>
                </c:pt>
                <c:pt idx="6">
                  <c:v>1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D6-4C36-A0AC-E12D82477242}"/>
            </c:ext>
          </c:extLst>
        </c:ser>
        <c:ser>
          <c:idx val="2"/>
          <c:order val="2"/>
          <c:tx>
            <c:strRef>
              <c:f>Table!$CD$2</c:f>
              <c:strCache>
                <c:ptCount val="1"/>
                <c:pt idx="0">
                  <c:v>BALLANTINES</c:v>
                </c:pt>
              </c:strCache>
            </c:strRef>
          </c:tx>
          <c:spPr>
            <a:solidFill>
              <a:srgbClr val="2FB3B0">
                <a:alpha val="10196"/>
              </a:srgbClr>
            </a:solidFill>
            <a:ln>
              <a:noFill/>
            </a:ln>
            <a:effectLst/>
          </c:spPr>
          <c:invertIfNegative val="0"/>
          <c:val>
            <c:numRef>
              <c:f>Table!$CD$3:$CD$12</c:f>
              <c:numCache>
                <c:formatCode>0%</c:formatCode>
                <c:ptCount val="10"/>
                <c:pt idx="0">
                  <c:v>#N/A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#N/A</c:v>
                </c:pt>
                <c:pt idx="5">
                  <c:v>1</c:v>
                </c:pt>
                <c:pt idx="6">
                  <c:v>#N/A</c:v>
                </c:pt>
                <c:pt idx="7">
                  <c:v>1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D6-4C36-A0AC-E12D82477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98755952"/>
        <c:axId val="998761712"/>
      </c:barChart>
      <c:catAx>
        <c:axId val="998755952"/>
        <c:scaling>
          <c:orientation val="maxMin"/>
        </c:scaling>
        <c:delete val="1"/>
        <c:axPos val="l"/>
        <c:majorTickMark val="none"/>
        <c:minorTickMark val="none"/>
        <c:tickLblPos val="nextTo"/>
        <c:crossAx val="998761712"/>
        <c:crosses val="autoZero"/>
        <c:auto val="1"/>
        <c:lblAlgn val="ctr"/>
        <c:lblOffset val="100"/>
        <c:noMultiLvlLbl val="0"/>
      </c:catAx>
      <c:valAx>
        <c:axId val="998761712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998755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73847827700985"/>
          <c:y val="7.3737513575443669E-2"/>
          <c:w val="0.83906717394004449"/>
          <c:h val="0.76768268668472739"/>
        </c:manualLayout>
      </c:layout>
      <c:bubbleChart>
        <c:varyColors val="0"/>
        <c:ser>
          <c:idx val="4"/>
          <c:order val="0"/>
          <c:tx>
            <c:strRef>
              <c:f>'C0 - Pricing'!$EJ$8</c:f>
              <c:strCache>
                <c:ptCount val="1"/>
                <c:pt idx="0">
                  <c:v>Autre</c:v>
                </c:pt>
              </c:strCache>
            </c:strRef>
          </c:tx>
          <c:spPr>
            <a:solidFill>
              <a:schemeClr val="tx1">
                <a:lumMod val="25000"/>
                <a:lumOff val="75000"/>
                <a:alpha val="69804"/>
              </a:schemeClr>
            </a:solidFill>
            <a:ln w="57150">
              <a:solidFill>
                <a:schemeClr val="tx1">
                  <a:lumMod val="25000"/>
                  <a:lumOff val="75000"/>
                  <a:alpha val="10000"/>
                </a:schemeClr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Pricing'!$EJ$9:$EJ$150</c:f>
              <c:numCache>
                <c:formatCode>\+0.0%;\-0.0%;\-</c:formatCode>
                <c:ptCount val="142"/>
                <c:pt idx="0">
                  <c:v>-1.3194260602530927E-2</c:v>
                </c:pt>
                <c:pt idx="1">
                  <c:v>3.3893668871537219E-2</c:v>
                </c:pt>
                <c:pt idx="2">
                  <c:v>1.9582171888931965E-2</c:v>
                </c:pt>
                <c:pt idx="3">
                  <c:v>8.4749154683749772E-4</c:v>
                </c:pt>
                <c:pt idx="4">
                  <c:v>1.1117254645437225E-2</c:v>
                </c:pt>
                <c:pt idx="5">
                  <c:v>2.8989942857644557E-3</c:v>
                </c:pt>
                <c:pt idx="6">
                  <c:v>-6.0716176401727218E-3</c:v>
                </c:pt>
                <c:pt idx="7">
                  <c:v>2.6622089197991805E-4</c:v>
                </c:pt>
                <c:pt idx="8">
                  <c:v>3.8352664969156347E-2</c:v>
                </c:pt>
                <c:pt idx="9">
                  <c:v>0</c:v>
                </c:pt>
                <c:pt idx="10">
                  <c:v>-6.1056123041820509E-3</c:v>
                </c:pt>
                <c:pt idx="11">
                  <c:v>8.4564590768265724E-3</c:v>
                </c:pt>
                <c:pt idx="12">
                  <c:v>3.0067072851902577E-3</c:v>
                </c:pt>
                <c:pt idx="13">
                  <c:v>3.608713391917151E-3</c:v>
                </c:pt>
                <c:pt idx="14">
                  <c:v>2.7377708613195884E-2</c:v>
                </c:pt>
                <c:pt idx="15">
                  <c:v>1.0575707344963048E-2</c:v>
                </c:pt>
                <c:pt idx="16">
                  <c:v>-3.2961984700893288E-3</c:v>
                </c:pt>
                <c:pt idx="17">
                  <c:v>-6.0004619874090004E-3</c:v>
                </c:pt>
                <c:pt idx="18">
                  <c:v>4.0651579386670411E-2</c:v>
                </c:pt>
                <c:pt idx="19">
                  <c:v>9.7058762099037743E-2</c:v>
                </c:pt>
                <c:pt idx="20">
                  <c:v>6.8444426641622869E-3</c:v>
                </c:pt>
                <c:pt idx="21">
                  <c:v>#N/A</c:v>
                </c:pt>
                <c:pt idx="22">
                  <c:v>-1.7597388604675301E-2</c:v>
                </c:pt>
                <c:pt idx="23">
                  <c:v>2.4112777776251759E-2</c:v>
                </c:pt>
                <c:pt idx="24">
                  <c:v>8.6262866412547545E-3</c:v>
                </c:pt>
                <c:pt idx="25">
                  <c:v>-3.7327581882931282E-2</c:v>
                </c:pt>
                <c:pt idx="26">
                  <c:v>-2.7408432046643449E-2</c:v>
                </c:pt>
                <c:pt idx="27">
                  <c:v>0</c:v>
                </c:pt>
                <c:pt idx="28">
                  <c:v>1.1592108789635347E-3</c:v>
                </c:pt>
                <c:pt idx="29">
                  <c:v>0</c:v>
                </c:pt>
                <c:pt idx="30">
                  <c:v>#N/A</c:v>
                </c:pt>
                <c:pt idx="31">
                  <c:v>-1.6754270696452078E-2</c:v>
                </c:pt>
                <c:pt idx="32">
                  <c:v>-1.1061376014532831E-2</c:v>
                </c:pt>
                <c:pt idx="33">
                  <c:v>-7.3489278752436604E-3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-1.0084861757459707E-2</c:v>
                </c:pt>
                <c:pt idx="39">
                  <c:v>-1.6661777647403953E-2</c:v>
                </c:pt>
                <c:pt idx="40">
                  <c:v>8.5230447282071964E-3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-7.4695684249354466E-2</c:v>
                </c:pt>
                <c:pt idx="46">
                  <c:v>3.1864673485444417E-2</c:v>
                </c:pt>
                <c:pt idx="47">
                  <c:v>9.0280273086597251E-2</c:v>
                </c:pt>
                <c:pt idx="48">
                  <c:v>2.1058922510519551E-4</c:v>
                </c:pt>
                <c:pt idx="49">
                  <c:v>-1.3591796940176648E-3</c:v>
                </c:pt>
                <c:pt idx="50">
                  <c:v>-7.0240555064335908E-3</c:v>
                </c:pt>
                <c:pt idx="51">
                  <c:v>-1.4057563191153255E-2</c:v>
                </c:pt>
                <c:pt idx="52">
                  <c:v>-5.1033019636803623E-4</c:v>
                </c:pt>
                <c:pt idx="53" formatCode="General">
                  <c:v>#N/A</c:v>
                </c:pt>
                <c:pt idx="54" formatCode="General">
                  <c:v>#N/A</c:v>
                </c:pt>
                <c:pt idx="55" formatCode="General">
                  <c:v>#N/A</c:v>
                </c:pt>
                <c:pt idx="56" formatCode="General">
                  <c:v>#N/A</c:v>
                </c:pt>
                <c:pt idx="57" formatCode="General">
                  <c:v>#N/A</c:v>
                </c:pt>
                <c:pt idx="58" formatCode="General">
                  <c:v>#N/A</c:v>
                </c:pt>
                <c:pt idx="59" formatCode="General">
                  <c:v>#N/A</c:v>
                </c:pt>
                <c:pt idx="60" formatCode="General">
                  <c:v>#N/A</c:v>
                </c:pt>
                <c:pt idx="61" formatCode="General">
                  <c:v>#N/A</c:v>
                </c:pt>
                <c:pt idx="62" formatCode="General">
                  <c:v>1.1066748517263525E-2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5.6004578496442248E-2</c:v>
                </c:pt>
                <c:pt idx="66" formatCode="General">
                  <c:v>7.4362495219106872E-3</c:v>
                </c:pt>
                <c:pt idx="67" formatCode="General">
                  <c:v>-5.1139217387333735E-3</c:v>
                </c:pt>
                <c:pt idx="68" formatCode="General">
                  <c:v>9.0483277240922533E-3</c:v>
                </c:pt>
                <c:pt idx="69" formatCode="General">
                  <c:v>2.5445896702613879E-5</c:v>
                </c:pt>
                <c:pt idx="70" formatCode="General">
                  <c:v>8.0138878577984407E-4</c:v>
                </c:pt>
                <c:pt idx="71" formatCode="General">
                  <c:v>0</c:v>
                </c:pt>
                <c:pt idx="72" formatCode="General">
                  <c:v>2.1821164889253453E-2</c:v>
                </c:pt>
                <c:pt idx="73" formatCode="General">
                  <c:v>-4.1195331537770996E-2</c:v>
                </c:pt>
                <c:pt idx="74" formatCode="General">
                  <c:v>-2.3580515048091666E-2</c:v>
                </c:pt>
                <c:pt idx="75" formatCode="General">
                  <c:v>2.9683045446922796E-2</c:v>
                </c:pt>
                <c:pt idx="76" formatCode="General">
                  <c:v>-4.1410041531203534E-3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-6.0296384264159508E-2</c:v>
                </c:pt>
                <c:pt idx="80" formatCode="General">
                  <c:v>-2.5492323097463299E-2</c:v>
                </c:pt>
                <c:pt idx="81" formatCode="General">
                  <c:v>-8.6833130772708822E-3</c:v>
                </c:pt>
                <c:pt idx="82" formatCode="General">
                  <c:v>5.4166218358884244E-3</c:v>
                </c:pt>
                <c:pt idx="83" formatCode="General">
                  <c:v>#N/A</c:v>
                </c:pt>
                <c:pt idx="84" formatCode="General">
                  <c:v>4.3433451118963795E-3</c:v>
                </c:pt>
                <c:pt idx="85" formatCode="General">
                  <c:v>1.8559607868799954E-3</c:v>
                </c:pt>
                <c:pt idx="86" formatCode="General">
                  <c:v>1.5319289526986912E-2</c:v>
                </c:pt>
                <c:pt idx="87" formatCode="General">
                  <c:v>4.4732742786729007E-2</c:v>
                </c:pt>
                <c:pt idx="88" formatCode="General">
                  <c:v>4.5348214959467503E-2</c:v>
                </c:pt>
                <c:pt idx="89" formatCode="General">
                  <c:v>8.6724017670309239E-2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1.1820326595644914E-2</c:v>
                </c:pt>
                <c:pt idx="93" formatCode="General">
                  <c:v>1.2351953704953456E-2</c:v>
                </c:pt>
                <c:pt idx="94" formatCode="General">
                  <c:v>5.5756900535141041E-2</c:v>
                </c:pt>
                <c:pt idx="95" formatCode="General">
                  <c:v>0</c:v>
                </c:pt>
                <c:pt idx="96" formatCode="General">
                  <c:v>3.4910944678708367E-2</c:v>
                </c:pt>
                <c:pt idx="97" formatCode="General">
                  <c:v>5.9647970895708724E-3</c:v>
                </c:pt>
                <c:pt idx="98" formatCode="General">
                  <c:v>1.6052101985516654E-2</c:v>
                </c:pt>
                <c:pt idx="99" formatCode="General">
                  <c:v>3.0452947776642425E-3</c:v>
                </c:pt>
                <c:pt idx="100" formatCode="General">
                  <c:v>0</c:v>
                </c:pt>
                <c:pt idx="101" formatCode="General">
                  <c:v>5.1412528892372356E-2</c:v>
                </c:pt>
                <c:pt idx="102" formatCode="General">
                  <c:v>6.1695418643343825E-3</c:v>
                </c:pt>
                <c:pt idx="103" formatCode="General">
                  <c:v>8.4856967894322288E-3</c:v>
                </c:pt>
                <c:pt idx="104" formatCode="General">
                  <c:v>4.0862724155430463E-3</c:v>
                </c:pt>
                <c:pt idx="105" formatCode="General">
                  <c:v>1.9066370448123093E-2</c:v>
                </c:pt>
                <c:pt idx="106" formatCode="General">
                  <c:v>3.2573687650984118E-2</c:v>
                </c:pt>
                <c:pt idx="107" formatCode="General">
                  <c:v>#N/A</c:v>
                </c:pt>
                <c:pt idx="108" formatCode="General">
                  <c:v>-4.9351340169626612E-3</c:v>
                </c:pt>
                <c:pt idx="109" formatCode="General">
                  <c:v>-1.0344614244198413E-2</c:v>
                </c:pt>
                <c:pt idx="110" formatCode="General">
                  <c:v>9.65834610653582E-4</c:v>
                </c:pt>
                <c:pt idx="111" formatCode="General">
                  <c:v>-1.8433992046301362E-2</c:v>
                </c:pt>
                <c:pt idx="112" formatCode="General">
                  <c:v>8.8553941663918057E-3</c:v>
                </c:pt>
                <c:pt idx="113" formatCode="General">
                  <c:v>0.10840902431878119</c:v>
                </c:pt>
                <c:pt idx="114" formatCode="General">
                  <c:v>-2.6486518733381814E-5</c:v>
                </c:pt>
                <c:pt idx="115" formatCode="General">
                  <c:v>-3.8012448664807019E-3</c:v>
                </c:pt>
                <c:pt idx="116" formatCode="General">
                  <c:v>1.3532492479431779E-2</c:v>
                </c:pt>
                <c:pt idx="117" formatCode="General">
                  <c:v>-9.9994413719903696E-2</c:v>
                </c:pt>
                <c:pt idx="118" formatCode="General">
                  <c:v>5.3006510974844545E-3</c:v>
                </c:pt>
                <c:pt idx="119" formatCode="General">
                  <c:v>5.1358697928298724E-3</c:v>
                </c:pt>
                <c:pt idx="120" formatCode="General">
                  <c:v>3.7369232390840335E-3</c:v>
                </c:pt>
                <c:pt idx="121" formatCode="General">
                  <c:v>#N/A</c:v>
                </c:pt>
                <c:pt idx="122" formatCode="General">
                  <c:v>9.5642109832863031E-3</c:v>
                </c:pt>
                <c:pt idx="123" formatCode="General">
                  <c:v>1.4602887789850083E-2</c:v>
                </c:pt>
                <c:pt idx="124" formatCode="General">
                  <c:v>-1.7005194319583694E-2</c:v>
                </c:pt>
                <c:pt idx="125" formatCode="General">
                  <c:v>-1.0168753056189028E-2</c:v>
                </c:pt>
                <c:pt idx="126" formatCode="General">
                  <c:v>4.2038776862698413E-3</c:v>
                </c:pt>
                <c:pt idx="127" formatCode="General">
                  <c:v>-1.3091371415516861E-2</c:v>
                </c:pt>
                <c:pt idx="128" formatCode="General">
                  <c:v>2.6855499653735126E-2</c:v>
                </c:pt>
                <c:pt idx="129" formatCode="General">
                  <c:v>0</c:v>
                </c:pt>
                <c:pt idx="130" formatCode="General">
                  <c:v>2.61698957844958E-3</c:v>
                </c:pt>
                <c:pt idx="131" formatCode="General">
                  <c:v>5.7721500996633202E-2</c:v>
                </c:pt>
                <c:pt idx="132" formatCode="General">
                  <c:v>3.2222565987196639E-2</c:v>
                </c:pt>
                <c:pt idx="133" formatCode="General">
                  <c:v>3.0931155847415237E-2</c:v>
                </c:pt>
                <c:pt idx="134" formatCode="General">
                  <c:v>2.1191498403294373E-2</c:v>
                </c:pt>
                <c:pt idx="135" formatCode="General">
                  <c:v>1.1632005639760301E-2</c:v>
                </c:pt>
                <c:pt idx="136" formatCode="General">
                  <c:v>0</c:v>
                </c:pt>
                <c:pt idx="137" formatCode="General">
                  <c:v>-9.5503382411459281E-3</c:v>
                </c:pt>
                <c:pt idx="138" formatCode="General">
                  <c:v>9.7759901681468975E-3</c:v>
                </c:pt>
                <c:pt idx="139" formatCode="General">
                  <c:v>5.3060549365222531E-3</c:v>
                </c:pt>
                <c:pt idx="140" formatCode="General">
                  <c:v>0</c:v>
                </c:pt>
                <c:pt idx="141" formatCode="General">
                  <c:v>5.1882619191045976E-3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0091-418C-A75F-260E10DA5468}"/>
            </c:ext>
          </c:extLst>
        </c:ser>
        <c:ser>
          <c:idx val="0"/>
          <c:order val="1"/>
          <c:tx>
            <c:strRef>
              <c:f>'C0 - Pricing'!$EG$8</c:f>
              <c:strCache>
                <c:ptCount val="1"/>
                <c:pt idx="0">
                  <c:v>William Peel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Pricing'!$EG$9:$EG$150</c:f>
              <c:numCache>
                <c:formatCode>\+0.0%;\-0.0%;\-</c:formatCode>
                <c:ptCount val="14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 formatCode="General">
                  <c:v>#N/A</c:v>
                </c:pt>
                <c:pt idx="54" formatCode="General">
                  <c:v>#N/A</c:v>
                </c:pt>
                <c:pt idx="55" formatCode="General">
                  <c:v>#N/A</c:v>
                </c:pt>
                <c:pt idx="56" formatCode="General">
                  <c:v>#N/A</c:v>
                </c:pt>
                <c:pt idx="57" formatCode="General">
                  <c:v>#N/A</c:v>
                </c:pt>
                <c:pt idx="58" formatCode="General">
                  <c:v>#N/A</c:v>
                </c:pt>
                <c:pt idx="59" formatCode="General">
                  <c:v>#N/A</c:v>
                </c:pt>
                <c:pt idx="60" formatCode="General">
                  <c:v>#N/A</c:v>
                </c:pt>
                <c:pt idx="61" formatCode="General">
                  <c:v>#N/A</c:v>
                </c:pt>
                <c:pt idx="62" formatCode="General">
                  <c:v>#N/A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#N/A</c:v>
                </c:pt>
                <c:pt idx="66" formatCode="General">
                  <c:v>#N/A</c:v>
                </c:pt>
                <c:pt idx="67" formatCode="General">
                  <c:v>#N/A</c:v>
                </c:pt>
                <c:pt idx="68" formatCode="General">
                  <c:v>#N/A</c:v>
                </c:pt>
                <c:pt idx="69" formatCode="General">
                  <c:v>#N/A</c:v>
                </c:pt>
                <c:pt idx="70" formatCode="General">
                  <c:v>#N/A</c:v>
                </c:pt>
                <c:pt idx="71" formatCode="General">
                  <c:v>#N/A</c:v>
                </c:pt>
                <c:pt idx="72" formatCode="General">
                  <c:v>#N/A</c:v>
                </c:pt>
                <c:pt idx="73" formatCode="General">
                  <c:v>#N/A</c:v>
                </c:pt>
                <c:pt idx="74" formatCode="General">
                  <c:v>#N/A</c:v>
                </c:pt>
                <c:pt idx="75" formatCode="General">
                  <c:v>#N/A</c:v>
                </c:pt>
                <c:pt idx="76" formatCode="General">
                  <c:v>#N/A</c:v>
                </c:pt>
                <c:pt idx="77" formatCode="General">
                  <c:v>#N/A</c:v>
                </c:pt>
                <c:pt idx="78" formatCode="General">
                  <c:v>#N/A</c:v>
                </c:pt>
                <c:pt idx="79" formatCode="General">
                  <c:v>#N/A</c:v>
                </c:pt>
                <c:pt idx="80" formatCode="General">
                  <c:v>#N/A</c:v>
                </c:pt>
                <c:pt idx="81" formatCode="General">
                  <c:v>#N/A</c:v>
                </c:pt>
                <c:pt idx="82" formatCode="General">
                  <c:v>#N/A</c:v>
                </c:pt>
                <c:pt idx="83" formatCode="General">
                  <c:v>#N/A</c:v>
                </c:pt>
                <c:pt idx="84" formatCode="General">
                  <c:v>#N/A</c:v>
                </c:pt>
                <c:pt idx="85" formatCode="General">
                  <c:v>#N/A</c:v>
                </c:pt>
                <c:pt idx="86" formatCode="General">
                  <c:v>#N/A</c:v>
                </c:pt>
                <c:pt idx="87" formatCode="General">
                  <c:v>#N/A</c:v>
                </c:pt>
                <c:pt idx="88" formatCode="General">
                  <c:v>#N/A</c:v>
                </c:pt>
                <c:pt idx="89" formatCode="General">
                  <c:v>#N/A</c:v>
                </c:pt>
                <c:pt idx="90" formatCode="General">
                  <c:v>#N/A</c:v>
                </c:pt>
                <c:pt idx="91" formatCode="General">
                  <c:v>#N/A</c:v>
                </c:pt>
                <c:pt idx="92" formatCode="General">
                  <c:v>#N/A</c:v>
                </c:pt>
                <c:pt idx="93" formatCode="General">
                  <c:v>#N/A</c:v>
                </c:pt>
                <c:pt idx="94" formatCode="General">
                  <c:v>#N/A</c:v>
                </c:pt>
                <c:pt idx="95" formatCode="General">
                  <c:v>#N/A</c:v>
                </c:pt>
                <c:pt idx="96" formatCode="General">
                  <c:v>#N/A</c:v>
                </c:pt>
                <c:pt idx="97" formatCode="General">
                  <c:v>#N/A</c:v>
                </c:pt>
                <c:pt idx="98" formatCode="General">
                  <c:v>#N/A</c:v>
                </c:pt>
                <c:pt idx="99" formatCode="General">
                  <c:v>#N/A</c:v>
                </c:pt>
                <c:pt idx="100" formatCode="General">
                  <c:v>#N/A</c:v>
                </c:pt>
                <c:pt idx="101" formatCode="General">
                  <c:v>#N/A</c:v>
                </c:pt>
                <c:pt idx="102" formatCode="General">
                  <c:v>#N/A</c:v>
                </c:pt>
                <c:pt idx="103" formatCode="General">
                  <c:v>#N/A</c:v>
                </c:pt>
                <c:pt idx="104" formatCode="General">
                  <c:v>#N/A</c:v>
                </c:pt>
                <c:pt idx="105" formatCode="General">
                  <c:v>#N/A</c:v>
                </c:pt>
                <c:pt idx="106" formatCode="General">
                  <c:v>#N/A</c:v>
                </c:pt>
                <c:pt idx="107" formatCode="General">
                  <c:v>#N/A</c:v>
                </c:pt>
                <c:pt idx="108" formatCode="General">
                  <c:v>#N/A</c:v>
                </c:pt>
                <c:pt idx="109" formatCode="General">
                  <c:v>#N/A</c:v>
                </c:pt>
                <c:pt idx="110" formatCode="General">
                  <c:v>#N/A</c:v>
                </c:pt>
                <c:pt idx="111" formatCode="General">
                  <c:v>#N/A</c:v>
                </c:pt>
                <c:pt idx="112" formatCode="General">
                  <c:v>#N/A</c:v>
                </c:pt>
                <c:pt idx="113" formatCode="General">
                  <c:v>#N/A</c:v>
                </c:pt>
                <c:pt idx="114" formatCode="General">
                  <c:v>#N/A</c:v>
                </c:pt>
                <c:pt idx="115" formatCode="General">
                  <c:v>#N/A</c:v>
                </c:pt>
                <c:pt idx="116" formatCode="General">
                  <c:v>#N/A</c:v>
                </c:pt>
                <c:pt idx="117" formatCode="General">
                  <c:v>#N/A</c:v>
                </c:pt>
                <c:pt idx="118" formatCode="General">
                  <c:v>#N/A</c:v>
                </c:pt>
                <c:pt idx="119" formatCode="General">
                  <c:v>#N/A</c:v>
                </c:pt>
                <c:pt idx="120" formatCode="General">
                  <c:v>#N/A</c:v>
                </c:pt>
                <c:pt idx="121" formatCode="General">
                  <c:v>#N/A</c:v>
                </c:pt>
                <c:pt idx="122" formatCode="General">
                  <c:v>#N/A</c:v>
                </c:pt>
                <c:pt idx="123" formatCode="General">
                  <c:v>#N/A</c:v>
                </c:pt>
                <c:pt idx="124" formatCode="General">
                  <c:v>#N/A</c:v>
                </c:pt>
                <c:pt idx="125" formatCode="General">
                  <c:v>#N/A</c:v>
                </c:pt>
                <c:pt idx="126" formatCode="General">
                  <c:v>#N/A</c:v>
                </c:pt>
                <c:pt idx="127" formatCode="General">
                  <c:v>#N/A</c:v>
                </c:pt>
                <c:pt idx="128" formatCode="General">
                  <c:v>#N/A</c:v>
                </c:pt>
                <c:pt idx="129" formatCode="General">
                  <c:v>#N/A</c:v>
                </c:pt>
                <c:pt idx="130" formatCode="General">
                  <c:v>#N/A</c:v>
                </c:pt>
                <c:pt idx="131" formatCode="General">
                  <c:v>#N/A</c:v>
                </c:pt>
                <c:pt idx="132" formatCode="General">
                  <c:v>#N/A</c:v>
                </c:pt>
                <c:pt idx="133" formatCode="General">
                  <c:v>#N/A</c:v>
                </c:pt>
                <c:pt idx="134" formatCode="General">
                  <c:v>#N/A</c:v>
                </c:pt>
                <c:pt idx="135" formatCode="General">
                  <c:v>#N/A</c:v>
                </c:pt>
                <c:pt idx="136" formatCode="General">
                  <c:v>#N/A</c:v>
                </c:pt>
                <c:pt idx="137" formatCode="General">
                  <c:v>#N/A</c:v>
                </c:pt>
                <c:pt idx="138" formatCode="General">
                  <c:v>#N/A</c:v>
                </c:pt>
                <c:pt idx="139" formatCode="General">
                  <c:v>#N/A</c:v>
                </c:pt>
                <c:pt idx="140" formatCode="General">
                  <c:v>#N/A</c:v>
                </c:pt>
                <c:pt idx="141" formatCode="General">
                  <c:v>#N/A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0091-418C-A75F-260E10DA5468}"/>
            </c:ext>
          </c:extLst>
        </c:ser>
        <c:ser>
          <c:idx val="1"/>
          <c:order val="2"/>
          <c:tx>
            <c:strRef>
              <c:f>'C0 - Pricing'!$EH$8</c:f>
              <c:strCache>
                <c:ptCount val="1"/>
                <c:pt idx="0">
                  <c:v>Label 5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Pricing'!$EH$9:$EH$150</c:f>
              <c:numCache>
                <c:formatCode>\+0.0%;\-0.0%;\-</c:formatCode>
                <c:ptCount val="14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 formatCode="General">
                  <c:v>#N/A</c:v>
                </c:pt>
                <c:pt idx="54" formatCode="General">
                  <c:v>#N/A</c:v>
                </c:pt>
                <c:pt idx="55" formatCode="General">
                  <c:v>#N/A</c:v>
                </c:pt>
                <c:pt idx="56" formatCode="General">
                  <c:v>#N/A</c:v>
                </c:pt>
                <c:pt idx="57" formatCode="General">
                  <c:v>#N/A</c:v>
                </c:pt>
                <c:pt idx="58" formatCode="General">
                  <c:v>#N/A</c:v>
                </c:pt>
                <c:pt idx="59" formatCode="General">
                  <c:v>#N/A</c:v>
                </c:pt>
                <c:pt idx="60" formatCode="General">
                  <c:v>#N/A</c:v>
                </c:pt>
                <c:pt idx="61" formatCode="General">
                  <c:v>#N/A</c:v>
                </c:pt>
                <c:pt idx="62" formatCode="General">
                  <c:v>#N/A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#N/A</c:v>
                </c:pt>
                <c:pt idx="66" formatCode="General">
                  <c:v>#N/A</c:v>
                </c:pt>
                <c:pt idx="67" formatCode="General">
                  <c:v>#N/A</c:v>
                </c:pt>
                <c:pt idx="68" formatCode="General">
                  <c:v>#N/A</c:v>
                </c:pt>
                <c:pt idx="69" formatCode="General">
                  <c:v>#N/A</c:v>
                </c:pt>
                <c:pt idx="70" formatCode="General">
                  <c:v>#N/A</c:v>
                </c:pt>
                <c:pt idx="71" formatCode="General">
                  <c:v>#N/A</c:v>
                </c:pt>
                <c:pt idx="72" formatCode="General">
                  <c:v>#N/A</c:v>
                </c:pt>
                <c:pt idx="73" formatCode="General">
                  <c:v>#N/A</c:v>
                </c:pt>
                <c:pt idx="74" formatCode="General">
                  <c:v>#N/A</c:v>
                </c:pt>
                <c:pt idx="75" formatCode="General">
                  <c:v>#N/A</c:v>
                </c:pt>
                <c:pt idx="76" formatCode="General">
                  <c:v>#N/A</c:v>
                </c:pt>
                <c:pt idx="77" formatCode="General">
                  <c:v>#N/A</c:v>
                </c:pt>
                <c:pt idx="78" formatCode="General">
                  <c:v>#N/A</c:v>
                </c:pt>
                <c:pt idx="79" formatCode="General">
                  <c:v>#N/A</c:v>
                </c:pt>
                <c:pt idx="80" formatCode="General">
                  <c:v>#N/A</c:v>
                </c:pt>
                <c:pt idx="81" formatCode="General">
                  <c:v>#N/A</c:v>
                </c:pt>
                <c:pt idx="82" formatCode="General">
                  <c:v>#N/A</c:v>
                </c:pt>
                <c:pt idx="83" formatCode="General">
                  <c:v>#N/A</c:v>
                </c:pt>
                <c:pt idx="84" formatCode="General">
                  <c:v>#N/A</c:v>
                </c:pt>
                <c:pt idx="85" formatCode="General">
                  <c:v>#N/A</c:v>
                </c:pt>
                <c:pt idx="86" formatCode="General">
                  <c:v>#N/A</c:v>
                </c:pt>
                <c:pt idx="87" formatCode="General">
                  <c:v>#N/A</c:v>
                </c:pt>
                <c:pt idx="88" formatCode="General">
                  <c:v>#N/A</c:v>
                </c:pt>
                <c:pt idx="89" formatCode="General">
                  <c:v>#N/A</c:v>
                </c:pt>
                <c:pt idx="90" formatCode="General">
                  <c:v>#N/A</c:v>
                </c:pt>
                <c:pt idx="91" formatCode="General">
                  <c:v>#N/A</c:v>
                </c:pt>
                <c:pt idx="92" formatCode="General">
                  <c:v>#N/A</c:v>
                </c:pt>
                <c:pt idx="93" formatCode="General">
                  <c:v>#N/A</c:v>
                </c:pt>
                <c:pt idx="94" formatCode="General">
                  <c:v>#N/A</c:v>
                </c:pt>
                <c:pt idx="95" formatCode="General">
                  <c:v>#N/A</c:v>
                </c:pt>
                <c:pt idx="96" formatCode="General">
                  <c:v>#N/A</c:v>
                </c:pt>
                <c:pt idx="97" formatCode="General">
                  <c:v>#N/A</c:v>
                </c:pt>
                <c:pt idx="98" formatCode="General">
                  <c:v>#N/A</c:v>
                </c:pt>
                <c:pt idx="99" formatCode="General">
                  <c:v>#N/A</c:v>
                </c:pt>
                <c:pt idx="100" formatCode="General">
                  <c:v>#N/A</c:v>
                </c:pt>
                <c:pt idx="101" formatCode="General">
                  <c:v>#N/A</c:v>
                </c:pt>
                <c:pt idx="102" formatCode="General">
                  <c:v>#N/A</c:v>
                </c:pt>
                <c:pt idx="103" formatCode="General">
                  <c:v>#N/A</c:v>
                </c:pt>
                <c:pt idx="104" formatCode="General">
                  <c:v>#N/A</c:v>
                </c:pt>
                <c:pt idx="105" formatCode="General">
                  <c:v>#N/A</c:v>
                </c:pt>
                <c:pt idx="106" formatCode="General">
                  <c:v>#N/A</c:v>
                </c:pt>
                <c:pt idx="107" formatCode="General">
                  <c:v>#N/A</c:v>
                </c:pt>
                <c:pt idx="108" formatCode="General">
                  <c:v>#N/A</c:v>
                </c:pt>
                <c:pt idx="109" formatCode="General">
                  <c:v>#N/A</c:v>
                </c:pt>
                <c:pt idx="110" formatCode="General">
                  <c:v>#N/A</c:v>
                </c:pt>
                <c:pt idx="111" formatCode="General">
                  <c:v>#N/A</c:v>
                </c:pt>
                <c:pt idx="112" formatCode="General">
                  <c:v>#N/A</c:v>
                </c:pt>
                <c:pt idx="113" formatCode="General">
                  <c:v>#N/A</c:v>
                </c:pt>
                <c:pt idx="114" formatCode="General">
                  <c:v>#N/A</c:v>
                </c:pt>
                <c:pt idx="115" formatCode="General">
                  <c:v>#N/A</c:v>
                </c:pt>
                <c:pt idx="116" formatCode="General">
                  <c:v>#N/A</c:v>
                </c:pt>
                <c:pt idx="117" formatCode="General">
                  <c:v>#N/A</c:v>
                </c:pt>
                <c:pt idx="118" formatCode="General">
                  <c:v>#N/A</c:v>
                </c:pt>
                <c:pt idx="119" formatCode="General">
                  <c:v>#N/A</c:v>
                </c:pt>
                <c:pt idx="120" formatCode="General">
                  <c:v>#N/A</c:v>
                </c:pt>
                <c:pt idx="121" formatCode="General">
                  <c:v>#N/A</c:v>
                </c:pt>
                <c:pt idx="122" formatCode="General">
                  <c:v>#N/A</c:v>
                </c:pt>
                <c:pt idx="123" formatCode="General">
                  <c:v>#N/A</c:v>
                </c:pt>
                <c:pt idx="124" formatCode="General">
                  <c:v>#N/A</c:v>
                </c:pt>
                <c:pt idx="125" formatCode="General">
                  <c:v>#N/A</c:v>
                </c:pt>
                <c:pt idx="126" formatCode="General">
                  <c:v>#N/A</c:v>
                </c:pt>
                <c:pt idx="127" formatCode="General">
                  <c:v>#N/A</c:v>
                </c:pt>
                <c:pt idx="128" formatCode="General">
                  <c:v>#N/A</c:v>
                </c:pt>
                <c:pt idx="129" formatCode="General">
                  <c:v>#N/A</c:v>
                </c:pt>
                <c:pt idx="130" formatCode="General">
                  <c:v>#N/A</c:v>
                </c:pt>
                <c:pt idx="131" formatCode="General">
                  <c:v>#N/A</c:v>
                </c:pt>
                <c:pt idx="132" formatCode="General">
                  <c:v>#N/A</c:v>
                </c:pt>
                <c:pt idx="133" formatCode="General">
                  <c:v>#N/A</c:v>
                </c:pt>
                <c:pt idx="134" formatCode="General">
                  <c:v>#N/A</c:v>
                </c:pt>
                <c:pt idx="135" formatCode="General">
                  <c:v>#N/A</c:v>
                </c:pt>
                <c:pt idx="136" formatCode="General">
                  <c:v>#N/A</c:v>
                </c:pt>
                <c:pt idx="137" formatCode="General">
                  <c:v>#N/A</c:v>
                </c:pt>
                <c:pt idx="138" formatCode="General">
                  <c:v>#N/A</c:v>
                </c:pt>
                <c:pt idx="139" formatCode="General">
                  <c:v>#N/A</c:v>
                </c:pt>
                <c:pt idx="140" formatCode="General">
                  <c:v>#N/A</c:v>
                </c:pt>
                <c:pt idx="141" formatCode="General">
                  <c:v>#N/A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0091-418C-A75F-260E10DA5468}"/>
            </c:ext>
          </c:extLst>
        </c:ser>
        <c:ser>
          <c:idx val="2"/>
          <c:order val="3"/>
          <c:tx>
            <c:strRef>
              <c:f>'C0 - Pricing'!$EI$8</c:f>
              <c:strCache>
                <c:ptCount val="1"/>
                <c:pt idx="0">
                  <c:v>Ballantines</c:v>
                </c:pt>
              </c:strCache>
            </c:strRef>
          </c:tx>
          <c:spPr>
            <a:solidFill>
              <a:schemeClr val="accent4"/>
            </a:solidFill>
            <a:ln w="57150">
              <a:solidFill>
                <a:schemeClr val="accent4"/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Pricing'!$EI$9:$EI$150</c:f>
              <c:numCache>
                <c:formatCode>\+0.0%;\-0.0%;\-</c:formatCode>
                <c:ptCount val="14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 formatCode="General">
                  <c:v>4.8195885365389657E-2</c:v>
                </c:pt>
                <c:pt idx="54" formatCode="General">
                  <c:v>0</c:v>
                </c:pt>
                <c:pt idx="55" formatCode="General">
                  <c:v>1.2955358700315056E-3</c:v>
                </c:pt>
                <c:pt idx="56" formatCode="General">
                  <c:v>6.0276887826127723E-2</c:v>
                </c:pt>
                <c:pt idx="57" formatCode="General">
                  <c:v>-9.2612058377686823E-3</c:v>
                </c:pt>
                <c:pt idx="58" formatCode="General">
                  <c:v>0</c:v>
                </c:pt>
                <c:pt idx="59" formatCode="General">
                  <c:v>-1.2434587565101185E-2</c:v>
                </c:pt>
                <c:pt idx="60" formatCode="General">
                  <c:v>2.5050208070518165E-2</c:v>
                </c:pt>
                <c:pt idx="61" formatCode="General">
                  <c:v>1.1377025760248571E-3</c:v>
                </c:pt>
                <c:pt idx="62" formatCode="General">
                  <c:v>#N/A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#N/A</c:v>
                </c:pt>
                <c:pt idx="66" formatCode="General">
                  <c:v>#N/A</c:v>
                </c:pt>
                <c:pt idx="67" formatCode="General">
                  <c:v>#N/A</c:v>
                </c:pt>
                <c:pt idx="68" formatCode="General">
                  <c:v>#N/A</c:v>
                </c:pt>
                <c:pt idx="69" formatCode="General">
                  <c:v>#N/A</c:v>
                </c:pt>
                <c:pt idx="70" formatCode="General">
                  <c:v>#N/A</c:v>
                </c:pt>
                <c:pt idx="71" formatCode="General">
                  <c:v>#N/A</c:v>
                </c:pt>
                <c:pt idx="72" formatCode="General">
                  <c:v>#N/A</c:v>
                </c:pt>
                <c:pt idx="73" formatCode="General">
                  <c:v>#N/A</c:v>
                </c:pt>
                <c:pt idx="74" formatCode="General">
                  <c:v>#N/A</c:v>
                </c:pt>
                <c:pt idx="75" formatCode="General">
                  <c:v>#N/A</c:v>
                </c:pt>
                <c:pt idx="76" formatCode="General">
                  <c:v>#N/A</c:v>
                </c:pt>
                <c:pt idx="77" formatCode="General">
                  <c:v>#N/A</c:v>
                </c:pt>
                <c:pt idx="78" formatCode="General">
                  <c:v>#N/A</c:v>
                </c:pt>
                <c:pt idx="79" formatCode="General">
                  <c:v>#N/A</c:v>
                </c:pt>
                <c:pt idx="80" formatCode="General">
                  <c:v>#N/A</c:v>
                </c:pt>
                <c:pt idx="81" formatCode="General">
                  <c:v>#N/A</c:v>
                </c:pt>
                <c:pt idx="82" formatCode="General">
                  <c:v>#N/A</c:v>
                </c:pt>
                <c:pt idx="83" formatCode="General">
                  <c:v>#N/A</c:v>
                </c:pt>
                <c:pt idx="84" formatCode="General">
                  <c:v>#N/A</c:v>
                </c:pt>
                <c:pt idx="85" formatCode="General">
                  <c:v>#N/A</c:v>
                </c:pt>
                <c:pt idx="86" formatCode="General">
                  <c:v>#N/A</c:v>
                </c:pt>
                <c:pt idx="87" formatCode="General">
                  <c:v>#N/A</c:v>
                </c:pt>
                <c:pt idx="88" formatCode="General">
                  <c:v>#N/A</c:v>
                </c:pt>
                <c:pt idx="89" formatCode="General">
                  <c:v>#N/A</c:v>
                </c:pt>
                <c:pt idx="90" formatCode="General">
                  <c:v>#N/A</c:v>
                </c:pt>
                <c:pt idx="91" formatCode="General">
                  <c:v>#N/A</c:v>
                </c:pt>
                <c:pt idx="92" formatCode="General">
                  <c:v>#N/A</c:v>
                </c:pt>
                <c:pt idx="93" formatCode="General">
                  <c:v>#N/A</c:v>
                </c:pt>
                <c:pt idx="94" formatCode="General">
                  <c:v>#N/A</c:v>
                </c:pt>
                <c:pt idx="95" formatCode="General">
                  <c:v>#N/A</c:v>
                </c:pt>
                <c:pt idx="96" formatCode="General">
                  <c:v>#N/A</c:v>
                </c:pt>
                <c:pt idx="97" formatCode="General">
                  <c:v>#N/A</c:v>
                </c:pt>
                <c:pt idx="98" formatCode="General">
                  <c:v>#N/A</c:v>
                </c:pt>
                <c:pt idx="99" formatCode="General">
                  <c:v>#N/A</c:v>
                </c:pt>
                <c:pt idx="100" formatCode="General">
                  <c:v>#N/A</c:v>
                </c:pt>
                <c:pt idx="101" formatCode="General">
                  <c:v>#N/A</c:v>
                </c:pt>
                <c:pt idx="102" formatCode="General">
                  <c:v>#N/A</c:v>
                </c:pt>
                <c:pt idx="103" formatCode="General">
                  <c:v>#N/A</c:v>
                </c:pt>
                <c:pt idx="104" formatCode="General">
                  <c:v>#N/A</c:v>
                </c:pt>
                <c:pt idx="105" formatCode="General">
                  <c:v>#N/A</c:v>
                </c:pt>
                <c:pt idx="106" formatCode="General">
                  <c:v>#N/A</c:v>
                </c:pt>
                <c:pt idx="107" formatCode="General">
                  <c:v>#N/A</c:v>
                </c:pt>
                <c:pt idx="108" formatCode="General">
                  <c:v>#N/A</c:v>
                </c:pt>
                <c:pt idx="109" formatCode="General">
                  <c:v>#N/A</c:v>
                </c:pt>
                <c:pt idx="110" formatCode="General">
                  <c:v>#N/A</c:v>
                </c:pt>
                <c:pt idx="111" formatCode="General">
                  <c:v>#N/A</c:v>
                </c:pt>
                <c:pt idx="112" formatCode="General">
                  <c:v>#N/A</c:v>
                </c:pt>
                <c:pt idx="113" formatCode="General">
                  <c:v>#N/A</c:v>
                </c:pt>
                <c:pt idx="114" formatCode="General">
                  <c:v>#N/A</c:v>
                </c:pt>
                <c:pt idx="115" formatCode="General">
                  <c:v>#N/A</c:v>
                </c:pt>
                <c:pt idx="116" formatCode="General">
                  <c:v>#N/A</c:v>
                </c:pt>
                <c:pt idx="117" formatCode="General">
                  <c:v>#N/A</c:v>
                </c:pt>
                <c:pt idx="118" formatCode="General">
                  <c:v>#N/A</c:v>
                </c:pt>
                <c:pt idx="119" formatCode="General">
                  <c:v>#N/A</c:v>
                </c:pt>
                <c:pt idx="120" formatCode="General">
                  <c:v>#N/A</c:v>
                </c:pt>
                <c:pt idx="121" formatCode="General">
                  <c:v>#N/A</c:v>
                </c:pt>
                <c:pt idx="122" formatCode="General">
                  <c:v>#N/A</c:v>
                </c:pt>
                <c:pt idx="123" formatCode="General">
                  <c:v>#N/A</c:v>
                </c:pt>
                <c:pt idx="124" formatCode="General">
                  <c:v>#N/A</c:v>
                </c:pt>
                <c:pt idx="125" formatCode="General">
                  <c:v>#N/A</c:v>
                </c:pt>
                <c:pt idx="126" formatCode="General">
                  <c:v>#N/A</c:v>
                </c:pt>
                <c:pt idx="127" formatCode="General">
                  <c:v>#N/A</c:v>
                </c:pt>
                <c:pt idx="128" formatCode="General">
                  <c:v>#N/A</c:v>
                </c:pt>
                <c:pt idx="129" formatCode="General">
                  <c:v>#N/A</c:v>
                </c:pt>
                <c:pt idx="130" formatCode="General">
                  <c:v>#N/A</c:v>
                </c:pt>
                <c:pt idx="131" formatCode="General">
                  <c:v>#N/A</c:v>
                </c:pt>
                <c:pt idx="132" formatCode="General">
                  <c:v>#N/A</c:v>
                </c:pt>
                <c:pt idx="133" formatCode="General">
                  <c:v>#N/A</c:v>
                </c:pt>
                <c:pt idx="134" formatCode="General">
                  <c:v>#N/A</c:v>
                </c:pt>
                <c:pt idx="135" formatCode="General">
                  <c:v>#N/A</c:v>
                </c:pt>
                <c:pt idx="136" formatCode="General">
                  <c:v>#N/A</c:v>
                </c:pt>
                <c:pt idx="137" formatCode="General">
                  <c:v>#N/A</c:v>
                </c:pt>
                <c:pt idx="138" formatCode="General">
                  <c:v>#N/A</c:v>
                </c:pt>
                <c:pt idx="139" formatCode="General">
                  <c:v>#N/A</c:v>
                </c:pt>
                <c:pt idx="140" formatCode="General">
                  <c:v>#N/A</c:v>
                </c:pt>
                <c:pt idx="141" formatCode="General">
                  <c:v>#N/A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0091-418C-A75F-260E10DA5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sizeRepresents val="w"/>
        <c:axId val="1334766368"/>
        <c:axId val="1334766848"/>
      </c:bubbleChart>
      <c:valAx>
        <c:axId val="1334766368"/>
        <c:scaling>
          <c:orientation val="minMax"/>
          <c:max val="10"/>
          <c:min val="-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X = Évolution de la</a:t>
                </a:r>
                <a:r>
                  <a:rPr lang="fr-FR" b="1" baseline="0" dirty="0"/>
                  <a:t> distribution numérique en pp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30487860896258523"/>
              <c:y val="0.945381007506772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&quot;pp&quot;;\-0&quot;pp&quot;;\=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34766848"/>
        <c:crosses val="autoZero"/>
        <c:crossBetween val="midCat"/>
      </c:valAx>
      <c:valAx>
        <c:axId val="1334766848"/>
        <c:scaling>
          <c:orientation val="minMax"/>
          <c:max val="5.000000000000001E-2"/>
          <c:min val="-5.000000000000001E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Y = Évolution du prix moyen par litre en %</a:t>
                </a:r>
              </a:p>
            </c:rich>
          </c:tx>
          <c:layout>
            <c:manualLayout>
              <c:xMode val="edge"/>
              <c:yMode val="edge"/>
              <c:x val="0"/>
              <c:y val="0.111921566755379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%;\-0%;\=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34766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7679910757401094"/>
          <c:y val="1.8188106553661716E-2"/>
          <c:w val="0.48236799431572569"/>
          <c:h val="6.2152961021360045E-2"/>
        </c:manualLayout>
      </c:layout>
      <c:overlay val="1"/>
      <c:spPr>
        <a:solidFill>
          <a:srgbClr val="FFFFFF">
            <a:alpha val="89804"/>
          </a:srgbClr>
        </a:solidFill>
        <a:ln>
          <a:solidFill>
            <a:schemeClr val="bg1">
              <a:lumMod val="50000"/>
            </a:schemeClr>
          </a:solidFill>
          <a:prstDash val="dash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22725636140053"/>
          <c:y val="7.5245985489884648E-2"/>
          <c:w val="0.78152008500416026"/>
          <c:h val="0.5843008666457713"/>
        </c:manualLayout>
      </c:layout>
      <c:areaChart>
        <c:grouping val="stacked"/>
        <c:varyColors val="0"/>
        <c:ser>
          <c:idx val="0"/>
          <c:order val="0"/>
          <c:tx>
            <c:strRef>
              <c:f>'A0 - Distributeur'!$Q$6</c:f>
              <c:strCache>
                <c:ptCount val="1"/>
                <c:pt idx="0">
                  <c:v>Nb de Whisky</c:v>
                </c:pt>
              </c:strCache>
            </c:strRef>
          </c:tx>
          <c:spPr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cat>
            <c:numRef>
              <c:f>'A0 - Distributeur'!$P$7:$P$25</c:f>
              <c:numCache>
                <c:formatCode>dd\ mmm\ yy</c:formatCode>
                <c:ptCount val="19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'A0 - Distributeur'!$Q$7:$Q$25</c:f>
              <c:numCache>
                <c:formatCode>#,##0.00</c:formatCode>
                <c:ptCount val="19"/>
                <c:pt idx="0">
                  <c:v>44.91677675033025</c:v>
                </c:pt>
                <c:pt idx="1">
                  <c:v>44.955085865257594</c:v>
                </c:pt>
                <c:pt idx="2">
                  <c:v>44.372523117569351</c:v>
                </c:pt>
                <c:pt idx="3">
                  <c:v>44.30952380952381</c:v>
                </c:pt>
                <c:pt idx="4">
                  <c:v>44.305151915455745</c:v>
                </c:pt>
                <c:pt idx="5">
                  <c:v>44.597093791281374</c:v>
                </c:pt>
                <c:pt idx="6">
                  <c:v>44.455026455026456</c:v>
                </c:pt>
                <c:pt idx="7">
                  <c:v>44.326287978863938</c:v>
                </c:pt>
                <c:pt idx="8">
                  <c:v>45.217965653896961</c:v>
                </c:pt>
                <c:pt idx="9">
                  <c:v>45.695767195767196</c:v>
                </c:pt>
                <c:pt idx="10">
                  <c:v>45.927344782034346</c:v>
                </c:pt>
                <c:pt idx="11">
                  <c:v>46.227212681638044</c:v>
                </c:pt>
                <c:pt idx="12">
                  <c:v>46.122853368560108</c:v>
                </c:pt>
                <c:pt idx="13">
                  <c:v>46.089828269484805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74-4791-A0BE-F128D9D3F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1604703"/>
        <c:axId val="871608543"/>
      </c:areaChart>
      <c:dateAx>
        <c:axId val="871604703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8543"/>
        <c:crosses val="autoZero"/>
        <c:auto val="1"/>
        <c:lblOffset val="100"/>
        <c:baseTimeUnit val="days"/>
      </c:dateAx>
      <c:valAx>
        <c:axId val="8716085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Produit par magasin</a:t>
                </a:r>
              </a:p>
            </c:rich>
          </c:tx>
          <c:layout>
            <c:manualLayout>
              <c:xMode val="edge"/>
              <c:yMode val="edge"/>
              <c:x val="4.044119992055604E-3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47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630196842079472"/>
          <c:y val="3.3465117705227171E-2"/>
          <c:w val="0.45315284517368792"/>
          <c:h val="0.7987024062305964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'C0 - Pricing'!$AZ$8</c:f>
              <c:strCache>
                <c:ptCount val="1"/>
                <c:pt idx="0">
                  <c:v>Indice &lt;80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Pricing'!$AZ$9:$AZ$23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0E-4C75-9F43-FCEFEB9C128B}"/>
            </c:ext>
          </c:extLst>
        </c:ser>
        <c:ser>
          <c:idx val="1"/>
          <c:order val="1"/>
          <c:tx>
            <c:strRef>
              <c:f>'C0 - Pricing'!$BA$8</c:f>
              <c:strCache>
                <c:ptCount val="1"/>
                <c:pt idx="0">
                  <c:v>Indice entre 80 et 95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Pricing'!$BA$9:$BA$23</c:f>
              <c:numCache>
                <c:formatCode>0%</c:formatCode>
                <c:ptCount val="15"/>
                <c:pt idx="0">
                  <c:v>0</c:v>
                </c:pt>
                <c:pt idx="1">
                  <c:v>0.95024875621890548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5.7142857142857143E-3</c:v>
                </c:pt>
                <c:pt idx="7">
                  <c:v>0</c:v>
                </c:pt>
                <c:pt idx="8">
                  <c:v>0</c:v>
                </c:pt>
                <c:pt idx="9">
                  <c:v>0.9910714285714286</c:v>
                </c:pt>
                <c:pt idx="10">
                  <c:v>9.5238095238095233E-2</c:v>
                </c:pt>
                <c:pt idx="11">
                  <c:v>1</c:v>
                </c:pt>
                <c:pt idx="12">
                  <c:v>1.5151515151515152E-2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0E-4C75-9F43-FCEFEB9C128B}"/>
            </c:ext>
          </c:extLst>
        </c:ser>
        <c:ser>
          <c:idx val="2"/>
          <c:order val="2"/>
          <c:tx>
            <c:strRef>
              <c:f>'C0 - Pricing'!$BB$8</c:f>
              <c:strCache>
                <c:ptCount val="1"/>
                <c:pt idx="0">
                  <c:v>Indice entre 95 et 105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Pricing'!$BB$9:$BB$23</c:f>
              <c:numCache>
                <c:formatCode>0%</c:formatCode>
                <c:ptCount val="15"/>
                <c:pt idx="0">
                  <c:v>0</c:v>
                </c:pt>
                <c:pt idx="1">
                  <c:v>4.975124378109453E-2</c:v>
                </c:pt>
                <c:pt idx="2">
                  <c:v>0.37696335078534032</c:v>
                </c:pt>
                <c:pt idx="3">
                  <c:v>0</c:v>
                </c:pt>
                <c:pt idx="4">
                  <c:v>0</c:v>
                </c:pt>
                <c:pt idx="5">
                  <c:v>5.4945054945054949E-3</c:v>
                </c:pt>
                <c:pt idx="6">
                  <c:v>0.99428571428571433</c:v>
                </c:pt>
                <c:pt idx="7">
                  <c:v>0</c:v>
                </c:pt>
                <c:pt idx="8">
                  <c:v>1.5151515151515152E-2</c:v>
                </c:pt>
                <c:pt idx="9">
                  <c:v>8.9285714285714281E-3</c:v>
                </c:pt>
                <c:pt idx="10">
                  <c:v>0.90476190476190477</c:v>
                </c:pt>
                <c:pt idx="11">
                  <c:v>0</c:v>
                </c:pt>
                <c:pt idx="12">
                  <c:v>0.48484848484848486</c:v>
                </c:pt>
                <c:pt idx="13">
                  <c:v>0.16666666666666666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0E-4C75-9F43-FCEFEB9C128B}"/>
            </c:ext>
          </c:extLst>
        </c:ser>
        <c:ser>
          <c:idx val="3"/>
          <c:order val="3"/>
          <c:tx>
            <c:strRef>
              <c:f>'C0 - Pricing'!$BC$8</c:f>
              <c:strCache>
                <c:ptCount val="1"/>
                <c:pt idx="0">
                  <c:v>Indice entre 105 et 120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Pricing'!$BC$9:$BC$23</c:f>
              <c:numCache>
                <c:formatCode>0%</c:formatCode>
                <c:ptCount val="15"/>
                <c:pt idx="0">
                  <c:v>1</c:v>
                </c:pt>
                <c:pt idx="1">
                  <c:v>0</c:v>
                </c:pt>
                <c:pt idx="2">
                  <c:v>0.62303664921465973</c:v>
                </c:pt>
                <c:pt idx="3">
                  <c:v>1</c:v>
                </c:pt>
                <c:pt idx="4">
                  <c:v>1</c:v>
                </c:pt>
                <c:pt idx="5">
                  <c:v>0.99450549450549453</c:v>
                </c:pt>
                <c:pt idx="6">
                  <c:v>0</c:v>
                </c:pt>
                <c:pt idx="7">
                  <c:v>1</c:v>
                </c:pt>
                <c:pt idx="8">
                  <c:v>0.98484848484848486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0.5</c:v>
                </c:pt>
                <c:pt idx="13">
                  <c:v>0.83333333333333337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0E-4C75-9F43-FCEFEB9C128B}"/>
            </c:ext>
          </c:extLst>
        </c:ser>
        <c:ser>
          <c:idx val="4"/>
          <c:order val="4"/>
          <c:tx>
            <c:strRef>
              <c:f>'C0 - Pricing'!$BD$8</c:f>
              <c:strCache>
                <c:ptCount val="1"/>
                <c:pt idx="0">
                  <c:v>Indice &gt;120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Pricing'!$BD$9:$BD$23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0E-4C75-9F43-FCEFEB9C1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86756383"/>
        <c:axId val="586756863"/>
      </c:barChart>
      <c:catAx>
        <c:axId val="5867563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586756863"/>
        <c:crosses val="autoZero"/>
        <c:auto val="1"/>
        <c:lblAlgn val="ctr"/>
        <c:lblOffset val="100"/>
        <c:noMultiLvlLbl val="0"/>
      </c:catAx>
      <c:valAx>
        <c:axId val="586756863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586756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'C0 - Pricing'!$BE$8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Pricing'!$BE$9:$BE$23</c:f>
              <c:numCache>
                <c:formatCode>0%</c:formatCode>
                <c:ptCount val="15"/>
                <c:pt idx="0">
                  <c:v>0.9617</c:v>
                </c:pt>
                <c:pt idx="1">
                  <c:v>0.88109999999999999</c:v>
                </c:pt>
                <c:pt idx="2">
                  <c:v>0.84150000000000003</c:v>
                </c:pt>
                <c:pt idx="3">
                  <c:v>0.84150000000000003</c:v>
                </c:pt>
                <c:pt idx="4">
                  <c:v>0.7913</c:v>
                </c:pt>
                <c:pt idx="5">
                  <c:v>0.76349999999999996</c:v>
                </c:pt>
                <c:pt idx="6">
                  <c:v>0.75170000000000003</c:v>
                </c:pt>
                <c:pt idx="7">
                  <c:v>0.59709999999999996</c:v>
                </c:pt>
                <c:pt idx="8">
                  <c:v>0.50070000000000003</c:v>
                </c:pt>
                <c:pt idx="9">
                  <c:v>0.47159999999999996</c:v>
                </c:pt>
                <c:pt idx="10">
                  <c:v>0.46899999999999997</c:v>
                </c:pt>
                <c:pt idx="11">
                  <c:v>0.30649999999999999</c:v>
                </c:pt>
                <c:pt idx="12">
                  <c:v>0.25629999999999997</c:v>
                </c:pt>
                <c:pt idx="13">
                  <c:v>0.1361</c:v>
                </c:pt>
                <c:pt idx="14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F1-44DE-A1C8-3C9A02F0A4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859212624"/>
        <c:axId val="859215504"/>
      </c:barChart>
      <c:catAx>
        <c:axId val="85921262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859215504"/>
        <c:crosses val="autoZero"/>
        <c:auto val="1"/>
        <c:lblAlgn val="ctr"/>
        <c:lblOffset val="100"/>
        <c:noMultiLvlLbl val="0"/>
      </c:catAx>
      <c:valAx>
        <c:axId val="85921550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85921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288163030200706E-2"/>
          <c:y val="2.1357750904383032E-2"/>
          <c:w val="0.86126145809539889"/>
          <c:h val="0.953012948010357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'C0 - Pricing'!$BY$8</c:f>
              <c:strCache>
                <c:ptCount val="1"/>
                <c:pt idx="0">
                  <c:v>Spread marque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Pricing'!$BY$9:$BY$18</c:f>
              <c:numCache>
                <c:formatCode>0%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0</c:v>
                </c:pt>
                <c:pt idx="5">
                  <c:v>9.0500641848523689E-2</c:v>
                </c:pt>
                <c:pt idx="6">
                  <c:v>#N/A</c:v>
                </c:pt>
                <c:pt idx="7">
                  <c:v>3.0969696969696869E-2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5-43FE-A71D-955055593569}"/>
            </c:ext>
          </c:extLst>
        </c:ser>
        <c:ser>
          <c:idx val="1"/>
          <c:order val="1"/>
          <c:tx>
            <c:strRef>
              <c:f>'C0 - Pricing'!$BZ$8</c:f>
              <c:strCache>
                <c:ptCount val="1"/>
                <c:pt idx="0">
                  <c:v>Spread  cctr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Pricing'!$BZ$9:$BZ$18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2.564102564102555E-3</c:v>
                </c:pt>
                <c:pt idx="3">
                  <c:v>0</c:v>
                </c:pt>
                <c:pt idx="4">
                  <c:v>#N/A</c:v>
                </c:pt>
                <c:pt idx="5">
                  <c:v>#N/A</c:v>
                </c:pt>
                <c:pt idx="6">
                  <c:v>0.16409990940856733</c:v>
                </c:pt>
                <c:pt idx="7">
                  <c:v>#N/A</c:v>
                </c:pt>
                <c:pt idx="8">
                  <c:v>2.8886154567293598E-2</c:v>
                </c:pt>
                <c:pt idx="9">
                  <c:v>8.3556348498364352E-2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5-43FE-A71D-955055593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99645343"/>
        <c:axId val="1999641503"/>
      </c:barChart>
      <c:catAx>
        <c:axId val="1999645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999641503"/>
        <c:crosses val="autoZero"/>
        <c:auto val="1"/>
        <c:lblAlgn val="ctr"/>
        <c:lblOffset val="100"/>
        <c:noMultiLvlLbl val="0"/>
      </c:catAx>
      <c:valAx>
        <c:axId val="1999641503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999645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288163030200706E-2"/>
          <c:y val="2.1357750904383032E-2"/>
          <c:w val="0.86126145809539889"/>
          <c:h val="0.953012948010357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'C0 - Pricing'!$BT$8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Pricing'!$BT$9:$BT$18</c:f>
              <c:numCache>
                <c:formatCode>0%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0.29460000000000003</c:v>
                </c:pt>
                <c:pt idx="5">
                  <c:v>0.111</c:v>
                </c:pt>
                <c:pt idx="6">
                  <c:v>#N/A</c:v>
                </c:pt>
                <c:pt idx="7">
                  <c:v>0.16510000000000002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1A-46F7-90E5-4E5B9B4AE432}"/>
            </c:ext>
          </c:extLst>
        </c:ser>
        <c:ser>
          <c:idx val="1"/>
          <c:order val="1"/>
          <c:tx>
            <c:strRef>
              <c:f>'C0 - Pricing'!$BU$8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Pricing'!$BU$9:$BU$18</c:f>
              <c:numCache>
                <c:formatCode>0%</c:formatCode>
                <c:ptCount val="10"/>
                <c:pt idx="0">
                  <c:v>0.47159999999999996</c:v>
                </c:pt>
                <c:pt idx="1">
                  <c:v>0.88109999999999999</c:v>
                </c:pt>
                <c:pt idx="2">
                  <c:v>0.46899999999999997</c:v>
                </c:pt>
                <c:pt idx="3">
                  <c:v>0.75170000000000003</c:v>
                </c:pt>
                <c:pt idx="4">
                  <c:v>#N/A</c:v>
                </c:pt>
                <c:pt idx="5">
                  <c:v>#N/A</c:v>
                </c:pt>
                <c:pt idx="6">
                  <c:v>4.36E-2</c:v>
                </c:pt>
                <c:pt idx="7">
                  <c:v>#N/A</c:v>
                </c:pt>
                <c:pt idx="8">
                  <c:v>0.84150000000000003</c:v>
                </c:pt>
                <c:pt idx="9">
                  <c:v>0.25629999999999997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1A-46F7-90E5-4E5B9B4AE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99645343"/>
        <c:axId val="1999641503"/>
      </c:barChart>
      <c:catAx>
        <c:axId val="1999645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999641503"/>
        <c:crosses val="autoZero"/>
        <c:auto val="1"/>
        <c:lblAlgn val="ctr"/>
        <c:lblOffset val="100"/>
        <c:noMultiLvlLbl val="0"/>
      </c:catAx>
      <c:valAx>
        <c:axId val="1999641503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999645343"/>
        <c:crosses val="autoZero"/>
        <c:crossBetween val="between"/>
      </c:valAx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78812265427227"/>
          <c:y val="2.7828742826850775E-2"/>
          <c:w val="0.51377138037499803"/>
          <c:h val="0.95290520444686788"/>
        </c:manualLayout>
      </c:layout>
      <c:barChart>
        <c:barDir val="bar"/>
        <c:grouping val="clustered"/>
        <c:varyColors val="0"/>
        <c:ser>
          <c:idx val="6"/>
          <c:order val="6"/>
          <c:tx>
            <c:strRef>
              <c:f>'C0 - Pricing'!$CH$8</c:f>
              <c:strCache>
                <c:ptCount val="1"/>
                <c:pt idx="0">
                  <c:v>Notre marque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Pricing'!$CH$9:$CH$18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2C-4324-AD63-F65FAFD9DA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81132143"/>
        <c:axId val="1781130703"/>
      </c:barChart>
      <c:barChart>
        <c:barDir val="bar"/>
        <c:grouping val="stacked"/>
        <c:varyColors val="0"/>
        <c:ser>
          <c:idx val="0"/>
          <c:order val="0"/>
          <c:tx>
            <c:strRef>
              <c:f>'C0 - Pricing'!$CB$8</c:f>
              <c:strCache>
                <c:ptCount val="1"/>
                <c:pt idx="0">
                  <c:v>P5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Pricing'!$CB$9:$CB$18</c:f>
              <c:numCache>
                <c:formatCode>"€"#,##0.00_);[Red]\("€"#,##0.00\)</c:formatCode>
                <c:ptCount val="10"/>
                <c:pt idx="0">
                  <c:v>10.44</c:v>
                </c:pt>
                <c:pt idx="1">
                  <c:v>10.49</c:v>
                </c:pt>
                <c:pt idx="2">
                  <c:v>10.6</c:v>
                </c:pt>
                <c:pt idx="3">
                  <c:v>10.7</c:v>
                </c:pt>
                <c:pt idx="4">
                  <c:v>11.43</c:v>
                </c:pt>
                <c:pt idx="5">
                  <c:v>10.58</c:v>
                </c:pt>
                <c:pt idx="6">
                  <c:v>10.453999999999999</c:v>
                </c:pt>
                <c:pt idx="7">
                  <c:v>11.5</c:v>
                </c:pt>
                <c:pt idx="8">
                  <c:v>12.067</c:v>
                </c:pt>
                <c:pt idx="9">
                  <c:v>11.815000000000001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2C-4324-AD63-F65FAFD9DA5F}"/>
            </c:ext>
          </c:extLst>
        </c:ser>
        <c:ser>
          <c:idx val="1"/>
          <c:order val="1"/>
          <c:tx>
            <c:strRef>
              <c:f>'C0 - Pricing'!$CC$8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18,00 €</a:t>
                    </a:r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2-362C-4324-AD63-F65FAFD9DA5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8863A37-4166-44FD-90CA-CEE193ED0F0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62C-4324-AD63-F65FAFD9DA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F8F324C-8D3B-431B-8AE6-41C79C37B5B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362C-4324-AD63-F65FAFD9DA5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ABB1A8B-CCE5-4F15-A404-2FF79C3AF33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362C-4324-AD63-F65FAFD9DA5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AA2A6C9-0820-448E-BE29-3A137BDBC46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362C-4324-AD63-F65FAFD9DA5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C16E53B-98BA-472B-B514-4FC45C1857F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362C-4324-AD63-F65FAFD9DA5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03FDF2F-AE72-43B3-A761-EC4F515E817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362C-4324-AD63-F65FAFD9DA5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280148D-D6C1-4960-B180-E2EF429815B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362C-4324-AD63-F65FAFD9DA5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F54B121-F150-475D-A2CB-38570C874C8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362C-4324-AD63-F65FAFD9DA5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25BBAE7-28CD-42E2-892A-A4492CCBF06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362C-4324-AD63-F65FAFD9DA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Pricing'!$CC$9:$CC$18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'C0 - Pricing'!$BV$9:$BV$23</c15:f>
                <c15:dlblRangeCache>
                  <c:ptCount val="15"/>
                  <c:pt idx="0">
                    <c:v>15,44 €</c:v>
                  </c:pt>
                  <c:pt idx="1">
                    <c:v>15,49 €</c:v>
                  </c:pt>
                  <c:pt idx="2">
                    <c:v>15,60 €</c:v>
                  </c:pt>
                  <c:pt idx="3">
                    <c:v>15,70 €</c:v>
                  </c:pt>
                  <c:pt idx="4">
                    <c:v>16,43 €</c:v>
                  </c:pt>
                  <c:pt idx="5">
                    <c:v>15,58 €</c:v>
                  </c:pt>
                  <c:pt idx="6">
                    <c:v>15,45 €</c:v>
                  </c:pt>
                  <c:pt idx="7">
                    <c:v>16,50 €</c:v>
                  </c:pt>
                  <c:pt idx="8">
                    <c:v>17,07 €</c:v>
                  </c:pt>
                  <c:pt idx="9">
                    <c:v>16,82 €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C-362C-4324-AD63-F65FAFD9DA5F}"/>
            </c:ext>
          </c:extLst>
        </c:ser>
        <c:ser>
          <c:idx val="2"/>
          <c:order val="2"/>
          <c:tx>
            <c:strRef>
              <c:f>'C0 - Pricing'!$CD$8</c:f>
              <c:strCache>
                <c:ptCount val="1"/>
                <c:pt idx="0">
                  <c:v>Med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Pricing'!$CD$9:$CD$18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9.9999999999997868E-3</c:v>
                </c:pt>
                <c:pt idx="3">
                  <c:v>0</c:v>
                </c:pt>
                <c:pt idx="4">
                  <c:v>0</c:v>
                </c:pt>
                <c:pt idx="5">
                  <c:v>0.96500000000000163</c:v>
                </c:pt>
                <c:pt idx="6">
                  <c:v>1.0560000000000027</c:v>
                </c:pt>
                <c:pt idx="7">
                  <c:v>0.19000000000000128</c:v>
                </c:pt>
                <c:pt idx="8">
                  <c:v>0.22299999999999898</c:v>
                </c:pt>
                <c:pt idx="9">
                  <c:v>0.47499999999999787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62C-4324-AD63-F65FAFD9DA5F}"/>
            </c:ext>
          </c:extLst>
        </c:ser>
        <c:ser>
          <c:idx val="3"/>
          <c:order val="3"/>
          <c:tx>
            <c:strRef>
              <c:f>'C0 - Pricing'!$CE$8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Pricing'!$CE$9:$CE$18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62C-4324-AD63-F65FAFD9DA5F}"/>
            </c:ext>
          </c:extLst>
        </c:ser>
        <c:ser>
          <c:idx val="4"/>
          <c:order val="4"/>
          <c:tx>
            <c:strRef>
              <c:f>'C0 - Pricing'!$CF$8</c:f>
              <c:strCache>
                <c:ptCount val="1"/>
                <c:pt idx="0">
                  <c:v>P90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Pricing'!$CF$9:$CF$18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3.0000000000001137E-2</c:v>
                </c:pt>
                <c:pt idx="3">
                  <c:v>0</c:v>
                </c:pt>
                <c:pt idx="4">
                  <c:v>0</c:v>
                </c:pt>
                <c:pt idx="5">
                  <c:v>0.44499999999999673</c:v>
                </c:pt>
                <c:pt idx="6">
                  <c:v>1.4799999999999969</c:v>
                </c:pt>
                <c:pt idx="7">
                  <c:v>0.32099999999999795</c:v>
                </c:pt>
                <c:pt idx="8">
                  <c:v>0.26999999999999957</c:v>
                </c:pt>
                <c:pt idx="9">
                  <c:v>0.92999999999999972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62C-4324-AD63-F65FAFD9DA5F}"/>
            </c:ext>
          </c:extLst>
        </c:ser>
        <c:ser>
          <c:idx val="5"/>
          <c:order val="5"/>
          <c:tx>
            <c:strRef>
              <c:f>'C0 - Pricing'!$CG$8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18,67 €</a:t>
                    </a:r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0-362C-4324-AD63-F65FAFD9DA5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4939831-45F8-4C34-81F8-C75100C5841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362C-4324-AD63-F65FAFD9DA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0F0065D-1AA8-44D6-9399-3118A2FABB9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362C-4324-AD63-F65FAFD9DA5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64501EF-BD1D-4189-BE47-7DB67523E59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362C-4324-AD63-F65FAFD9DA5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3499EB8-C9AE-43BE-B14A-D87277175FA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362C-4324-AD63-F65FAFD9DA5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95AC668-1640-40B2-8D13-E4B66CD70BC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62C-4324-AD63-F65FAFD9DA5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AF4ECAB-B925-4160-8ADF-907DE74BF0E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362C-4324-AD63-F65FAFD9DA5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8FB279A-FD93-4E8A-ABFD-1B107AF2575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362C-4324-AD63-F65FAFD9DA5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83FA6AB-CE71-475F-AF42-A83421D8A0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362C-4324-AD63-F65FAFD9DA5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EBCECF6-6F7B-4462-AB24-573DE92DC9A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362C-4324-AD63-F65FAFD9DA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Pricing'!$CG$9:$CG$18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'C0 - Pricing'!$BX$9:$BX$23</c15:f>
                <c15:dlblRangeCache>
                  <c:ptCount val="15"/>
                  <c:pt idx="0">
                    <c:v>15,44 €</c:v>
                  </c:pt>
                  <c:pt idx="1">
                    <c:v>15,49 €</c:v>
                  </c:pt>
                  <c:pt idx="2">
                    <c:v>15,64 €</c:v>
                  </c:pt>
                  <c:pt idx="3">
                    <c:v>15,70 €</c:v>
                  </c:pt>
                  <c:pt idx="4">
                    <c:v>16,43 €</c:v>
                  </c:pt>
                  <c:pt idx="5">
                    <c:v>16,99 €</c:v>
                  </c:pt>
                  <c:pt idx="6">
                    <c:v>17,99 €</c:v>
                  </c:pt>
                  <c:pt idx="7">
                    <c:v>17,01 €</c:v>
                  </c:pt>
                  <c:pt idx="8">
                    <c:v>17,56 €</c:v>
                  </c:pt>
                  <c:pt idx="9">
                    <c:v>18,22 €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A-362C-4324-AD63-F65FAFD9DA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6162992"/>
        <c:axId val="1046162032"/>
      </c:barChart>
      <c:catAx>
        <c:axId val="1781132143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781130703"/>
        <c:crosses val="autoZero"/>
        <c:auto val="1"/>
        <c:lblAlgn val="ctr"/>
        <c:lblOffset val="100"/>
        <c:noMultiLvlLbl val="0"/>
      </c:catAx>
      <c:valAx>
        <c:axId val="1781130703"/>
        <c:scaling>
          <c:orientation val="minMax"/>
          <c:max val="1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Black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781132143"/>
        <c:crosses val="autoZero"/>
        <c:crossBetween val="between"/>
      </c:valAx>
      <c:valAx>
        <c:axId val="1046162032"/>
        <c:scaling>
          <c:orientation val="minMax"/>
        </c:scaling>
        <c:delete val="0"/>
        <c:axPos val="b"/>
        <c:numFmt formatCode="&quot;€&quot;#,##0.00_);[Red]\(&quot;€&quot;#,##0.00\)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Black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46162992"/>
        <c:crosses val="max"/>
        <c:crossBetween val="between"/>
      </c:valAx>
      <c:catAx>
        <c:axId val="1046162992"/>
        <c:scaling>
          <c:orientation val="maxMin"/>
        </c:scaling>
        <c:delete val="1"/>
        <c:axPos val="r"/>
        <c:numFmt formatCode="General" sourceLinked="1"/>
        <c:majorTickMark val="out"/>
        <c:minorTickMark val="none"/>
        <c:tickLblPos val="nextTo"/>
        <c:crossAx val="1046162032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'C0 - Pricing'!$CQ$9:$CQ$3263</c:f>
              <c:numCache>
                <c:formatCode>General</c:formatCode>
                <c:ptCount val="3255"/>
                <c:pt idx="0">
                  <c:v>513</c:v>
                </c:pt>
                <c:pt idx="1">
                  <c:v>154</c:v>
                </c:pt>
                <c:pt idx="2">
                  <c:v>484</c:v>
                </c:pt>
                <c:pt idx="3">
                  <c:v>457</c:v>
                </c:pt>
                <c:pt idx="4">
                  <c:v>503</c:v>
                </c:pt>
                <c:pt idx="5">
                  <c:v>553</c:v>
                </c:pt>
                <c:pt idx="6">
                  <c:v>550</c:v>
                </c:pt>
                <c:pt idx="7">
                  <c:v>563</c:v>
                </c:pt>
                <c:pt idx="8">
                  <c:v>194</c:v>
                </c:pt>
                <c:pt idx="9">
                  <c:v>97</c:v>
                </c:pt>
                <c:pt idx="10">
                  <c:v>247</c:v>
                </c:pt>
                <c:pt idx="11">
                  <c:v>429</c:v>
                </c:pt>
                <c:pt idx="12">
                  <c:v>451</c:v>
                </c:pt>
                <c:pt idx="13">
                  <c:v>407</c:v>
                </c:pt>
                <c:pt idx="14">
                  <c:v>544</c:v>
                </c:pt>
                <c:pt idx="15">
                  <c:v>544</c:v>
                </c:pt>
                <c:pt idx="16">
                  <c:v>379</c:v>
                </c:pt>
                <c:pt idx="17">
                  <c:v>397</c:v>
                </c:pt>
                <c:pt idx="18">
                  <c:v>400</c:v>
                </c:pt>
                <c:pt idx="19">
                  <c:v>460</c:v>
                </c:pt>
                <c:pt idx="20">
                  <c:v>553</c:v>
                </c:pt>
                <c:pt idx="21">
                  <c:v>496</c:v>
                </c:pt>
                <c:pt idx="22">
                  <c:v>430</c:v>
                </c:pt>
                <c:pt idx="23">
                  <c:v>485</c:v>
                </c:pt>
                <c:pt idx="24">
                  <c:v>500</c:v>
                </c:pt>
                <c:pt idx="25">
                  <c:v>451</c:v>
                </c:pt>
                <c:pt idx="26">
                  <c:v>200</c:v>
                </c:pt>
                <c:pt idx="27">
                  <c:v>553</c:v>
                </c:pt>
                <c:pt idx="28">
                  <c:v>553</c:v>
                </c:pt>
                <c:pt idx="29">
                  <c:v>513</c:v>
                </c:pt>
                <c:pt idx="30">
                  <c:v>140</c:v>
                </c:pt>
                <c:pt idx="31">
                  <c:v>359</c:v>
                </c:pt>
                <c:pt idx="32">
                  <c:v>421</c:v>
                </c:pt>
                <c:pt idx="33">
                  <c:v>130</c:v>
                </c:pt>
                <c:pt idx="34">
                  <c:v>77</c:v>
                </c:pt>
                <c:pt idx="35">
                  <c:v>117</c:v>
                </c:pt>
                <c:pt idx="36">
                  <c:v>178</c:v>
                </c:pt>
                <c:pt idx="37">
                  <c:v>89</c:v>
                </c:pt>
                <c:pt idx="38">
                  <c:v>246</c:v>
                </c:pt>
                <c:pt idx="39">
                  <c:v>796</c:v>
                </c:pt>
                <c:pt idx="40">
                  <c:v>511</c:v>
                </c:pt>
                <c:pt idx="41">
                  <c:v>103</c:v>
                </c:pt>
                <c:pt idx="42">
                  <c:v>194</c:v>
                </c:pt>
                <c:pt idx="43">
                  <c:v>194</c:v>
                </c:pt>
                <c:pt idx="44">
                  <c:v>245</c:v>
                </c:pt>
                <c:pt idx="45">
                  <c:v>561</c:v>
                </c:pt>
                <c:pt idx="46">
                  <c:v>219</c:v>
                </c:pt>
                <c:pt idx="47">
                  <c:v>410</c:v>
                </c:pt>
                <c:pt idx="48">
                  <c:v>796</c:v>
                </c:pt>
                <c:pt idx="49">
                  <c:v>498</c:v>
                </c:pt>
                <c:pt idx="50">
                  <c:v>432</c:v>
                </c:pt>
                <c:pt idx="51">
                  <c:v>395</c:v>
                </c:pt>
                <c:pt idx="52">
                  <c:v>484</c:v>
                </c:pt>
                <c:pt idx="53">
                  <c:v>121</c:v>
                </c:pt>
                <c:pt idx="54">
                  <c:v>133</c:v>
                </c:pt>
                <c:pt idx="55">
                  <c:v>150</c:v>
                </c:pt>
                <c:pt idx="56">
                  <c:v>128</c:v>
                </c:pt>
                <c:pt idx="57">
                  <c:v>124</c:v>
                </c:pt>
                <c:pt idx="58">
                  <c:v>91</c:v>
                </c:pt>
                <c:pt idx="59">
                  <c:v>139</c:v>
                </c:pt>
                <c:pt idx="60">
                  <c:v>189</c:v>
                </c:pt>
                <c:pt idx="61">
                  <c:v>83</c:v>
                </c:pt>
                <c:pt idx="62">
                  <c:v>176</c:v>
                </c:pt>
                <c:pt idx="63">
                  <c:v>129</c:v>
                </c:pt>
                <c:pt idx="64">
                  <c:v>95</c:v>
                </c:pt>
                <c:pt idx="65">
                  <c:v>123</c:v>
                </c:pt>
                <c:pt idx="66">
                  <c:v>149</c:v>
                </c:pt>
                <c:pt idx="67">
                  <c:v>133</c:v>
                </c:pt>
                <c:pt idx="68">
                  <c:v>132</c:v>
                </c:pt>
                <c:pt idx="69">
                  <c:v>132</c:v>
                </c:pt>
                <c:pt idx="70">
                  <c:v>129</c:v>
                </c:pt>
                <c:pt idx="71">
                  <c:v>148</c:v>
                </c:pt>
                <c:pt idx="72">
                  <c:v>94</c:v>
                </c:pt>
                <c:pt idx="73">
                  <c:v>110</c:v>
                </c:pt>
                <c:pt idx="74">
                  <c:v>98</c:v>
                </c:pt>
                <c:pt idx="75">
                  <c:v>122</c:v>
                </c:pt>
                <c:pt idx="76">
                  <c:v>151</c:v>
                </c:pt>
                <c:pt idx="77">
                  <c:v>145</c:v>
                </c:pt>
                <c:pt idx="78">
                  <c:v>136</c:v>
                </c:pt>
                <c:pt idx="79">
                  <c:v>125</c:v>
                </c:pt>
                <c:pt idx="80">
                  <c:v>138</c:v>
                </c:pt>
                <c:pt idx="81">
                  <c:v>110</c:v>
                </c:pt>
                <c:pt idx="82">
                  <c:v>126</c:v>
                </c:pt>
                <c:pt idx="83">
                  <c:v>122</c:v>
                </c:pt>
                <c:pt idx="84">
                  <c:v>141</c:v>
                </c:pt>
                <c:pt idx="85">
                  <c:v>134</c:v>
                </c:pt>
                <c:pt idx="86">
                  <c:v>82</c:v>
                </c:pt>
                <c:pt idx="87">
                  <c:v>150</c:v>
                </c:pt>
                <c:pt idx="88">
                  <c:v>252</c:v>
                </c:pt>
                <c:pt idx="89">
                  <c:v>509</c:v>
                </c:pt>
                <c:pt idx="90">
                  <c:v>246</c:v>
                </c:pt>
                <c:pt idx="91">
                  <c:v>480</c:v>
                </c:pt>
                <c:pt idx="92">
                  <c:v>150</c:v>
                </c:pt>
                <c:pt idx="93">
                  <c:v>163</c:v>
                </c:pt>
                <c:pt idx="94">
                  <c:v>166</c:v>
                </c:pt>
                <c:pt idx="95">
                  <c:v>141</c:v>
                </c:pt>
                <c:pt idx="96">
                  <c:v>263</c:v>
                </c:pt>
                <c:pt idx="97">
                  <c:v>213</c:v>
                </c:pt>
                <c:pt idx="98">
                  <c:v>149</c:v>
                </c:pt>
                <c:pt idx="99">
                  <c:v>202</c:v>
                </c:pt>
                <c:pt idx="100">
                  <c:v>181</c:v>
                </c:pt>
                <c:pt idx="101">
                  <c:v>218</c:v>
                </c:pt>
                <c:pt idx="102">
                  <c:v>164</c:v>
                </c:pt>
                <c:pt idx="103">
                  <c:v>131</c:v>
                </c:pt>
                <c:pt idx="104">
                  <c:v>156</c:v>
                </c:pt>
                <c:pt idx="105">
                  <c:v>97</c:v>
                </c:pt>
                <c:pt idx="106">
                  <c:v>178</c:v>
                </c:pt>
                <c:pt idx="107">
                  <c:v>142</c:v>
                </c:pt>
                <c:pt idx="108">
                  <c:v>190</c:v>
                </c:pt>
                <c:pt idx="109">
                  <c:v>257</c:v>
                </c:pt>
                <c:pt idx="110">
                  <c:v>172</c:v>
                </c:pt>
                <c:pt idx="111">
                  <c:v>199</c:v>
                </c:pt>
                <c:pt idx="112">
                  <c:v>180</c:v>
                </c:pt>
                <c:pt idx="113">
                  <c:v>207</c:v>
                </c:pt>
                <c:pt idx="114">
                  <c:v>160</c:v>
                </c:pt>
                <c:pt idx="115">
                  <c:v>145</c:v>
                </c:pt>
                <c:pt idx="116">
                  <c:v>147</c:v>
                </c:pt>
                <c:pt idx="117">
                  <c:v>245</c:v>
                </c:pt>
                <c:pt idx="118">
                  <c:v>207</c:v>
                </c:pt>
                <c:pt idx="119">
                  <c:v>148</c:v>
                </c:pt>
                <c:pt idx="120">
                  <c:v>420</c:v>
                </c:pt>
                <c:pt idx="121">
                  <c:v>149</c:v>
                </c:pt>
                <c:pt idx="122">
                  <c:v>172</c:v>
                </c:pt>
                <c:pt idx="123">
                  <c:v>166</c:v>
                </c:pt>
                <c:pt idx="124">
                  <c:v>184</c:v>
                </c:pt>
                <c:pt idx="125">
                  <c:v>191</c:v>
                </c:pt>
                <c:pt idx="126">
                  <c:v>184</c:v>
                </c:pt>
                <c:pt idx="127">
                  <c:v>152</c:v>
                </c:pt>
                <c:pt idx="128">
                  <c:v>195</c:v>
                </c:pt>
                <c:pt idx="129">
                  <c:v>213</c:v>
                </c:pt>
                <c:pt idx="130">
                  <c:v>141</c:v>
                </c:pt>
                <c:pt idx="131">
                  <c:v>126</c:v>
                </c:pt>
                <c:pt idx="132">
                  <c:v>206</c:v>
                </c:pt>
                <c:pt idx="133">
                  <c:v>204</c:v>
                </c:pt>
                <c:pt idx="134">
                  <c:v>174</c:v>
                </c:pt>
                <c:pt idx="135">
                  <c:v>188</c:v>
                </c:pt>
                <c:pt idx="136">
                  <c:v>126</c:v>
                </c:pt>
                <c:pt idx="137">
                  <c:v>157</c:v>
                </c:pt>
                <c:pt idx="138">
                  <c:v>177</c:v>
                </c:pt>
                <c:pt idx="139">
                  <c:v>125</c:v>
                </c:pt>
                <c:pt idx="140">
                  <c:v>199</c:v>
                </c:pt>
                <c:pt idx="141">
                  <c:v>215</c:v>
                </c:pt>
                <c:pt idx="142">
                  <c:v>159</c:v>
                </c:pt>
                <c:pt idx="143">
                  <c:v>243</c:v>
                </c:pt>
                <c:pt idx="144">
                  <c:v>171</c:v>
                </c:pt>
                <c:pt idx="145">
                  <c:v>146</c:v>
                </c:pt>
                <c:pt idx="146">
                  <c:v>193</c:v>
                </c:pt>
                <c:pt idx="147">
                  <c:v>560</c:v>
                </c:pt>
                <c:pt idx="148">
                  <c:v>252</c:v>
                </c:pt>
                <c:pt idx="149">
                  <c:v>229</c:v>
                </c:pt>
                <c:pt idx="150">
                  <c:v>586</c:v>
                </c:pt>
                <c:pt idx="151">
                  <c:v>422</c:v>
                </c:pt>
                <c:pt idx="152">
                  <c:v>423</c:v>
                </c:pt>
                <c:pt idx="153">
                  <c:v>509</c:v>
                </c:pt>
                <c:pt idx="154">
                  <c:v>230</c:v>
                </c:pt>
                <c:pt idx="155">
                  <c:v>201</c:v>
                </c:pt>
                <c:pt idx="156">
                  <c:v>434</c:v>
                </c:pt>
                <c:pt idx="157">
                  <c:v>248</c:v>
                </c:pt>
                <c:pt idx="158">
                  <c:v>193</c:v>
                </c:pt>
                <c:pt idx="159">
                  <c:v>505</c:v>
                </c:pt>
                <c:pt idx="160">
                  <c:v>474</c:v>
                </c:pt>
                <c:pt idx="161">
                  <c:v>244</c:v>
                </c:pt>
                <c:pt idx="162">
                  <c:v>554</c:v>
                </c:pt>
                <c:pt idx="163">
                  <c:v>246</c:v>
                </c:pt>
                <c:pt idx="164">
                  <c:v>115</c:v>
                </c:pt>
                <c:pt idx="165">
                  <c:v>101</c:v>
                </c:pt>
                <c:pt idx="166">
                  <c:v>194</c:v>
                </c:pt>
                <c:pt idx="167">
                  <c:v>107</c:v>
                </c:pt>
                <c:pt idx="168">
                  <c:v>416</c:v>
                </c:pt>
                <c:pt idx="169">
                  <c:v>469</c:v>
                </c:pt>
                <c:pt idx="170">
                  <c:v>194</c:v>
                </c:pt>
                <c:pt idx="171">
                  <c:v>467</c:v>
                </c:pt>
                <c:pt idx="172">
                  <c:v>247</c:v>
                </c:pt>
                <c:pt idx="173">
                  <c:v>194</c:v>
                </c:pt>
                <c:pt idx="174">
                  <c:v>245</c:v>
                </c:pt>
                <c:pt idx="175">
                  <c:v>192</c:v>
                </c:pt>
                <c:pt idx="176">
                  <c:v>192</c:v>
                </c:pt>
                <c:pt idx="177">
                  <c:v>438</c:v>
                </c:pt>
                <c:pt idx="178">
                  <c:v>514</c:v>
                </c:pt>
                <c:pt idx="179">
                  <c:v>449</c:v>
                </c:pt>
                <c:pt idx="180">
                  <c:v>480</c:v>
                </c:pt>
                <c:pt idx="181">
                  <c:v>250</c:v>
                </c:pt>
                <c:pt idx="182">
                  <c:v>246</c:v>
                </c:pt>
                <c:pt idx="183">
                  <c:v>247</c:v>
                </c:pt>
                <c:pt idx="184">
                  <c:v>194</c:v>
                </c:pt>
                <c:pt idx="185">
                  <c:v>492</c:v>
                </c:pt>
                <c:pt idx="186">
                  <c:v>430</c:v>
                </c:pt>
                <c:pt idx="187">
                  <c:v>246</c:v>
                </c:pt>
                <c:pt idx="188">
                  <c:v>559</c:v>
                </c:pt>
                <c:pt idx="189">
                  <c:v>403</c:v>
                </c:pt>
                <c:pt idx="190">
                  <c:v>525</c:v>
                </c:pt>
                <c:pt idx="191">
                  <c:v>469</c:v>
                </c:pt>
                <c:pt idx="192">
                  <c:v>500</c:v>
                </c:pt>
                <c:pt idx="193">
                  <c:v>531</c:v>
                </c:pt>
                <c:pt idx="194">
                  <c:v>473</c:v>
                </c:pt>
                <c:pt idx="195">
                  <c:v>493</c:v>
                </c:pt>
                <c:pt idx="196">
                  <c:v>246</c:v>
                </c:pt>
                <c:pt idx="197">
                  <c:v>499</c:v>
                </c:pt>
                <c:pt idx="198">
                  <c:v>379</c:v>
                </c:pt>
                <c:pt idx="199">
                  <c:v>432</c:v>
                </c:pt>
                <c:pt idx="200">
                  <c:v>474</c:v>
                </c:pt>
                <c:pt idx="201">
                  <c:v>125</c:v>
                </c:pt>
                <c:pt idx="202">
                  <c:v>523</c:v>
                </c:pt>
                <c:pt idx="203">
                  <c:v>516</c:v>
                </c:pt>
                <c:pt idx="204">
                  <c:v>499</c:v>
                </c:pt>
                <c:pt idx="205">
                  <c:v>548</c:v>
                </c:pt>
                <c:pt idx="206">
                  <c:v>206</c:v>
                </c:pt>
                <c:pt idx="207">
                  <c:v>417</c:v>
                </c:pt>
                <c:pt idx="208">
                  <c:v>194</c:v>
                </c:pt>
                <c:pt idx="209">
                  <c:v>527</c:v>
                </c:pt>
                <c:pt idx="210">
                  <c:v>361</c:v>
                </c:pt>
                <c:pt idx="211">
                  <c:v>343</c:v>
                </c:pt>
                <c:pt idx="212">
                  <c:v>217</c:v>
                </c:pt>
                <c:pt idx="213">
                  <c:v>131</c:v>
                </c:pt>
                <c:pt idx="214">
                  <c:v>264</c:v>
                </c:pt>
                <c:pt idx="215">
                  <c:v>333</c:v>
                </c:pt>
                <c:pt idx="216">
                  <c:v>199</c:v>
                </c:pt>
                <c:pt idx="217">
                  <c:v>336</c:v>
                </c:pt>
                <c:pt idx="218">
                  <c:v>341</c:v>
                </c:pt>
                <c:pt idx="219">
                  <c:v>277</c:v>
                </c:pt>
                <c:pt idx="220">
                  <c:v>223</c:v>
                </c:pt>
                <c:pt idx="221">
                  <c:v>133</c:v>
                </c:pt>
                <c:pt idx="222">
                  <c:v>327</c:v>
                </c:pt>
                <c:pt idx="223">
                  <c:v>245</c:v>
                </c:pt>
                <c:pt idx="224">
                  <c:v>236</c:v>
                </c:pt>
                <c:pt idx="225">
                  <c:v>280</c:v>
                </c:pt>
                <c:pt idx="226">
                  <c:v>335</c:v>
                </c:pt>
                <c:pt idx="227">
                  <c:v>347</c:v>
                </c:pt>
                <c:pt idx="228">
                  <c:v>322</c:v>
                </c:pt>
                <c:pt idx="229">
                  <c:v>256</c:v>
                </c:pt>
                <c:pt idx="230">
                  <c:v>267</c:v>
                </c:pt>
                <c:pt idx="231">
                  <c:v>264</c:v>
                </c:pt>
                <c:pt idx="232">
                  <c:v>303</c:v>
                </c:pt>
                <c:pt idx="233">
                  <c:v>172</c:v>
                </c:pt>
                <c:pt idx="234">
                  <c:v>282</c:v>
                </c:pt>
                <c:pt idx="235">
                  <c:v>256</c:v>
                </c:pt>
                <c:pt idx="236">
                  <c:v>295</c:v>
                </c:pt>
                <c:pt idx="237">
                  <c:v>298</c:v>
                </c:pt>
                <c:pt idx="238">
                  <c:v>330</c:v>
                </c:pt>
                <c:pt idx="239">
                  <c:v>318</c:v>
                </c:pt>
                <c:pt idx="240">
                  <c:v>330</c:v>
                </c:pt>
                <c:pt idx="241">
                  <c:v>217</c:v>
                </c:pt>
                <c:pt idx="242">
                  <c:v>370</c:v>
                </c:pt>
                <c:pt idx="243">
                  <c:v>294</c:v>
                </c:pt>
                <c:pt idx="244">
                  <c:v>350</c:v>
                </c:pt>
                <c:pt idx="245">
                  <c:v>331</c:v>
                </c:pt>
                <c:pt idx="246">
                  <c:v>294</c:v>
                </c:pt>
                <c:pt idx="247">
                  <c:v>321</c:v>
                </c:pt>
                <c:pt idx="248">
                  <c:v>286</c:v>
                </c:pt>
                <c:pt idx="249">
                  <c:v>258</c:v>
                </c:pt>
                <c:pt idx="250">
                  <c:v>273</c:v>
                </c:pt>
                <c:pt idx="251">
                  <c:v>248</c:v>
                </c:pt>
                <c:pt idx="252">
                  <c:v>255</c:v>
                </c:pt>
                <c:pt idx="253">
                  <c:v>251</c:v>
                </c:pt>
                <c:pt idx="254">
                  <c:v>244</c:v>
                </c:pt>
                <c:pt idx="255">
                  <c:v>358</c:v>
                </c:pt>
                <c:pt idx="256">
                  <c:v>299</c:v>
                </c:pt>
                <c:pt idx="257">
                  <c:v>300</c:v>
                </c:pt>
                <c:pt idx="258">
                  <c:v>292</c:v>
                </c:pt>
                <c:pt idx="259">
                  <c:v>163</c:v>
                </c:pt>
                <c:pt idx="260">
                  <c:v>339</c:v>
                </c:pt>
                <c:pt idx="261">
                  <c:v>316</c:v>
                </c:pt>
                <c:pt idx="262">
                  <c:v>246</c:v>
                </c:pt>
                <c:pt idx="263">
                  <c:v>296</c:v>
                </c:pt>
                <c:pt idx="264">
                  <c:v>282</c:v>
                </c:pt>
                <c:pt idx="265">
                  <c:v>336</c:v>
                </c:pt>
                <c:pt idx="266">
                  <c:v>251</c:v>
                </c:pt>
                <c:pt idx="267">
                  <c:v>220</c:v>
                </c:pt>
                <c:pt idx="268">
                  <c:v>361</c:v>
                </c:pt>
                <c:pt idx="269">
                  <c:v>368</c:v>
                </c:pt>
                <c:pt idx="270">
                  <c:v>247</c:v>
                </c:pt>
                <c:pt idx="271">
                  <c:v>357</c:v>
                </c:pt>
                <c:pt idx="272">
                  <c:v>306</c:v>
                </c:pt>
                <c:pt idx="273">
                  <c:v>231</c:v>
                </c:pt>
                <c:pt idx="274">
                  <c:v>200</c:v>
                </c:pt>
                <c:pt idx="275">
                  <c:v>192</c:v>
                </c:pt>
                <c:pt idx="276">
                  <c:v>324</c:v>
                </c:pt>
                <c:pt idx="277">
                  <c:v>254</c:v>
                </c:pt>
                <c:pt idx="278">
                  <c:v>273</c:v>
                </c:pt>
                <c:pt idx="279">
                  <c:v>236</c:v>
                </c:pt>
                <c:pt idx="280">
                  <c:v>286</c:v>
                </c:pt>
                <c:pt idx="281">
                  <c:v>289</c:v>
                </c:pt>
                <c:pt idx="282">
                  <c:v>279</c:v>
                </c:pt>
                <c:pt idx="283">
                  <c:v>249</c:v>
                </c:pt>
                <c:pt idx="284">
                  <c:v>337</c:v>
                </c:pt>
                <c:pt idx="285">
                  <c:v>306</c:v>
                </c:pt>
                <c:pt idx="286">
                  <c:v>214</c:v>
                </c:pt>
                <c:pt idx="287">
                  <c:v>336</c:v>
                </c:pt>
                <c:pt idx="288">
                  <c:v>266</c:v>
                </c:pt>
                <c:pt idx="289">
                  <c:v>395</c:v>
                </c:pt>
                <c:pt idx="290">
                  <c:v>283</c:v>
                </c:pt>
                <c:pt idx="291">
                  <c:v>334</c:v>
                </c:pt>
                <c:pt idx="292">
                  <c:v>199</c:v>
                </c:pt>
                <c:pt idx="293">
                  <c:v>308</c:v>
                </c:pt>
                <c:pt idx="294">
                  <c:v>288</c:v>
                </c:pt>
                <c:pt idx="295">
                  <c:v>309</c:v>
                </c:pt>
                <c:pt idx="296">
                  <c:v>274</c:v>
                </c:pt>
                <c:pt idx="297">
                  <c:v>299</c:v>
                </c:pt>
                <c:pt idx="298">
                  <c:v>273</c:v>
                </c:pt>
                <c:pt idx="299">
                  <c:v>205</c:v>
                </c:pt>
                <c:pt idx="300">
                  <c:v>337</c:v>
                </c:pt>
                <c:pt idx="301">
                  <c:v>285</c:v>
                </c:pt>
                <c:pt idx="302">
                  <c:v>376</c:v>
                </c:pt>
                <c:pt idx="303">
                  <c:v>339</c:v>
                </c:pt>
                <c:pt idx="304">
                  <c:v>317</c:v>
                </c:pt>
                <c:pt idx="305">
                  <c:v>127</c:v>
                </c:pt>
                <c:pt idx="306">
                  <c:v>220</c:v>
                </c:pt>
                <c:pt idx="307">
                  <c:v>380</c:v>
                </c:pt>
                <c:pt idx="308">
                  <c:v>177</c:v>
                </c:pt>
                <c:pt idx="309">
                  <c:v>193</c:v>
                </c:pt>
                <c:pt idx="310">
                  <c:v>225</c:v>
                </c:pt>
                <c:pt idx="311">
                  <c:v>178</c:v>
                </c:pt>
                <c:pt idx="312">
                  <c:v>212</c:v>
                </c:pt>
                <c:pt idx="313">
                  <c:v>179</c:v>
                </c:pt>
                <c:pt idx="314">
                  <c:v>311</c:v>
                </c:pt>
                <c:pt idx="315">
                  <c:v>347</c:v>
                </c:pt>
                <c:pt idx="316">
                  <c:v>345</c:v>
                </c:pt>
                <c:pt idx="317">
                  <c:v>316</c:v>
                </c:pt>
                <c:pt idx="318">
                  <c:v>304</c:v>
                </c:pt>
                <c:pt idx="319">
                  <c:v>273</c:v>
                </c:pt>
                <c:pt idx="320">
                  <c:v>348</c:v>
                </c:pt>
                <c:pt idx="321">
                  <c:v>247</c:v>
                </c:pt>
                <c:pt idx="322">
                  <c:v>391</c:v>
                </c:pt>
                <c:pt idx="323">
                  <c:v>239</c:v>
                </c:pt>
                <c:pt idx="324">
                  <c:v>373</c:v>
                </c:pt>
                <c:pt idx="325">
                  <c:v>336</c:v>
                </c:pt>
                <c:pt idx="326">
                  <c:v>327</c:v>
                </c:pt>
                <c:pt idx="327">
                  <c:v>196</c:v>
                </c:pt>
                <c:pt idx="328">
                  <c:v>369</c:v>
                </c:pt>
                <c:pt idx="329">
                  <c:v>297</c:v>
                </c:pt>
                <c:pt idx="330">
                  <c:v>245</c:v>
                </c:pt>
                <c:pt idx="331">
                  <c:v>262</c:v>
                </c:pt>
                <c:pt idx="332">
                  <c:v>405</c:v>
                </c:pt>
                <c:pt idx="333">
                  <c:v>134</c:v>
                </c:pt>
                <c:pt idx="334">
                  <c:v>251</c:v>
                </c:pt>
                <c:pt idx="335">
                  <c:v>289</c:v>
                </c:pt>
                <c:pt idx="336">
                  <c:v>223</c:v>
                </c:pt>
                <c:pt idx="337">
                  <c:v>204</c:v>
                </c:pt>
                <c:pt idx="338">
                  <c:v>243</c:v>
                </c:pt>
                <c:pt idx="339">
                  <c:v>274</c:v>
                </c:pt>
                <c:pt idx="340">
                  <c:v>295</c:v>
                </c:pt>
                <c:pt idx="341">
                  <c:v>226</c:v>
                </c:pt>
                <c:pt idx="342">
                  <c:v>263</c:v>
                </c:pt>
                <c:pt idx="343">
                  <c:v>368</c:v>
                </c:pt>
                <c:pt idx="344">
                  <c:v>181</c:v>
                </c:pt>
                <c:pt idx="345">
                  <c:v>268</c:v>
                </c:pt>
                <c:pt idx="346">
                  <c:v>358</c:v>
                </c:pt>
                <c:pt idx="347">
                  <c:v>253</c:v>
                </c:pt>
                <c:pt idx="348">
                  <c:v>280</c:v>
                </c:pt>
                <c:pt idx="349">
                  <c:v>264</c:v>
                </c:pt>
                <c:pt idx="350">
                  <c:v>372</c:v>
                </c:pt>
                <c:pt idx="351">
                  <c:v>296</c:v>
                </c:pt>
                <c:pt idx="352">
                  <c:v>269</c:v>
                </c:pt>
                <c:pt idx="353">
                  <c:v>270</c:v>
                </c:pt>
                <c:pt idx="354">
                  <c:v>196</c:v>
                </c:pt>
                <c:pt idx="355">
                  <c:v>280</c:v>
                </c:pt>
                <c:pt idx="356">
                  <c:v>246</c:v>
                </c:pt>
                <c:pt idx="357">
                  <c:v>317</c:v>
                </c:pt>
                <c:pt idx="358">
                  <c:v>254</c:v>
                </c:pt>
                <c:pt idx="359">
                  <c:v>308</c:v>
                </c:pt>
                <c:pt idx="360">
                  <c:v>272</c:v>
                </c:pt>
                <c:pt idx="361">
                  <c:v>186</c:v>
                </c:pt>
                <c:pt idx="362">
                  <c:v>256</c:v>
                </c:pt>
                <c:pt idx="363">
                  <c:v>192</c:v>
                </c:pt>
                <c:pt idx="364">
                  <c:v>350</c:v>
                </c:pt>
                <c:pt idx="365">
                  <c:v>308</c:v>
                </c:pt>
                <c:pt idx="366">
                  <c:v>164</c:v>
                </c:pt>
                <c:pt idx="367">
                  <c:v>265</c:v>
                </c:pt>
                <c:pt idx="368">
                  <c:v>345</c:v>
                </c:pt>
                <c:pt idx="369">
                  <c:v>235</c:v>
                </c:pt>
                <c:pt idx="370">
                  <c:v>273</c:v>
                </c:pt>
                <c:pt idx="371">
                  <c:v>245</c:v>
                </c:pt>
                <c:pt idx="372">
                  <c:v>193</c:v>
                </c:pt>
                <c:pt idx="373">
                  <c:v>343</c:v>
                </c:pt>
                <c:pt idx="374">
                  <c:v>377</c:v>
                </c:pt>
                <c:pt idx="375">
                  <c:v>297</c:v>
                </c:pt>
                <c:pt idx="376">
                  <c:v>350</c:v>
                </c:pt>
                <c:pt idx="377">
                  <c:v>275</c:v>
                </c:pt>
                <c:pt idx="378">
                  <c:v>333</c:v>
                </c:pt>
                <c:pt idx="379">
                  <c:v>177</c:v>
                </c:pt>
                <c:pt idx="380">
                  <c:v>381</c:v>
                </c:pt>
                <c:pt idx="381">
                  <c:v>279</c:v>
                </c:pt>
                <c:pt idx="382">
                  <c:v>247</c:v>
                </c:pt>
                <c:pt idx="383">
                  <c:v>260</c:v>
                </c:pt>
                <c:pt idx="384">
                  <c:v>239</c:v>
                </c:pt>
                <c:pt idx="385">
                  <c:v>245</c:v>
                </c:pt>
                <c:pt idx="386">
                  <c:v>365</c:v>
                </c:pt>
                <c:pt idx="387">
                  <c:v>182</c:v>
                </c:pt>
                <c:pt idx="388">
                  <c:v>202</c:v>
                </c:pt>
                <c:pt idx="389">
                  <c:v>245</c:v>
                </c:pt>
                <c:pt idx="390">
                  <c:v>291</c:v>
                </c:pt>
                <c:pt idx="391">
                  <c:v>267</c:v>
                </c:pt>
                <c:pt idx="392">
                  <c:v>310</c:v>
                </c:pt>
                <c:pt idx="393">
                  <c:v>295</c:v>
                </c:pt>
                <c:pt idx="394">
                  <c:v>315</c:v>
                </c:pt>
                <c:pt idx="395">
                  <c:v>235</c:v>
                </c:pt>
                <c:pt idx="396">
                  <c:v>334</c:v>
                </c:pt>
                <c:pt idx="397">
                  <c:v>356</c:v>
                </c:pt>
                <c:pt idx="398">
                  <c:v>212</c:v>
                </c:pt>
                <c:pt idx="399">
                  <c:v>364</c:v>
                </c:pt>
                <c:pt idx="400">
                  <c:v>343</c:v>
                </c:pt>
                <c:pt idx="401">
                  <c:v>357</c:v>
                </c:pt>
                <c:pt idx="402">
                  <c:v>277</c:v>
                </c:pt>
                <c:pt idx="403">
                  <c:v>217</c:v>
                </c:pt>
                <c:pt idx="404">
                  <c:v>329</c:v>
                </c:pt>
                <c:pt idx="405">
                  <c:v>221</c:v>
                </c:pt>
                <c:pt idx="406">
                  <c:v>281</c:v>
                </c:pt>
                <c:pt idx="407">
                  <c:v>258</c:v>
                </c:pt>
                <c:pt idx="408">
                  <c:v>204</c:v>
                </c:pt>
                <c:pt idx="409">
                  <c:v>328</c:v>
                </c:pt>
                <c:pt idx="410">
                  <c:v>245</c:v>
                </c:pt>
                <c:pt idx="411">
                  <c:v>315</c:v>
                </c:pt>
                <c:pt idx="412">
                  <c:v>289</c:v>
                </c:pt>
                <c:pt idx="413">
                  <c:v>353</c:v>
                </c:pt>
                <c:pt idx="414">
                  <c:v>261</c:v>
                </c:pt>
                <c:pt idx="415">
                  <c:v>283</c:v>
                </c:pt>
                <c:pt idx="416">
                  <c:v>312</c:v>
                </c:pt>
                <c:pt idx="417">
                  <c:v>290</c:v>
                </c:pt>
                <c:pt idx="418">
                  <c:v>351</c:v>
                </c:pt>
                <c:pt idx="419">
                  <c:v>396</c:v>
                </c:pt>
                <c:pt idx="420">
                  <c:v>276</c:v>
                </c:pt>
                <c:pt idx="421">
                  <c:v>292</c:v>
                </c:pt>
                <c:pt idx="422">
                  <c:v>279</c:v>
                </c:pt>
                <c:pt idx="423">
                  <c:v>245</c:v>
                </c:pt>
                <c:pt idx="424">
                  <c:v>285</c:v>
                </c:pt>
                <c:pt idx="425">
                  <c:v>124</c:v>
                </c:pt>
                <c:pt idx="426">
                  <c:v>177</c:v>
                </c:pt>
                <c:pt idx="427">
                  <c:v>190</c:v>
                </c:pt>
                <c:pt idx="428">
                  <c:v>217</c:v>
                </c:pt>
                <c:pt idx="429">
                  <c:v>297</c:v>
                </c:pt>
                <c:pt idx="430">
                  <c:v>335</c:v>
                </c:pt>
                <c:pt idx="431">
                  <c:v>254</c:v>
                </c:pt>
                <c:pt idx="432">
                  <c:v>311</c:v>
                </c:pt>
                <c:pt idx="433">
                  <c:v>251</c:v>
                </c:pt>
                <c:pt idx="434">
                  <c:v>271</c:v>
                </c:pt>
                <c:pt idx="435">
                  <c:v>272</c:v>
                </c:pt>
                <c:pt idx="436">
                  <c:v>299</c:v>
                </c:pt>
                <c:pt idx="437">
                  <c:v>256</c:v>
                </c:pt>
                <c:pt idx="438">
                  <c:v>344</c:v>
                </c:pt>
                <c:pt idx="439">
                  <c:v>215</c:v>
                </c:pt>
                <c:pt idx="440">
                  <c:v>209</c:v>
                </c:pt>
                <c:pt idx="441">
                  <c:v>356</c:v>
                </c:pt>
                <c:pt idx="442">
                  <c:v>298</c:v>
                </c:pt>
                <c:pt idx="443">
                  <c:v>187</c:v>
                </c:pt>
                <c:pt idx="444">
                  <c:v>251</c:v>
                </c:pt>
                <c:pt idx="445">
                  <c:v>328</c:v>
                </c:pt>
                <c:pt idx="446">
                  <c:v>209</c:v>
                </c:pt>
                <c:pt idx="447">
                  <c:v>364</c:v>
                </c:pt>
                <c:pt idx="448">
                  <c:v>298</c:v>
                </c:pt>
                <c:pt idx="449">
                  <c:v>325</c:v>
                </c:pt>
                <c:pt idx="450">
                  <c:v>236</c:v>
                </c:pt>
                <c:pt idx="451">
                  <c:v>373</c:v>
                </c:pt>
                <c:pt idx="452">
                  <c:v>288</c:v>
                </c:pt>
                <c:pt idx="453">
                  <c:v>218</c:v>
                </c:pt>
                <c:pt idx="454">
                  <c:v>336</c:v>
                </c:pt>
                <c:pt idx="455">
                  <c:v>268</c:v>
                </c:pt>
                <c:pt idx="456">
                  <c:v>245</c:v>
                </c:pt>
                <c:pt idx="457">
                  <c:v>370</c:v>
                </c:pt>
                <c:pt idx="458">
                  <c:v>286</c:v>
                </c:pt>
                <c:pt idx="459">
                  <c:v>275</c:v>
                </c:pt>
                <c:pt idx="460">
                  <c:v>367</c:v>
                </c:pt>
                <c:pt idx="461">
                  <c:v>239</c:v>
                </c:pt>
                <c:pt idx="462">
                  <c:v>294</c:v>
                </c:pt>
                <c:pt idx="463">
                  <c:v>274</c:v>
                </c:pt>
                <c:pt idx="464">
                  <c:v>308</c:v>
                </c:pt>
                <c:pt idx="465">
                  <c:v>132</c:v>
                </c:pt>
                <c:pt idx="466">
                  <c:v>305</c:v>
                </c:pt>
                <c:pt idx="467">
                  <c:v>216</c:v>
                </c:pt>
                <c:pt idx="468">
                  <c:v>348</c:v>
                </c:pt>
                <c:pt idx="469">
                  <c:v>193</c:v>
                </c:pt>
                <c:pt idx="470">
                  <c:v>226</c:v>
                </c:pt>
                <c:pt idx="471">
                  <c:v>296</c:v>
                </c:pt>
                <c:pt idx="472">
                  <c:v>227</c:v>
                </c:pt>
                <c:pt idx="473">
                  <c:v>258</c:v>
                </c:pt>
                <c:pt idx="474">
                  <c:v>281</c:v>
                </c:pt>
                <c:pt idx="475">
                  <c:v>289</c:v>
                </c:pt>
                <c:pt idx="476">
                  <c:v>315</c:v>
                </c:pt>
                <c:pt idx="477">
                  <c:v>229</c:v>
                </c:pt>
                <c:pt idx="478">
                  <c:v>256</c:v>
                </c:pt>
                <c:pt idx="479">
                  <c:v>265</c:v>
                </c:pt>
                <c:pt idx="480">
                  <c:v>365</c:v>
                </c:pt>
                <c:pt idx="481">
                  <c:v>388</c:v>
                </c:pt>
                <c:pt idx="482">
                  <c:v>254</c:v>
                </c:pt>
                <c:pt idx="483">
                  <c:v>298</c:v>
                </c:pt>
                <c:pt idx="484">
                  <c:v>218</c:v>
                </c:pt>
                <c:pt idx="485">
                  <c:v>171</c:v>
                </c:pt>
                <c:pt idx="486">
                  <c:v>257</c:v>
                </c:pt>
                <c:pt idx="487">
                  <c:v>266</c:v>
                </c:pt>
                <c:pt idx="488">
                  <c:v>274</c:v>
                </c:pt>
                <c:pt idx="489">
                  <c:v>374</c:v>
                </c:pt>
                <c:pt idx="490">
                  <c:v>271</c:v>
                </c:pt>
                <c:pt idx="491">
                  <c:v>234</c:v>
                </c:pt>
                <c:pt idx="492">
                  <c:v>309</c:v>
                </c:pt>
                <c:pt idx="493">
                  <c:v>170</c:v>
                </c:pt>
                <c:pt idx="494">
                  <c:v>193</c:v>
                </c:pt>
                <c:pt idx="495">
                  <c:v>276</c:v>
                </c:pt>
                <c:pt idx="496">
                  <c:v>352</c:v>
                </c:pt>
                <c:pt idx="497">
                  <c:v>376</c:v>
                </c:pt>
                <c:pt idx="498">
                  <c:v>362</c:v>
                </c:pt>
                <c:pt idx="499">
                  <c:v>372</c:v>
                </c:pt>
                <c:pt idx="500">
                  <c:v>374</c:v>
                </c:pt>
                <c:pt idx="501">
                  <c:v>345</c:v>
                </c:pt>
                <c:pt idx="502">
                  <c:v>226</c:v>
                </c:pt>
                <c:pt idx="503">
                  <c:v>241</c:v>
                </c:pt>
                <c:pt idx="504">
                  <c:v>247</c:v>
                </c:pt>
                <c:pt idx="505">
                  <c:v>181</c:v>
                </c:pt>
                <c:pt idx="506">
                  <c:v>200</c:v>
                </c:pt>
                <c:pt idx="507">
                  <c:v>210</c:v>
                </c:pt>
                <c:pt idx="508">
                  <c:v>296</c:v>
                </c:pt>
                <c:pt idx="509">
                  <c:v>281</c:v>
                </c:pt>
                <c:pt idx="510">
                  <c:v>267</c:v>
                </c:pt>
                <c:pt idx="511">
                  <c:v>305</c:v>
                </c:pt>
                <c:pt idx="512">
                  <c:v>317</c:v>
                </c:pt>
                <c:pt idx="513">
                  <c:v>359</c:v>
                </c:pt>
                <c:pt idx="514">
                  <c:v>224</c:v>
                </c:pt>
                <c:pt idx="515">
                  <c:v>299</c:v>
                </c:pt>
                <c:pt idx="516">
                  <c:v>317</c:v>
                </c:pt>
                <c:pt idx="517">
                  <c:v>198</c:v>
                </c:pt>
                <c:pt idx="518">
                  <c:v>200</c:v>
                </c:pt>
                <c:pt idx="519">
                  <c:v>193</c:v>
                </c:pt>
                <c:pt idx="520">
                  <c:v>285</c:v>
                </c:pt>
                <c:pt idx="521">
                  <c:v>344</c:v>
                </c:pt>
                <c:pt idx="522">
                  <c:v>300</c:v>
                </c:pt>
                <c:pt idx="523">
                  <c:v>320</c:v>
                </c:pt>
                <c:pt idx="524">
                  <c:v>266</c:v>
                </c:pt>
                <c:pt idx="525">
                  <c:v>274</c:v>
                </c:pt>
                <c:pt idx="526">
                  <c:v>274</c:v>
                </c:pt>
                <c:pt idx="527">
                  <c:v>255</c:v>
                </c:pt>
                <c:pt idx="528">
                  <c:v>365</c:v>
                </c:pt>
                <c:pt idx="529">
                  <c:v>227</c:v>
                </c:pt>
                <c:pt idx="530">
                  <c:v>229</c:v>
                </c:pt>
                <c:pt idx="531">
                  <c:v>335</c:v>
                </c:pt>
                <c:pt idx="532">
                  <c:v>283</c:v>
                </c:pt>
                <c:pt idx="533">
                  <c:v>259</c:v>
                </c:pt>
                <c:pt idx="534">
                  <c:v>196</c:v>
                </c:pt>
                <c:pt idx="535">
                  <c:v>230</c:v>
                </c:pt>
                <c:pt idx="536">
                  <c:v>244</c:v>
                </c:pt>
                <c:pt idx="537">
                  <c:v>272</c:v>
                </c:pt>
                <c:pt idx="538">
                  <c:v>322</c:v>
                </c:pt>
                <c:pt idx="539">
                  <c:v>271</c:v>
                </c:pt>
                <c:pt idx="540">
                  <c:v>285</c:v>
                </c:pt>
                <c:pt idx="541">
                  <c:v>332</c:v>
                </c:pt>
                <c:pt idx="542">
                  <c:v>213</c:v>
                </c:pt>
                <c:pt idx="543">
                  <c:v>196</c:v>
                </c:pt>
                <c:pt idx="544">
                  <c:v>290</c:v>
                </c:pt>
                <c:pt idx="545">
                  <c:v>256</c:v>
                </c:pt>
                <c:pt idx="546">
                  <c:v>261</c:v>
                </c:pt>
                <c:pt idx="547">
                  <c:v>232</c:v>
                </c:pt>
                <c:pt idx="548">
                  <c:v>292</c:v>
                </c:pt>
                <c:pt idx="549">
                  <c:v>266</c:v>
                </c:pt>
                <c:pt idx="550">
                  <c:v>311</c:v>
                </c:pt>
                <c:pt idx="551">
                  <c:v>311</c:v>
                </c:pt>
                <c:pt idx="552">
                  <c:v>316</c:v>
                </c:pt>
                <c:pt idx="553">
                  <c:v>347</c:v>
                </c:pt>
                <c:pt idx="554">
                  <c:v>217</c:v>
                </c:pt>
                <c:pt idx="555">
                  <c:v>255</c:v>
                </c:pt>
                <c:pt idx="556">
                  <c:v>262</c:v>
                </c:pt>
                <c:pt idx="557">
                  <c:v>201</c:v>
                </c:pt>
                <c:pt idx="558">
                  <c:v>406</c:v>
                </c:pt>
                <c:pt idx="559">
                  <c:v>253</c:v>
                </c:pt>
                <c:pt idx="560">
                  <c:v>287</c:v>
                </c:pt>
                <c:pt idx="561">
                  <c:v>363</c:v>
                </c:pt>
                <c:pt idx="562">
                  <c:v>250</c:v>
                </c:pt>
                <c:pt idx="563">
                  <c:v>369</c:v>
                </c:pt>
                <c:pt idx="564">
                  <c:v>254</c:v>
                </c:pt>
                <c:pt idx="565">
                  <c:v>327</c:v>
                </c:pt>
                <c:pt idx="566">
                  <c:v>175</c:v>
                </c:pt>
                <c:pt idx="567">
                  <c:v>240</c:v>
                </c:pt>
                <c:pt idx="568">
                  <c:v>191</c:v>
                </c:pt>
                <c:pt idx="569">
                  <c:v>181</c:v>
                </c:pt>
                <c:pt idx="570">
                  <c:v>309</c:v>
                </c:pt>
                <c:pt idx="571">
                  <c:v>167</c:v>
                </c:pt>
                <c:pt idx="572">
                  <c:v>162</c:v>
                </c:pt>
                <c:pt idx="573">
                  <c:v>349</c:v>
                </c:pt>
                <c:pt idx="574">
                  <c:v>212</c:v>
                </c:pt>
                <c:pt idx="575">
                  <c:v>244</c:v>
                </c:pt>
                <c:pt idx="576">
                  <c:v>278</c:v>
                </c:pt>
                <c:pt idx="577">
                  <c:v>260</c:v>
                </c:pt>
                <c:pt idx="578">
                  <c:v>209</c:v>
                </c:pt>
                <c:pt idx="579">
                  <c:v>269</c:v>
                </c:pt>
                <c:pt idx="580">
                  <c:v>281</c:v>
                </c:pt>
                <c:pt idx="581">
                  <c:v>304</c:v>
                </c:pt>
                <c:pt idx="582">
                  <c:v>371</c:v>
                </c:pt>
                <c:pt idx="583">
                  <c:v>349</c:v>
                </c:pt>
                <c:pt idx="584">
                  <c:v>202</c:v>
                </c:pt>
                <c:pt idx="585">
                  <c:v>193</c:v>
                </c:pt>
                <c:pt idx="586">
                  <c:v>796</c:v>
                </c:pt>
                <c:pt idx="587">
                  <c:v>288</c:v>
                </c:pt>
                <c:pt idx="588">
                  <c:v>232</c:v>
                </c:pt>
                <c:pt idx="589">
                  <c:v>245</c:v>
                </c:pt>
                <c:pt idx="590">
                  <c:v>318</c:v>
                </c:pt>
                <c:pt idx="591">
                  <c:v>194</c:v>
                </c:pt>
                <c:pt idx="592">
                  <c:v>295</c:v>
                </c:pt>
                <c:pt idx="593">
                  <c:v>239</c:v>
                </c:pt>
                <c:pt idx="594">
                  <c:v>793</c:v>
                </c:pt>
                <c:pt idx="595">
                  <c:v>188</c:v>
                </c:pt>
                <c:pt idx="596">
                  <c:v>175</c:v>
                </c:pt>
                <c:pt idx="597">
                  <c:v>294</c:v>
                </c:pt>
                <c:pt idx="598">
                  <c:v>282</c:v>
                </c:pt>
                <c:pt idx="599">
                  <c:v>221</c:v>
                </c:pt>
                <c:pt idx="600">
                  <c:v>289</c:v>
                </c:pt>
                <c:pt idx="601">
                  <c:v>197</c:v>
                </c:pt>
                <c:pt idx="602">
                  <c:v>245</c:v>
                </c:pt>
                <c:pt idx="603">
                  <c:v>257</c:v>
                </c:pt>
                <c:pt idx="604">
                  <c:v>271</c:v>
                </c:pt>
                <c:pt idx="605">
                  <c:v>251</c:v>
                </c:pt>
                <c:pt idx="606">
                  <c:v>274</c:v>
                </c:pt>
                <c:pt idx="607">
                  <c:v>314</c:v>
                </c:pt>
                <c:pt idx="608">
                  <c:v>222</c:v>
                </c:pt>
                <c:pt idx="609">
                  <c:v>280</c:v>
                </c:pt>
                <c:pt idx="610">
                  <c:v>239</c:v>
                </c:pt>
                <c:pt idx="611">
                  <c:v>249</c:v>
                </c:pt>
                <c:pt idx="612">
                  <c:v>247</c:v>
                </c:pt>
                <c:pt idx="613">
                  <c:v>357</c:v>
                </c:pt>
                <c:pt idx="614">
                  <c:v>176</c:v>
                </c:pt>
                <c:pt idx="615">
                  <c:v>274</c:v>
                </c:pt>
                <c:pt idx="616">
                  <c:v>313</c:v>
                </c:pt>
                <c:pt idx="617">
                  <c:v>202</c:v>
                </c:pt>
                <c:pt idx="618">
                  <c:v>270</c:v>
                </c:pt>
                <c:pt idx="619">
                  <c:v>244</c:v>
                </c:pt>
                <c:pt idx="620">
                  <c:v>336</c:v>
                </c:pt>
                <c:pt idx="621">
                  <c:v>329</c:v>
                </c:pt>
                <c:pt idx="622">
                  <c:v>270</c:v>
                </c:pt>
                <c:pt idx="623">
                  <c:v>316</c:v>
                </c:pt>
                <c:pt idx="624">
                  <c:v>308</c:v>
                </c:pt>
                <c:pt idx="625">
                  <c:v>191</c:v>
                </c:pt>
                <c:pt idx="626">
                  <c:v>255</c:v>
                </c:pt>
                <c:pt idx="627">
                  <c:v>244</c:v>
                </c:pt>
                <c:pt idx="628">
                  <c:v>293</c:v>
                </c:pt>
                <c:pt idx="629">
                  <c:v>246</c:v>
                </c:pt>
                <c:pt idx="630">
                  <c:v>192</c:v>
                </c:pt>
                <c:pt idx="631">
                  <c:v>334</c:v>
                </c:pt>
                <c:pt idx="632">
                  <c:v>167</c:v>
                </c:pt>
                <c:pt idx="633">
                  <c:v>267</c:v>
                </c:pt>
                <c:pt idx="634">
                  <c:v>278</c:v>
                </c:pt>
                <c:pt idx="635">
                  <c:v>304</c:v>
                </c:pt>
                <c:pt idx="636">
                  <c:v>288</c:v>
                </c:pt>
                <c:pt idx="637">
                  <c:v>256</c:v>
                </c:pt>
                <c:pt idx="638">
                  <c:v>302</c:v>
                </c:pt>
                <c:pt idx="639">
                  <c:v>409</c:v>
                </c:pt>
                <c:pt idx="640">
                  <c:v>252</c:v>
                </c:pt>
                <c:pt idx="641">
                  <c:v>214</c:v>
                </c:pt>
                <c:pt idx="642">
                  <c:v>328</c:v>
                </c:pt>
                <c:pt idx="643">
                  <c:v>251</c:v>
                </c:pt>
                <c:pt idx="644">
                  <c:v>219</c:v>
                </c:pt>
                <c:pt idx="645">
                  <c:v>383</c:v>
                </c:pt>
                <c:pt idx="646">
                  <c:v>264</c:v>
                </c:pt>
                <c:pt idx="647">
                  <c:v>292</c:v>
                </c:pt>
                <c:pt idx="648">
                  <c:v>215</c:v>
                </c:pt>
                <c:pt idx="649">
                  <c:v>409</c:v>
                </c:pt>
                <c:pt idx="650">
                  <c:v>205</c:v>
                </c:pt>
                <c:pt idx="651">
                  <c:v>279</c:v>
                </c:pt>
                <c:pt idx="652">
                  <c:v>301</c:v>
                </c:pt>
                <c:pt idx="653">
                  <c:v>240</c:v>
                </c:pt>
                <c:pt idx="654">
                  <c:v>229</c:v>
                </c:pt>
                <c:pt idx="655">
                  <c:v>241</c:v>
                </c:pt>
                <c:pt idx="656">
                  <c:v>239</c:v>
                </c:pt>
                <c:pt idx="657">
                  <c:v>191</c:v>
                </c:pt>
                <c:pt idx="658">
                  <c:v>211</c:v>
                </c:pt>
                <c:pt idx="659">
                  <c:v>286</c:v>
                </c:pt>
                <c:pt idx="660">
                  <c:v>294</c:v>
                </c:pt>
                <c:pt idx="661">
                  <c:v>272</c:v>
                </c:pt>
                <c:pt idx="662">
                  <c:v>344</c:v>
                </c:pt>
                <c:pt idx="663">
                  <c:v>240</c:v>
                </c:pt>
                <c:pt idx="664">
                  <c:v>405</c:v>
                </c:pt>
                <c:pt idx="665">
                  <c:v>193</c:v>
                </c:pt>
                <c:pt idx="666">
                  <c:v>284</c:v>
                </c:pt>
                <c:pt idx="667">
                  <c:v>369</c:v>
                </c:pt>
                <c:pt idx="668">
                  <c:v>337</c:v>
                </c:pt>
                <c:pt idx="669">
                  <c:v>260</c:v>
                </c:pt>
                <c:pt idx="670">
                  <c:v>184</c:v>
                </c:pt>
                <c:pt idx="671">
                  <c:v>404</c:v>
                </c:pt>
                <c:pt idx="672">
                  <c:v>288</c:v>
                </c:pt>
                <c:pt idx="673">
                  <c:v>271</c:v>
                </c:pt>
                <c:pt idx="674">
                  <c:v>410</c:v>
                </c:pt>
                <c:pt idx="675">
                  <c:v>249</c:v>
                </c:pt>
                <c:pt idx="676">
                  <c:v>190</c:v>
                </c:pt>
                <c:pt idx="677">
                  <c:v>321</c:v>
                </c:pt>
                <c:pt idx="678">
                  <c:v>185</c:v>
                </c:pt>
                <c:pt idx="679">
                  <c:v>192</c:v>
                </c:pt>
                <c:pt idx="680">
                  <c:v>239</c:v>
                </c:pt>
                <c:pt idx="681">
                  <c:v>218</c:v>
                </c:pt>
                <c:pt idx="682">
                  <c:v>316</c:v>
                </c:pt>
                <c:pt idx="683">
                  <c:v>295</c:v>
                </c:pt>
                <c:pt idx="684">
                  <c:v>180</c:v>
                </c:pt>
                <c:pt idx="685">
                  <c:v>285</c:v>
                </c:pt>
                <c:pt idx="686">
                  <c:v>244</c:v>
                </c:pt>
                <c:pt idx="687">
                  <c:v>232</c:v>
                </c:pt>
                <c:pt idx="688">
                  <c:v>238</c:v>
                </c:pt>
                <c:pt idx="689">
                  <c:v>234</c:v>
                </c:pt>
                <c:pt idx="690">
                  <c:v>353</c:v>
                </c:pt>
                <c:pt idx="691">
                  <c:v>318</c:v>
                </c:pt>
                <c:pt idx="692">
                  <c:v>279</c:v>
                </c:pt>
                <c:pt idx="693">
                  <c:v>345</c:v>
                </c:pt>
                <c:pt idx="694">
                  <c:v>289</c:v>
                </c:pt>
                <c:pt idx="695">
                  <c:v>287</c:v>
                </c:pt>
                <c:pt idx="696">
                  <c:v>197</c:v>
                </c:pt>
                <c:pt idx="697">
                  <c:v>276</c:v>
                </c:pt>
                <c:pt idx="698">
                  <c:v>328</c:v>
                </c:pt>
                <c:pt idx="699">
                  <c:v>283</c:v>
                </c:pt>
                <c:pt idx="700">
                  <c:v>235</c:v>
                </c:pt>
                <c:pt idx="701">
                  <c:v>241</c:v>
                </c:pt>
                <c:pt idx="702">
                  <c:v>262</c:v>
                </c:pt>
                <c:pt idx="703">
                  <c:v>298</c:v>
                </c:pt>
                <c:pt idx="704">
                  <c:v>247</c:v>
                </c:pt>
                <c:pt idx="705">
                  <c:v>185</c:v>
                </c:pt>
                <c:pt idx="706">
                  <c:v>299</c:v>
                </c:pt>
                <c:pt idx="707">
                  <c:v>248</c:v>
                </c:pt>
                <c:pt idx="708">
                  <c:v>282</c:v>
                </c:pt>
                <c:pt idx="709">
                  <c:v>231</c:v>
                </c:pt>
                <c:pt idx="710">
                  <c:v>250</c:v>
                </c:pt>
                <c:pt idx="711">
                  <c:v>192</c:v>
                </c:pt>
                <c:pt idx="712">
                  <c:v>224</c:v>
                </c:pt>
                <c:pt idx="713">
                  <c:v>198</c:v>
                </c:pt>
                <c:pt idx="714">
                  <c:v>185</c:v>
                </c:pt>
                <c:pt idx="715">
                  <c:v>209</c:v>
                </c:pt>
                <c:pt idx="716">
                  <c:v>214</c:v>
                </c:pt>
                <c:pt idx="717">
                  <c:v>201</c:v>
                </c:pt>
                <c:pt idx="718">
                  <c:v>305</c:v>
                </c:pt>
                <c:pt idx="719">
                  <c:v>334</c:v>
                </c:pt>
                <c:pt idx="720">
                  <c:v>345</c:v>
                </c:pt>
                <c:pt idx="721">
                  <c:v>337</c:v>
                </c:pt>
                <c:pt idx="722">
                  <c:v>316</c:v>
                </c:pt>
                <c:pt idx="723">
                  <c:v>238</c:v>
                </c:pt>
                <c:pt idx="724">
                  <c:v>312</c:v>
                </c:pt>
                <c:pt idx="725">
                  <c:v>318</c:v>
                </c:pt>
                <c:pt idx="726">
                  <c:v>366</c:v>
                </c:pt>
                <c:pt idx="727">
                  <c:v>419</c:v>
                </c:pt>
                <c:pt idx="728">
                  <c:v>237</c:v>
                </c:pt>
                <c:pt idx="729">
                  <c:v>275</c:v>
                </c:pt>
                <c:pt idx="730">
                  <c:v>308</c:v>
                </c:pt>
                <c:pt idx="731">
                  <c:v>325</c:v>
                </c:pt>
                <c:pt idx="732">
                  <c:v>179</c:v>
                </c:pt>
                <c:pt idx="733">
                  <c:v>325</c:v>
                </c:pt>
                <c:pt idx="734">
                  <c:v>318</c:v>
                </c:pt>
                <c:pt idx="735">
                  <c:v>198</c:v>
                </c:pt>
                <c:pt idx="736">
                  <c:v>259</c:v>
                </c:pt>
                <c:pt idx="737">
                  <c:v>312</c:v>
                </c:pt>
                <c:pt idx="738">
                  <c:v>157</c:v>
                </c:pt>
                <c:pt idx="739">
                  <c:v>226</c:v>
                </c:pt>
                <c:pt idx="740">
                  <c:v>308</c:v>
                </c:pt>
                <c:pt idx="741">
                  <c:v>386</c:v>
                </c:pt>
                <c:pt idx="742">
                  <c:v>257</c:v>
                </c:pt>
                <c:pt idx="743">
                  <c:v>198</c:v>
                </c:pt>
                <c:pt idx="744">
                  <c:v>285</c:v>
                </c:pt>
                <c:pt idx="745">
                  <c:v>190</c:v>
                </c:pt>
                <c:pt idx="746">
                  <c:v>257</c:v>
                </c:pt>
                <c:pt idx="747">
                  <c:v>275</c:v>
                </c:pt>
                <c:pt idx="748">
                  <c:v>336</c:v>
                </c:pt>
                <c:pt idx="749">
                  <c:v>208</c:v>
                </c:pt>
                <c:pt idx="750">
                  <c:v>282</c:v>
                </c:pt>
                <c:pt idx="751">
                  <c:v>396</c:v>
                </c:pt>
                <c:pt idx="752">
                  <c:v>203</c:v>
                </c:pt>
                <c:pt idx="753">
                  <c:v>310</c:v>
                </c:pt>
                <c:pt idx="754">
                  <c:v>248</c:v>
                </c:pt>
                <c:pt idx="755">
                  <c:v>274</c:v>
                </c:pt>
                <c:pt idx="756">
                  <c:v>165</c:v>
                </c:pt>
                <c:pt idx="757">
                  <c:v>366</c:v>
                </c:pt>
                <c:pt idx="758">
                  <c:v>259</c:v>
                </c:pt>
                <c:pt idx="759">
                  <c:v>249</c:v>
                </c:pt>
                <c:pt idx="760">
                  <c:v>182</c:v>
                </c:pt>
                <c:pt idx="761">
                  <c:v>200</c:v>
                </c:pt>
                <c:pt idx="762">
                  <c:v>262</c:v>
                </c:pt>
                <c:pt idx="763">
                  <c:v>356</c:v>
                </c:pt>
                <c:pt idx="764">
                  <c:v>315</c:v>
                </c:pt>
                <c:pt idx="765">
                  <c:v>265</c:v>
                </c:pt>
                <c:pt idx="766">
                  <c:v>179</c:v>
                </c:pt>
                <c:pt idx="767">
                  <c:v>280</c:v>
                </c:pt>
                <c:pt idx="768">
                  <c:v>289</c:v>
                </c:pt>
                <c:pt idx="769">
                  <c:v>303</c:v>
                </c:pt>
                <c:pt idx="770">
                  <c:v>296</c:v>
                </c:pt>
                <c:pt idx="771">
                  <c:v>379</c:v>
                </c:pt>
                <c:pt idx="772">
                  <c:v>346</c:v>
                </c:pt>
                <c:pt idx="773">
                  <c:v>231</c:v>
                </c:pt>
                <c:pt idx="774">
                  <c:v>796</c:v>
                </c:pt>
                <c:pt idx="775">
                  <c:v>289</c:v>
                </c:pt>
                <c:pt idx="776">
                  <c:v>288</c:v>
                </c:pt>
                <c:pt idx="777">
                  <c:v>267</c:v>
                </c:pt>
                <c:pt idx="778">
                  <c:v>231</c:v>
                </c:pt>
                <c:pt idx="779">
                  <c:v>287</c:v>
                </c:pt>
                <c:pt idx="780">
                  <c:v>275</c:v>
                </c:pt>
                <c:pt idx="781">
                  <c:v>275</c:v>
                </c:pt>
                <c:pt idx="782">
                  <c:v>205</c:v>
                </c:pt>
                <c:pt idx="783">
                  <c:v>291</c:v>
                </c:pt>
                <c:pt idx="784">
                  <c:v>368</c:v>
                </c:pt>
                <c:pt idx="785">
                  <c:v>198</c:v>
                </c:pt>
                <c:pt idx="786">
                  <c:v>214</c:v>
                </c:pt>
                <c:pt idx="787">
                  <c:v>313</c:v>
                </c:pt>
                <c:pt idx="788">
                  <c:v>345</c:v>
                </c:pt>
                <c:pt idx="789">
                  <c:v>223</c:v>
                </c:pt>
                <c:pt idx="790">
                  <c:v>299</c:v>
                </c:pt>
                <c:pt idx="791">
                  <c:v>340</c:v>
                </c:pt>
                <c:pt idx="792">
                  <c:v>262</c:v>
                </c:pt>
                <c:pt idx="793">
                  <c:v>303</c:v>
                </c:pt>
                <c:pt idx="794">
                  <c:v>324</c:v>
                </c:pt>
                <c:pt idx="795">
                  <c:v>244</c:v>
                </c:pt>
                <c:pt idx="796">
                  <c:v>197</c:v>
                </c:pt>
                <c:pt idx="797">
                  <c:v>178</c:v>
                </c:pt>
                <c:pt idx="798">
                  <c:v>334</c:v>
                </c:pt>
                <c:pt idx="799">
                  <c:v>314</c:v>
                </c:pt>
                <c:pt idx="800">
                  <c:v>276</c:v>
                </c:pt>
                <c:pt idx="801">
                  <c:v>248</c:v>
                </c:pt>
                <c:pt idx="802">
                  <c:v>231</c:v>
                </c:pt>
                <c:pt idx="803">
                  <c:v>168</c:v>
                </c:pt>
                <c:pt idx="804">
                  <c:v>196</c:v>
                </c:pt>
                <c:pt idx="805">
                  <c:v>249</c:v>
                </c:pt>
                <c:pt idx="806">
                  <c:v>203</c:v>
                </c:pt>
                <c:pt idx="807">
                  <c:v>245</c:v>
                </c:pt>
                <c:pt idx="808">
                  <c:v>276</c:v>
                </c:pt>
                <c:pt idx="809">
                  <c:v>264</c:v>
                </c:pt>
                <c:pt idx="810">
                  <c:v>313</c:v>
                </c:pt>
                <c:pt idx="811">
                  <c:v>232</c:v>
                </c:pt>
                <c:pt idx="812">
                  <c:v>277</c:v>
                </c:pt>
                <c:pt idx="813">
                  <c:v>264</c:v>
                </c:pt>
                <c:pt idx="814">
                  <c:v>320</c:v>
                </c:pt>
                <c:pt idx="815">
                  <c:v>206</c:v>
                </c:pt>
                <c:pt idx="816">
                  <c:v>361</c:v>
                </c:pt>
                <c:pt idx="817">
                  <c:v>291</c:v>
                </c:pt>
                <c:pt idx="818">
                  <c:v>178</c:v>
                </c:pt>
                <c:pt idx="819">
                  <c:v>228</c:v>
                </c:pt>
                <c:pt idx="820">
                  <c:v>302</c:v>
                </c:pt>
                <c:pt idx="821">
                  <c:v>291</c:v>
                </c:pt>
                <c:pt idx="822">
                  <c:v>230</c:v>
                </c:pt>
                <c:pt idx="823">
                  <c:v>308</c:v>
                </c:pt>
                <c:pt idx="824">
                  <c:v>277</c:v>
                </c:pt>
                <c:pt idx="825">
                  <c:v>287</c:v>
                </c:pt>
                <c:pt idx="826">
                  <c:v>302</c:v>
                </c:pt>
                <c:pt idx="827">
                  <c:v>324</c:v>
                </c:pt>
                <c:pt idx="828">
                  <c:v>403</c:v>
                </c:pt>
                <c:pt idx="829">
                  <c:v>286</c:v>
                </c:pt>
                <c:pt idx="830">
                  <c:v>235</c:v>
                </c:pt>
                <c:pt idx="831">
                  <c:v>214</c:v>
                </c:pt>
                <c:pt idx="832">
                  <c:v>197</c:v>
                </c:pt>
                <c:pt idx="833">
                  <c:v>311</c:v>
                </c:pt>
                <c:pt idx="834">
                  <c:v>198</c:v>
                </c:pt>
                <c:pt idx="835">
                  <c:v>294</c:v>
                </c:pt>
                <c:pt idx="836">
                  <c:v>267</c:v>
                </c:pt>
                <c:pt idx="837">
                  <c:v>176</c:v>
                </c:pt>
                <c:pt idx="838">
                  <c:v>242</c:v>
                </c:pt>
                <c:pt idx="839">
                  <c:v>290</c:v>
                </c:pt>
                <c:pt idx="840">
                  <c:v>285</c:v>
                </c:pt>
                <c:pt idx="841">
                  <c:v>284</c:v>
                </c:pt>
                <c:pt idx="842">
                  <c:v>372</c:v>
                </c:pt>
                <c:pt idx="843">
                  <c:v>266</c:v>
                </c:pt>
                <c:pt idx="844">
                  <c:v>193</c:v>
                </c:pt>
                <c:pt idx="845">
                  <c:v>200</c:v>
                </c:pt>
                <c:pt idx="846">
                  <c:v>273</c:v>
                </c:pt>
                <c:pt idx="847">
                  <c:v>279</c:v>
                </c:pt>
                <c:pt idx="848">
                  <c:v>288</c:v>
                </c:pt>
                <c:pt idx="849">
                  <c:v>277</c:v>
                </c:pt>
                <c:pt idx="850">
                  <c:v>345</c:v>
                </c:pt>
                <c:pt idx="851">
                  <c:v>331</c:v>
                </c:pt>
                <c:pt idx="852">
                  <c:v>250</c:v>
                </c:pt>
                <c:pt idx="853">
                  <c:v>225</c:v>
                </c:pt>
                <c:pt idx="854">
                  <c:v>282</c:v>
                </c:pt>
                <c:pt idx="855">
                  <c:v>209</c:v>
                </c:pt>
                <c:pt idx="856">
                  <c:v>175</c:v>
                </c:pt>
                <c:pt idx="857">
                  <c:v>321</c:v>
                </c:pt>
                <c:pt idx="858">
                  <c:v>272</c:v>
                </c:pt>
                <c:pt idx="859">
                  <c:v>194</c:v>
                </c:pt>
                <c:pt idx="860">
                  <c:v>261</c:v>
                </c:pt>
                <c:pt idx="861">
                  <c:v>214</c:v>
                </c:pt>
                <c:pt idx="862">
                  <c:v>319</c:v>
                </c:pt>
                <c:pt idx="863">
                  <c:v>246</c:v>
                </c:pt>
                <c:pt idx="864">
                  <c:v>313</c:v>
                </c:pt>
                <c:pt idx="865">
                  <c:v>301</c:v>
                </c:pt>
                <c:pt idx="866">
                  <c:v>382</c:v>
                </c:pt>
                <c:pt idx="867">
                  <c:v>392</c:v>
                </c:pt>
                <c:pt idx="868">
                  <c:v>312</c:v>
                </c:pt>
                <c:pt idx="869">
                  <c:v>203</c:v>
                </c:pt>
                <c:pt idx="870">
                  <c:v>344</c:v>
                </c:pt>
                <c:pt idx="871">
                  <c:v>288</c:v>
                </c:pt>
                <c:pt idx="872">
                  <c:v>283</c:v>
                </c:pt>
                <c:pt idx="873">
                  <c:v>293</c:v>
                </c:pt>
                <c:pt idx="874">
                  <c:v>376</c:v>
                </c:pt>
                <c:pt idx="875">
                  <c:v>233</c:v>
                </c:pt>
                <c:pt idx="876">
                  <c:v>245</c:v>
                </c:pt>
                <c:pt idx="877">
                  <c:v>271</c:v>
                </c:pt>
                <c:pt idx="878">
                  <c:v>237</c:v>
                </c:pt>
                <c:pt idx="879">
                  <c:v>207</c:v>
                </c:pt>
                <c:pt idx="880">
                  <c:v>225</c:v>
                </c:pt>
                <c:pt idx="881">
                  <c:v>272</c:v>
                </c:pt>
                <c:pt idx="882">
                  <c:v>261</c:v>
                </c:pt>
                <c:pt idx="883">
                  <c:v>342</c:v>
                </c:pt>
                <c:pt idx="884">
                  <c:v>187</c:v>
                </c:pt>
                <c:pt idx="885">
                  <c:v>188</c:v>
                </c:pt>
                <c:pt idx="886">
                  <c:v>508</c:v>
                </c:pt>
                <c:pt idx="887">
                  <c:v>362</c:v>
                </c:pt>
                <c:pt idx="888">
                  <c:v>174</c:v>
                </c:pt>
                <c:pt idx="889">
                  <c:v>497</c:v>
                </c:pt>
                <c:pt idx="890">
                  <c:v>554</c:v>
                </c:pt>
                <c:pt idx="891">
                  <c:v>429</c:v>
                </c:pt>
                <c:pt idx="892">
                  <c:v>245</c:v>
                </c:pt>
                <c:pt idx="893">
                  <c:v>245</c:v>
                </c:pt>
                <c:pt idx="894">
                  <c:v>467</c:v>
                </c:pt>
                <c:pt idx="895">
                  <c:v>796</c:v>
                </c:pt>
                <c:pt idx="896">
                  <c:v>425</c:v>
                </c:pt>
                <c:pt idx="897">
                  <c:v>473</c:v>
                </c:pt>
                <c:pt idx="898">
                  <c:v>565</c:v>
                </c:pt>
                <c:pt idx="899">
                  <c:v>144</c:v>
                </c:pt>
                <c:pt idx="900">
                  <c:v>549</c:v>
                </c:pt>
                <c:pt idx="901">
                  <c:v>469</c:v>
                </c:pt>
                <c:pt idx="902">
                  <c:v>161</c:v>
                </c:pt>
                <c:pt idx="903">
                  <c:v>403</c:v>
                </c:pt>
                <c:pt idx="904">
                  <c:v>529</c:v>
                </c:pt>
                <c:pt idx="905">
                  <c:v>455</c:v>
                </c:pt>
                <c:pt idx="906">
                  <c:v>431</c:v>
                </c:pt>
                <c:pt idx="907">
                  <c:v>245</c:v>
                </c:pt>
                <c:pt idx="908">
                  <c:v>199</c:v>
                </c:pt>
                <c:pt idx="909">
                  <c:v>467</c:v>
                </c:pt>
                <c:pt idx="910">
                  <c:v>550</c:v>
                </c:pt>
                <c:pt idx="911">
                  <c:v>245</c:v>
                </c:pt>
                <c:pt idx="912">
                  <c:v>423</c:v>
                </c:pt>
                <c:pt idx="913">
                  <c:v>249</c:v>
                </c:pt>
                <c:pt idx="914">
                  <c:v>395</c:v>
                </c:pt>
                <c:pt idx="915">
                  <c:v>417</c:v>
                </c:pt>
                <c:pt idx="916">
                  <c:v>144</c:v>
                </c:pt>
                <c:pt idx="917">
                  <c:v>448</c:v>
                </c:pt>
                <c:pt idx="918">
                  <c:v>226</c:v>
                </c:pt>
                <c:pt idx="919">
                  <c:v>477</c:v>
                </c:pt>
                <c:pt idx="920">
                  <c:v>144</c:v>
                </c:pt>
                <c:pt idx="921">
                  <c:v>487</c:v>
                </c:pt>
                <c:pt idx="922">
                  <c:v>248</c:v>
                </c:pt>
                <c:pt idx="923">
                  <c:v>541</c:v>
                </c:pt>
                <c:pt idx="924">
                  <c:v>481</c:v>
                </c:pt>
                <c:pt idx="925">
                  <c:v>527</c:v>
                </c:pt>
                <c:pt idx="926">
                  <c:v>437</c:v>
                </c:pt>
                <c:pt idx="927">
                  <c:v>371</c:v>
                </c:pt>
                <c:pt idx="928">
                  <c:v>201</c:v>
                </c:pt>
                <c:pt idx="929">
                  <c:v>378</c:v>
                </c:pt>
                <c:pt idx="930">
                  <c:v>249</c:v>
                </c:pt>
                <c:pt idx="931">
                  <c:v>561</c:v>
                </c:pt>
                <c:pt idx="932">
                  <c:v>201</c:v>
                </c:pt>
                <c:pt idx="933">
                  <c:v>572</c:v>
                </c:pt>
                <c:pt idx="934">
                  <c:v>343</c:v>
                </c:pt>
                <c:pt idx="935">
                  <c:v>470</c:v>
                </c:pt>
                <c:pt idx="936">
                  <c:v>572</c:v>
                </c:pt>
                <c:pt idx="937">
                  <c:v>446</c:v>
                </c:pt>
                <c:pt idx="938">
                  <c:v>469</c:v>
                </c:pt>
                <c:pt idx="939">
                  <c:v>248</c:v>
                </c:pt>
                <c:pt idx="940">
                  <c:v>515</c:v>
                </c:pt>
                <c:pt idx="941">
                  <c:v>535</c:v>
                </c:pt>
                <c:pt idx="942">
                  <c:v>512</c:v>
                </c:pt>
                <c:pt idx="943">
                  <c:v>248</c:v>
                </c:pt>
                <c:pt idx="944">
                  <c:v>435</c:v>
                </c:pt>
                <c:pt idx="945">
                  <c:v>197</c:v>
                </c:pt>
                <c:pt idx="946">
                  <c:v>201</c:v>
                </c:pt>
                <c:pt idx="947">
                  <c:v>249</c:v>
                </c:pt>
                <c:pt idx="948">
                  <c:v>552</c:v>
                </c:pt>
                <c:pt idx="949">
                  <c:v>249</c:v>
                </c:pt>
                <c:pt idx="950">
                  <c:v>198</c:v>
                </c:pt>
                <c:pt idx="951">
                  <c:v>456</c:v>
                </c:pt>
                <c:pt idx="952">
                  <c:v>249</c:v>
                </c:pt>
                <c:pt idx="953">
                  <c:v>513</c:v>
                </c:pt>
                <c:pt idx="954">
                  <c:v>553</c:v>
                </c:pt>
                <c:pt idx="955">
                  <c:v>249</c:v>
                </c:pt>
                <c:pt idx="956">
                  <c:v>402</c:v>
                </c:pt>
                <c:pt idx="957">
                  <c:v>198</c:v>
                </c:pt>
                <c:pt idx="958">
                  <c:v>437</c:v>
                </c:pt>
                <c:pt idx="959">
                  <c:v>205</c:v>
                </c:pt>
                <c:pt idx="960">
                  <c:v>547</c:v>
                </c:pt>
                <c:pt idx="961">
                  <c:v>214</c:v>
                </c:pt>
                <c:pt idx="962">
                  <c:v>487</c:v>
                </c:pt>
                <c:pt idx="963">
                  <c:v>555</c:v>
                </c:pt>
                <c:pt idx="964">
                  <c:v>115</c:v>
                </c:pt>
                <c:pt idx="965">
                  <c:v>530</c:v>
                </c:pt>
                <c:pt idx="966">
                  <c:v>387</c:v>
                </c:pt>
                <c:pt idx="967">
                  <c:v>465</c:v>
                </c:pt>
                <c:pt idx="968">
                  <c:v>375</c:v>
                </c:pt>
                <c:pt idx="969">
                  <c:v>181</c:v>
                </c:pt>
                <c:pt idx="970">
                  <c:v>507</c:v>
                </c:pt>
                <c:pt idx="971">
                  <c:v>557</c:v>
                </c:pt>
                <c:pt idx="972">
                  <c:v>802</c:v>
                </c:pt>
                <c:pt idx="973">
                  <c:v>533</c:v>
                </c:pt>
                <c:pt idx="974">
                  <c:v>436</c:v>
                </c:pt>
                <c:pt idx="975">
                  <c:v>802</c:v>
                </c:pt>
                <c:pt idx="976">
                  <c:v>542</c:v>
                </c:pt>
                <c:pt idx="977">
                  <c:v>249</c:v>
                </c:pt>
                <c:pt idx="978">
                  <c:v>248</c:v>
                </c:pt>
                <c:pt idx="979">
                  <c:v>225</c:v>
                </c:pt>
                <c:pt idx="980">
                  <c:v>479</c:v>
                </c:pt>
                <c:pt idx="981">
                  <c:v>201</c:v>
                </c:pt>
                <c:pt idx="982">
                  <c:v>569</c:v>
                </c:pt>
              </c:numCache>
            </c:numRef>
          </c:xVal>
          <c:yVal>
            <c:numRef>
              <c:f>'C0 - Pricing'!$CR$9:$CR$3263</c:f>
              <c:numCache>
                <c:formatCode>General</c:formatCode>
                <c:ptCount val="3255"/>
                <c:pt idx="0">
                  <c:v>27.93</c:v>
                </c:pt>
                <c:pt idx="1">
                  <c:v>28.21</c:v>
                </c:pt>
                <c:pt idx="2">
                  <c:v>27.93</c:v>
                </c:pt>
                <c:pt idx="3">
                  <c:v>27.93</c:v>
                </c:pt>
                <c:pt idx="4">
                  <c:v>27.93</c:v>
                </c:pt>
                <c:pt idx="5">
                  <c:v>26.93</c:v>
                </c:pt>
                <c:pt idx="6">
                  <c:v>26.93</c:v>
                </c:pt>
                <c:pt idx="7">
                  <c:v>27.93</c:v>
                </c:pt>
                <c:pt idx="8">
                  <c:v>28.36</c:v>
                </c:pt>
                <c:pt idx="9">
                  <c:v>28.21</c:v>
                </c:pt>
                <c:pt idx="10">
                  <c:v>27.93</c:v>
                </c:pt>
                <c:pt idx="11">
                  <c:v>28.21</c:v>
                </c:pt>
                <c:pt idx="12">
                  <c:v>28.21</c:v>
                </c:pt>
                <c:pt idx="13">
                  <c:v>27.93</c:v>
                </c:pt>
                <c:pt idx="14">
                  <c:v>27.93</c:v>
                </c:pt>
                <c:pt idx="15">
                  <c:v>27.64</c:v>
                </c:pt>
                <c:pt idx="16">
                  <c:v>28.21</c:v>
                </c:pt>
                <c:pt idx="17">
                  <c:v>28.64</c:v>
                </c:pt>
                <c:pt idx="18">
                  <c:v>27.93</c:v>
                </c:pt>
                <c:pt idx="19">
                  <c:v>27.93</c:v>
                </c:pt>
                <c:pt idx="20">
                  <c:v>27.93</c:v>
                </c:pt>
                <c:pt idx="21">
                  <c:v>28.64</c:v>
                </c:pt>
                <c:pt idx="22">
                  <c:v>28.64</c:v>
                </c:pt>
                <c:pt idx="23">
                  <c:v>27.64</c:v>
                </c:pt>
                <c:pt idx="24">
                  <c:v>27.93</c:v>
                </c:pt>
                <c:pt idx="25">
                  <c:v>27.93</c:v>
                </c:pt>
                <c:pt idx="26">
                  <c:v>28.21</c:v>
                </c:pt>
                <c:pt idx="27">
                  <c:v>28.21</c:v>
                </c:pt>
                <c:pt idx="28">
                  <c:v>26.21</c:v>
                </c:pt>
                <c:pt idx="29">
                  <c:v>28.21</c:v>
                </c:pt>
                <c:pt idx="30">
                  <c:v>28.21</c:v>
                </c:pt>
                <c:pt idx="31">
                  <c:v>28.21</c:v>
                </c:pt>
                <c:pt idx="32">
                  <c:v>31.14</c:v>
                </c:pt>
                <c:pt idx="33">
                  <c:v>30.81</c:v>
                </c:pt>
                <c:pt idx="34">
                  <c:v>30.81</c:v>
                </c:pt>
                <c:pt idx="35">
                  <c:v>29.31</c:v>
                </c:pt>
                <c:pt idx="36">
                  <c:v>30.43</c:v>
                </c:pt>
                <c:pt idx="37">
                  <c:v>36.56</c:v>
                </c:pt>
                <c:pt idx="38">
                  <c:v>28.36</c:v>
                </c:pt>
                <c:pt idx="39">
                  <c:v>27.93</c:v>
                </c:pt>
                <c:pt idx="40">
                  <c:v>28.21</c:v>
                </c:pt>
                <c:pt idx="41">
                  <c:v>28.36</c:v>
                </c:pt>
                <c:pt idx="42">
                  <c:v>27.93</c:v>
                </c:pt>
                <c:pt idx="43">
                  <c:v>27.93</c:v>
                </c:pt>
                <c:pt idx="44">
                  <c:v>28.64</c:v>
                </c:pt>
                <c:pt idx="45">
                  <c:v>27.93</c:v>
                </c:pt>
                <c:pt idx="46">
                  <c:v>27.93</c:v>
                </c:pt>
                <c:pt idx="47">
                  <c:v>28.21</c:v>
                </c:pt>
                <c:pt idx="48">
                  <c:v>27.93</c:v>
                </c:pt>
                <c:pt idx="49">
                  <c:v>27.93</c:v>
                </c:pt>
                <c:pt idx="50">
                  <c:v>27.93</c:v>
                </c:pt>
                <c:pt idx="51">
                  <c:v>27.93</c:v>
                </c:pt>
                <c:pt idx="52">
                  <c:v>27.93</c:v>
                </c:pt>
                <c:pt idx="53">
                  <c:v>32.36</c:v>
                </c:pt>
                <c:pt idx="54">
                  <c:v>32.14</c:v>
                </c:pt>
                <c:pt idx="55">
                  <c:v>31.41</c:v>
                </c:pt>
                <c:pt idx="56">
                  <c:v>31.41</c:v>
                </c:pt>
                <c:pt idx="57">
                  <c:v>32.36</c:v>
                </c:pt>
                <c:pt idx="58">
                  <c:v>34.21</c:v>
                </c:pt>
                <c:pt idx="59">
                  <c:v>29.66</c:v>
                </c:pt>
                <c:pt idx="60">
                  <c:v>34.64</c:v>
                </c:pt>
                <c:pt idx="61">
                  <c:v>31.31</c:v>
                </c:pt>
                <c:pt idx="62">
                  <c:v>32.14</c:v>
                </c:pt>
                <c:pt idx="63">
                  <c:v>32.36</c:v>
                </c:pt>
                <c:pt idx="64">
                  <c:v>30.81</c:v>
                </c:pt>
                <c:pt idx="65">
                  <c:v>32.159999999999997</c:v>
                </c:pt>
                <c:pt idx="66">
                  <c:v>31.31</c:v>
                </c:pt>
                <c:pt idx="67">
                  <c:v>29.8</c:v>
                </c:pt>
                <c:pt idx="68">
                  <c:v>32.159999999999997</c:v>
                </c:pt>
                <c:pt idx="69">
                  <c:v>31.41</c:v>
                </c:pt>
                <c:pt idx="70">
                  <c:v>31.31</c:v>
                </c:pt>
                <c:pt idx="71">
                  <c:v>30.54</c:v>
                </c:pt>
                <c:pt idx="72">
                  <c:v>30.54</c:v>
                </c:pt>
                <c:pt idx="73">
                  <c:v>32.43</c:v>
                </c:pt>
                <c:pt idx="74">
                  <c:v>32.159999999999997</c:v>
                </c:pt>
                <c:pt idx="75">
                  <c:v>31.74</c:v>
                </c:pt>
                <c:pt idx="76">
                  <c:v>31.31</c:v>
                </c:pt>
                <c:pt idx="77">
                  <c:v>31.31</c:v>
                </c:pt>
                <c:pt idx="78">
                  <c:v>31.31</c:v>
                </c:pt>
                <c:pt idx="79">
                  <c:v>32.14</c:v>
                </c:pt>
                <c:pt idx="80">
                  <c:v>29.03</c:v>
                </c:pt>
                <c:pt idx="81">
                  <c:v>31.31</c:v>
                </c:pt>
                <c:pt idx="82">
                  <c:v>29.99</c:v>
                </c:pt>
                <c:pt idx="83">
                  <c:v>29.99</c:v>
                </c:pt>
                <c:pt idx="84">
                  <c:v>30.41</c:v>
                </c:pt>
                <c:pt idx="85">
                  <c:v>30.54</c:v>
                </c:pt>
                <c:pt idx="86">
                  <c:v>30.81</c:v>
                </c:pt>
                <c:pt idx="87">
                  <c:v>27.79</c:v>
                </c:pt>
                <c:pt idx="88">
                  <c:v>28.21</c:v>
                </c:pt>
                <c:pt idx="89">
                  <c:v>28.64</c:v>
                </c:pt>
                <c:pt idx="90">
                  <c:v>28.21</c:v>
                </c:pt>
                <c:pt idx="91">
                  <c:v>27.93</c:v>
                </c:pt>
                <c:pt idx="92">
                  <c:v>31.14</c:v>
                </c:pt>
                <c:pt idx="93">
                  <c:v>29.31</c:v>
                </c:pt>
                <c:pt idx="94">
                  <c:v>31.14</c:v>
                </c:pt>
                <c:pt idx="95">
                  <c:v>30.43</c:v>
                </c:pt>
                <c:pt idx="96">
                  <c:v>30.03</c:v>
                </c:pt>
                <c:pt idx="97">
                  <c:v>29.13</c:v>
                </c:pt>
                <c:pt idx="98">
                  <c:v>31.21</c:v>
                </c:pt>
                <c:pt idx="99">
                  <c:v>31.21</c:v>
                </c:pt>
                <c:pt idx="100">
                  <c:v>29.13</c:v>
                </c:pt>
                <c:pt idx="101">
                  <c:v>29.31</c:v>
                </c:pt>
                <c:pt idx="102">
                  <c:v>30.69</c:v>
                </c:pt>
                <c:pt idx="103">
                  <c:v>31.99</c:v>
                </c:pt>
                <c:pt idx="104">
                  <c:v>29.13</c:v>
                </c:pt>
                <c:pt idx="105">
                  <c:v>30.74</c:v>
                </c:pt>
                <c:pt idx="106">
                  <c:v>29.64</c:v>
                </c:pt>
                <c:pt idx="107">
                  <c:v>30.76</c:v>
                </c:pt>
                <c:pt idx="108">
                  <c:v>31.99</c:v>
                </c:pt>
                <c:pt idx="109">
                  <c:v>30.43</c:v>
                </c:pt>
                <c:pt idx="110">
                  <c:v>31.99</c:v>
                </c:pt>
                <c:pt idx="111">
                  <c:v>30.43</c:v>
                </c:pt>
                <c:pt idx="112">
                  <c:v>30.03</c:v>
                </c:pt>
                <c:pt idx="113">
                  <c:v>27.59</c:v>
                </c:pt>
                <c:pt idx="114">
                  <c:v>30.03</c:v>
                </c:pt>
                <c:pt idx="115">
                  <c:v>31.5</c:v>
                </c:pt>
                <c:pt idx="116">
                  <c:v>29.13</c:v>
                </c:pt>
                <c:pt idx="117">
                  <c:v>30.43</c:v>
                </c:pt>
                <c:pt idx="118">
                  <c:v>30.76</c:v>
                </c:pt>
                <c:pt idx="119">
                  <c:v>29.96</c:v>
                </c:pt>
                <c:pt idx="120">
                  <c:v>25.86</c:v>
                </c:pt>
                <c:pt idx="121">
                  <c:v>29.13</c:v>
                </c:pt>
                <c:pt idx="122">
                  <c:v>30.76</c:v>
                </c:pt>
                <c:pt idx="123">
                  <c:v>29.31</c:v>
                </c:pt>
                <c:pt idx="124">
                  <c:v>30.03</c:v>
                </c:pt>
                <c:pt idx="125">
                  <c:v>30.03</c:v>
                </c:pt>
                <c:pt idx="126">
                  <c:v>30.43</c:v>
                </c:pt>
                <c:pt idx="127">
                  <c:v>29.96</c:v>
                </c:pt>
                <c:pt idx="128">
                  <c:v>31.21</c:v>
                </c:pt>
                <c:pt idx="129">
                  <c:v>30.43</c:v>
                </c:pt>
                <c:pt idx="130">
                  <c:v>31.14</c:v>
                </c:pt>
                <c:pt idx="131">
                  <c:v>31.5</c:v>
                </c:pt>
                <c:pt idx="132">
                  <c:v>30.03</c:v>
                </c:pt>
                <c:pt idx="133">
                  <c:v>30.76</c:v>
                </c:pt>
                <c:pt idx="134">
                  <c:v>29.13</c:v>
                </c:pt>
                <c:pt idx="135">
                  <c:v>30.04</c:v>
                </c:pt>
                <c:pt idx="136">
                  <c:v>30.76</c:v>
                </c:pt>
                <c:pt idx="137">
                  <c:v>30.76</c:v>
                </c:pt>
                <c:pt idx="138">
                  <c:v>30.76</c:v>
                </c:pt>
                <c:pt idx="139">
                  <c:v>31.99</c:v>
                </c:pt>
                <c:pt idx="140">
                  <c:v>29.31</c:v>
                </c:pt>
                <c:pt idx="141">
                  <c:v>30.43</c:v>
                </c:pt>
                <c:pt idx="142">
                  <c:v>29.13</c:v>
                </c:pt>
                <c:pt idx="143">
                  <c:v>31.14</c:v>
                </c:pt>
                <c:pt idx="144">
                  <c:v>31.99</c:v>
                </c:pt>
                <c:pt idx="145">
                  <c:v>29.31</c:v>
                </c:pt>
                <c:pt idx="146">
                  <c:v>31.21</c:v>
                </c:pt>
                <c:pt idx="147">
                  <c:v>31.14</c:v>
                </c:pt>
                <c:pt idx="148">
                  <c:v>28.21</c:v>
                </c:pt>
                <c:pt idx="149">
                  <c:v>28.36</c:v>
                </c:pt>
                <c:pt idx="150">
                  <c:v>27.93</c:v>
                </c:pt>
                <c:pt idx="151">
                  <c:v>27.93</c:v>
                </c:pt>
                <c:pt idx="152">
                  <c:v>27.93</c:v>
                </c:pt>
                <c:pt idx="153">
                  <c:v>29.36</c:v>
                </c:pt>
                <c:pt idx="154">
                  <c:v>28.21</c:v>
                </c:pt>
                <c:pt idx="155">
                  <c:v>31.14</c:v>
                </c:pt>
                <c:pt idx="156">
                  <c:v>28.21</c:v>
                </c:pt>
                <c:pt idx="157">
                  <c:v>27.93</c:v>
                </c:pt>
                <c:pt idx="158">
                  <c:v>28.36</c:v>
                </c:pt>
                <c:pt idx="159">
                  <c:v>28.36</c:v>
                </c:pt>
                <c:pt idx="160">
                  <c:v>27.93</c:v>
                </c:pt>
                <c:pt idx="161">
                  <c:v>27.93</c:v>
                </c:pt>
                <c:pt idx="162">
                  <c:v>28.21</c:v>
                </c:pt>
                <c:pt idx="163">
                  <c:v>28.21</c:v>
                </c:pt>
                <c:pt idx="164">
                  <c:v>33.909999999999997</c:v>
                </c:pt>
                <c:pt idx="165">
                  <c:v>35.1</c:v>
                </c:pt>
                <c:pt idx="166">
                  <c:v>28.21</c:v>
                </c:pt>
                <c:pt idx="167">
                  <c:v>28.21</c:v>
                </c:pt>
                <c:pt idx="168">
                  <c:v>28.21</c:v>
                </c:pt>
                <c:pt idx="169">
                  <c:v>27.93</c:v>
                </c:pt>
                <c:pt idx="170">
                  <c:v>29.07</c:v>
                </c:pt>
                <c:pt idx="171">
                  <c:v>27.64</c:v>
                </c:pt>
                <c:pt idx="172">
                  <c:v>28.21</c:v>
                </c:pt>
                <c:pt idx="173">
                  <c:v>28.21</c:v>
                </c:pt>
                <c:pt idx="174">
                  <c:v>27.93</c:v>
                </c:pt>
                <c:pt idx="175">
                  <c:v>28.21</c:v>
                </c:pt>
                <c:pt idx="176">
                  <c:v>28.21</c:v>
                </c:pt>
                <c:pt idx="177">
                  <c:v>27.64</c:v>
                </c:pt>
                <c:pt idx="178">
                  <c:v>27.64</c:v>
                </c:pt>
                <c:pt idx="179">
                  <c:v>27.93</c:v>
                </c:pt>
                <c:pt idx="180">
                  <c:v>27.93</c:v>
                </c:pt>
                <c:pt idx="181">
                  <c:v>28.64</c:v>
                </c:pt>
                <c:pt idx="182">
                  <c:v>28.21</c:v>
                </c:pt>
                <c:pt idx="183">
                  <c:v>25.79</c:v>
                </c:pt>
                <c:pt idx="184">
                  <c:v>28.21</c:v>
                </c:pt>
                <c:pt idx="185">
                  <c:v>27.93</c:v>
                </c:pt>
                <c:pt idx="186">
                  <c:v>28.36</c:v>
                </c:pt>
                <c:pt idx="187">
                  <c:v>28.36</c:v>
                </c:pt>
                <c:pt idx="188">
                  <c:v>28.36</c:v>
                </c:pt>
                <c:pt idx="189">
                  <c:v>27.93</c:v>
                </c:pt>
                <c:pt idx="190">
                  <c:v>27.64</c:v>
                </c:pt>
                <c:pt idx="191">
                  <c:v>27.93</c:v>
                </c:pt>
                <c:pt idx="192">
                  <c:v>28.36</c:v>
                </c:pt>
                <c:pt idx="193">
                  <c:v>27.93</c:v>
                </c:pt>
                <c:pt idx="194">
                  <c:v>28.36</c:v>
                </c:pt>
                <c:pt idx="195">
                  <c:v>27.93</c:v>
                </c:pt>
                <c:pt idx="196">
                  <c:v>28.21</c:v>
                </c:pt>
                <c:pt idx="197">
                  <c:v>27.93</c:v>
                </c:pt>
                <c:pt idx="198">
                  <c:v>27.93</c:v>
                </c:pt>
                <c:pt idx="199">
                  <c:v>28.21</c:v>
                </c:pt>
                <c:pt idx="200">
                  <c:v>29.36</c:v>
                </c:pt>
                <c:pt idx="201">
                  <c:v>27.93</c:v>
                </c:pt>
                <c:pt idx="202">
                  <c:v>27.93</c:v>
                </c:pt>
                <c:pt idx="203">
                  <c:v>27.93</c:v>
                </c:pt>
                <c:pt idx="204">
                  <c:v>27.64</c:v>
                </c:pt>
                <c:pt idx="205">
                  <c:v>26.07</c:v>
                </c:pt>
                <c:pt idx="206">
                  <c:v>27.93</c:v>
                </c:pt>
                <c:pt idx="207">
                  <c:v>28.21</c:v>
                </c:pt>
                <c:pt idx="208">
                  <c:v>28.21</c:v>
                </c:pt>
                <c:pt idx="209">
                  <c:v>29.07</c:v>
                </c:pt>
                <c:pt idx="210">
                  <c:v>27.93</c:v>
                </c:pt>
                <c:pt idx="211">
                  <c:v>27.93</c:v>
                </c:pt>
                <c:pt idx="212">
                  <c:v>29.07</c:v>
                </c:pt>
                <c:pt idx="213">
                  <c:v>31.07</c:v>
                </c:pt>
                <c:pt idx="214">
                  <c:v>28.64</c:v>
                </c:pt>
                <c:pt idx="215">
                  <c:v>27.93</c:v>
                </c:pt>
                <c:pt idx="216">
                  <c:v>28.36</c:v>
                </c:pt>
                <c:pt idx="217">
                  <c:v>28.21</c:v>
                </c:pt>
                <c:pt idx="218">
                  <c:v>27.93</c:v>
                </c:pt>
                <c:pt idx="219">
                  <c:v>27.93</c:v>
                </c:pt>
                <c:pt idx="220">
                  <c:v>29.36</c:v>
                </c:pt>
                <c:pt idx="221">
                  <c:v>27.93</c:v>
                </c:pt>
                <c:pt idx="222">
                  <c:v>28.21</c:v>
                </c:pt>
                <c:pt idx="223">
                  <c:v>29.36</c:v>
                </c:pt>
                <c:pt idx="224">
                  <c:v>29.64</c:v>
                </c:pt>
                <c:pt idx="225">
                  <c:v>27.93</c:v>
                </c:pt>
                <c:pt idx="226">
                  <c:v>28.21</c:v>
                </c:pt>
                <c:pt idx="227">
                  <c:v>28.21</c:v>
                </c:pt>
                <c:pt idx="228">
                  <c:v>27.93</c:v>
                </c:pt>
                <c:pt idx="229">
                  <c:v>27.93</c:v>
                </c:pt>
                <c:pt idx="230">
                  <c:v>28.36</c:v>
                </c:pt>
                <c:pt idx="231">
                  <c:v>28.64</c:v>
                </c:pt>
                <c:pt idx="232">
                  <c:v>30.07</c:v>
                </c:pt>
                <c:pt idx="233">
                  <c:v>28.36</c:v>
                </c:pt>
                <c:pt idx="234">
                  <c:v>27.93</c:v>
                </c:pt>
                <c:pt idx="235">
                  <c:v>28.21</c:v>
                </c:pt>
                <c:pt idx="236">
                  <c:v>28.36</c:v>
                </c:pt>
                <c:pt idx="237">
                  <c:v>27.93</c:v>
                </c:pt>
                <c:pt idx="238">
                  <c:v>28.21</c:v>
                </c:pt>
                <c:pt idx="239">
                  <c:v>28.64</c:v>
                </c:pt>
                <c:pt idx="240">
                  <c:v>28.21</c:v>
                </c:pt>
                <c:pt idx="241">
                  <c:v>28.64</c:v>
                </c:pt>
                <c:pt idx="242">
                  <c:v>27.93</c:v>
                </c:pt>
                <c:pt idx="243">
                  <c:v>28.21</c:v>
                </c:pt>
                <c:pt idx="244">
                  <c:v>27.93</c:v>
                </c:pt>
                <c:pt idx="245">
                  <c:v>27.93</c:v>
                </c:pt>
                <c:pt idx="246">
                  <c:v>28.36</c:v>
                </c:pt>
                <c:pt idx="247">
                  <c:v>28.21</c:v>
                </c:pt>
                <c:pt idx="248">
                  <c:v>28.36</c:v>
                </c:pt>
                <c:pt idx="249">
                  <c:v>28.36</c:v>
                </c:pt>
                <c:pt idx="250">
                  <c:v>28.21</c:v>
                </c:pt>
                <c:pt idx="251">
                  <c:v>28.21</c:v>
                </c:pt>
                <c:pt idx="252">
                  <c:v>29.07</c:v>
                </c:pt>
                <c:pt idx="253">
                  <c:v>28.21</c:v>
                </c:pt>
                <c:pt idx="254">
                  <c:v>28.21</c:v>
                </c:pt>
                <c:pt idx="255">
                  <c:v>28.36</c:v>
                </c:pt>
                <c:pt idx="256">
                  <c:v>28.21</c:v>
                </c:pt>
                <c:pt idx="257">
                  <c:v>28.36</c:v>
                </c:pt>
                <c:pt idx="258">
                  <c:v>27.93</c:v>
                </c:pt>
                <c:pt idx="259">
                  <c:v>29.64</c:v>
                </c:pt>
                <c:pt idx="260">
                  <c:v>28.64</c:v>
                </c:pt>
                <c:pt idx="261">
                  <c:v>28.21</c:v>
                </c:pt>
                <c:pt idx="262">
                  <c:v>27.93</c:v>
                </c:pt>
                <c:pt idx="263">
                  <c:v>27.93</c:v>
                </c:pt>
                <c:pt idx="264">
                  <c:v>27.93</c:v>
                </c:pt>
                <c:pt idx="265">
                  <c:v>28.21</c:v>
                </c:pt>
                <c:pt idx="266">
                  <c:v>28.36</c:v>
                </c:pt>
                <c:pt idx="267">
                  <c:v>28.36</c:v>
                </c:pt>
                <c:pt idx="268">
                  <c:v>28.21</c:v>
                </c:pt>
                <c:pt idx="269">
                  <c:v>27.93</c:v>
                </c:pt>
                <c:pt idx="270">
                  <c:v>28.21</c:v>
                </c:pt>
                <c:pt idx="271">
                  <c:v>28.21</c:v>
                </c:pt>
                <c:pt idx="272">
                  <c:v>27.93</c:v>
                </c:pt>
                <c:pt idx="273">
                  <c:v>28.21</c:v>
                </c:pt>
                <c:pt idx="274">
                  <c:v>29.07</c:v>
                </c:pt>
                <c:pt idx="275">
                  <c:v>28.21</c:v>
                </c:pt>
                <c:pt idx="276">
                  <c:v>28.21</c:v>
                </c:pt>
                <c:pt idx="277">
                  <c:v>28.36</c:v>
                </c:pt>
                <c:pt idx="278">
                  <c:v>28.21</c:v>
                </c:pt>
                <c:pt idx="279">
                  <c:v>28.64</c:v>
                </c:pt>
                <c:pt idx="280">
                  <c:v>27.93</c:v>
                </c:pt>
                <c:pt idx="281">
                  <c:v>28.36</c:v>
                </c:pt>
                <c:pt idx="282">
                  <c:v>28.21</c:v>
                </c:pt>
                <c:pt idx="283">
                  <c:v>28.21</c:v>
                </c:pt>
                <c:pt idx="284">
                  <c:v>28.21</c:v>
                </c:pt>
                <c:pt idx="285">
                  <c:v>28.21</c:v>
                </c:pt>
                <c:pt idx="286">
                  <c:v>27.93</c:v>
                </c:pt>
                <c:pt idx="287">
                  <c:v>28.21</c:v>
                </c:pt>
                <c:pt idx="288">
                  <c:v>28.64</c:v>
                </c:pt>
                <c:pt idx="289">
                  <c:v>27.93</c:v>
                </c:pt>
                <c:pt idx="290">
                  <c:v>28.21</c:v>
                </c:pt>
                <c:pt idx="291">
                  <c:v>28.21</c:v>
                </c:pt>
                <c:pt idx="292">
                  <c:v>27.93</c:v>
                </c:pt>
                <c:pt idx="293">
                  <c:v>30.07</c:v>
                </c:pt>
                <c:pt idx="294">
                  <c:v>29.07</c:v>
                </c:pt>
                <c:pt idx="295">
                  <c:v>29.07</c:v>
                </c:pt>
                <c:pt idx="296">
                  <c:v>29.36</c:v>
                </c:pt>
                <c:pt idx="297">
                  <c:v>29.36</c:v>
                </c:pt>
                <c:pt idx="298">
                  <c:v>28.64</c:v>
                </c:pt>
                <c:pt idx="299">
                  <c:v>29.36</c:v>
                </c:pt>
                <c:pt idx="300">
                  <c:v>28.36</c:v>
                </c:pt>
                <c:pt idx="301">
                  <c:v>27.93</c:v>
                </c:pt>
                <c:pt idx="302">
                  <c:v>27.93</c:v>
                </c:pt>
                <c:pt idx="303">
                  <c:v>30.07</c:v>
                </c:pt>
                <c:pt idx="304">
                  <c:v>27.93</c:v>
                </c:pt>
                <c:pt idx="305">
                  <c:v>29.07</c:v>
                </c:pt>
                <c:pt idx="306">
                  <c:v>27.93</c:v>
                </c:pt>
                <c:pt idx="307">
                  <c:v>28.21</c:v>
                </c:pt>
                <c:pt idx="308">
                  <c:v>29.36</c:v>
                </c:pt>
                <c:pt idx="309">
                  <c:v>28.64</c:v>
                </c:pt>
                <c:pt idx="310">
                  <c:v>27.93</c:v>
                </c:pt>
                <c:pt idx="311">
                  <c:v>29.56</c:v>
                </c:pt>
                <c:pt idx="312">
                  <c:v>28.36</c:v>
                </c:pt>
                <c:pt idx="313">
                  <c:v>27.93</c:v>
                </c:pt>
                <c:pt idx="314">
                  <c:v>28.21</c:v>
                </c:pt>
                <c:pt idx="315">
                  <c:v>29.07</c:v>
                </c:pt>
                <c:pt idx="316">
                  <c:v>27.93</c:v>
                </c:pt>
                <c:pt idx="317">
                  <c:v>27.93</c:v>
                </c:pt>
                <c:pt idx="318">
                  <c:v>28.21</c:v>
                </c:pt>
                <c:pt idx="319">
                  <c:v>27.93</c:v>
                </c:pt>
                <c:pt idx="320">
                  <c:v>28.64</c:v>
                </c:pt>
                <c:pt idx="321">
                  <c:v>28.21</c:v>
                </c:pt>
                <c:pt idx="322">
                  <c:v>27.93</c:v>
                </c:pt>
                <c:pt idx="323">
                  <c:v>28.21</c:v>
                </c:pt>
                <c:pt idx="324">
                  <c:v>28.21</c:v>
                </c:pt>
                <c:pt idx="325">
                  <c:v>28.64</c:v>
                </c:pt>
                <c:pt idx="326">
                  <c:v>28.21</c:v>
                </c:pt>
                <c:pt idx="327">
                  <c:v>27.93</c:v>
                </c:pt>
                <c:pt idx="328">
                  <c:v>27.93</c:v>
                </c:pt>
                <c:pt idx="329">
                  <c:v>28.21</c:v>
                </c:pt>
                <c:pt idx="330">
                  <c:v>28.36</c:v>
                </c:pt>
                <c:pt idx="331">
                  <c:v>28.64</c:v>
                </c:pt>
                <c:pt idx="332">
                  <c:v>28.36</c:v>
                </c:pt>
                <c:pt idx="333">
                  <c:v>33</c:v>
                </c:pt>
                <c:pt idx="334">
                  <c:v>31.36</c:v>
                </c:pt>
                <c:pt idx="335">
                  <c:v>28.36</c:v>
                </c:pt>
                <c:pt idx="336">
                  <c:v>27.93</c:v>
                </c:pt>
                <c:pt idx="337">
                  <c:v>27.93</c:v>
                </c:pt>
                <c:pt idx="338">
                  <c:v>28.36</c:v>
                </c:pt>
                <c:pt idx="339">
                  <c:v>30.07</c:v>
                </c:pt>
                <c:pt idx="340">
                  <c:v>27.93</c:v>
                </c:pt>
                <c:pt idx="341">
                  <c:v>29.07</c:v>
                </c:pt>
                <c:pt idx="342">
                  <c:v>27.93</c:v>
                </c:pt>
                <c:pt idx="343">
                  <c:v>27.93</c:v>
                </c:pt>
                <c:pt idx="344">
                  <c:v>28.21</c:v>
                </c:pt>
                <c:pt idx="345">
                  <c:v>29.36</c:v>
                </c:pt>
                <c:pt idx="346">
                  <c:v>28.64</c:v>
                </c:pt>
                <c:pt idx="347">
                  <c:v>27.93</c:v>
                </c:pt>
                <c:pt idx="348">
                  <c:v>27.93</c:v>
                </c:pt>
                <c:pt idx="349">
                  <c:v>28.64</c:v>
                </c:pt>
                <c:pt idx="350">
                  <c:v>27.93</c:v>
                </c:pt>
                <c:pt idx="351">
                  <c:v>27.93</c:v>
                </c:pt>
                <c:pt idx="352">
                  <c:v>28.21</c:v>
                </c:pt>
                <c:pt idx="353">
                  <c:v>28.21</c:v>
                </c:pt>
                <c:pt idx="354">
                  <c:v>28.36</c:v>
                </c:pt>
                <c:pt idx="355">
                  <c:v>28.64</c:v>
                </c:pt>
                <c:pt idx="356">
                  <c:v>29.36</c:v>
                </c:pt>
                <c:pt idx="357">
                  <c:v>29.64</c:v>
                </c:pt>
                <c:pt idx="358">
                  <c:v>28.64</c:v>
                </c:pt>
                <c:pt idx="359">
                  <c:v>28.21</c:v>
                </c:pt>
                <c:pt idx="360">
                  <c:v>29.07</c:v>
                </c:pt>
                <c:pt idx="361">
                  <c:v>28.21</c:v>
                </c:pt>
                <c:pt idx="362">
                  <c:v>27.93</c:v>
                </c:pt>
                <c:pt idx="363">
                  <c:v>29.64</c:v>
                </c:pt>
                <c:pt idx="364">
                  <c:v>27.93</c:v>
                </c:pt>
                <c:pt idx="365">
                  <c:v>27.93</c:v>
                </c:pt>
                <c:pt idx="366">
                  <c:v>28.64</c:v>
                </c:pt>
                <c:pt idx="367">
                  <c:v>28.21</c:v>
                </c:pt>
                <c:pt idx="368">
                  <c:v>28.21</c:v>
                </c:pt>
                <c:pt idx="369">
                  <c:v>27.93</c:v>
                </c:pt>
                <c:pt idx="370">
                  <c:v>28.21</c:v>
                </c:pt>
                <c:pt idx="371">
                  <c:v>28.21</c:v>
                </c:pt>
                <c:pt idx="372">
                  <c:v>27.93</c:v>
                </c:pt>
                <c:pt idx="373">
                  <c:v>27.93</c:v>
                </c:pt>
                <c:pt idx="374">
                  <c:v>28.21</c:v>
                </c:pt>
                <c:pt idx="375">
                  <c:v>28.36</c:v>
                </c:pt>
                <c:pt idx="376">
                  <c:v>28.36</c:v>
                </c:pt>
                <c:pt idx="377">
                  <c:v>28.36</c:v>
                </c:pt>
                <c:pt idx="378">
                  <c:v>27.93</c:v>
                </c:pt>
                <c:pt idx="379">
                  <c:v>28.36</c:v>
                </c:pt>
                <c:pt idx="380">
                  <c:v>28.21</c:v>
                </c:pt>
                <c:pt idx="381">
                  <c:v>28.21</c:v>
                </c:pt>
                <c:pt idx="382">
                  <c:v>29.64</c:v>
                </c:pt>
                <c:pt idx="383">
                  <c:v>27.93</c:v>
                </c:pt>
                <c:pt idx="384">
                  <c:v>27.93</c:v>
                </c:pt>
                <c:pt idx="385">
                  <c:v>28.21</c:v>
                </c:pt>
                <c:pt idx="386">
                  <c:v>27.93</c:v>
                </c:pt>
                <c:pt idx="387">
                  <c:v>28.36</c:v>
                </c:pt>
                <c:pt idx="388">
                  <c:v>28.21</c:v>
                </c:pt>
                <c:pt idx="389">
                  <c:v>29.07</c:v>
                </c:pt>
                <c:pt idx="390">
                  <c:v>27.93</c:v>
                </c:pt>
                <c:pt idx="391">
                  <c:v>28.21</c:v>
                </c:pt>
                <c:pt idx="392">
                  <c:v>28.36</c:v>
                </c:pt>
                <c:pt idx="393">
                  <c:v>27.93</c:v>
                </c:pt>
                <c:pt idx="394">
                  <c:v>27.93</c:v>
                </c:pt>
                <c:pt idx="395">
                  <c:v>27.93</c:v>
                </c:pt>
                <c:pt idx="396">
                  <c:v>28.21</c:v>
                </c:pt>
                <c:pt idx="397">
                  <c:v>27.93</c:v>
                </c:pt>
                <c:pt idx="398">
                  <c:v>28.21</c:v>
                </c:pt>
                <c:pt idx="399">
                  <c:v>27.93</c:v>
                </c:pt>
                <c:pt idx="400">
                  <c:v>27.93</c:v>
                </c:pt>
                <c:pt idx="401">
                  <c:v>27.93</c:v>
                </c:pt>
                <c:pt idx="402">
                  <c:v>29.36</c:v>
                </c:pt>
                <c:pt idx="403">
                  <c:v>28.36</c:v>
                </c:pt>
                <c:pt idx="404">
                  <c:v>27.93</c:v>
                </c:pt>
                <c:pt idx="405">
                  <c:v>28.36</c:v>
                </c:pt>
                <c:pt idx="406">
                  <c:v>27.93</c:v>
                </c:pt>
                <c:pt idx="407">
                  <c:v>28.36</c:v>
                </c:pt>
                <c:pt idx="408">
                  <c:v>29.64</c:v>
                </c:pt>
                <c:pt idx="409">
                  <c:v>28.36</c:v>
                </c:pt>
                <c:pt idx="410">
                  <c:v>28.36</c:v>
                </c:pt>
                <c:pt idx="411">
                  <c:v>28.21</c:v>
                </c:pt>
                <c:pt idx="412">
                  <c:v>28.21</c:v>
                </c:pt>
                <c:pt idx="413">
                  <c:v>28.64</c:v>
                </c:pt>
                <c:pt idx="414">
                  <c:v>27.93</c:v>
                </c:pt>
                <c:pt idx="415">
                  <c:v>29.07</c:v>
                </c:pt>
                <c:pt idx="416">
                  <c:v>27.93</c:v>
                </c:pt>
                <c:pt idx="417">
                  <c:v>27.93</c:v>
                </c:pt>
                <c:pt idx="418">
                  <c:v>28.21</c:v>
                </c:pt>
                <c:pt idx="419">
                  <c:v>28.21</c:v>
                </c:pt>
                <c:pt idx="420">
                  <c:v>27.93</c:v>
                </c:pt>
                <c:pt idx="421">
                  <c:v>28.21</c:v>
                </c:pt>
                <c:pt idx="422">
                  <c:v>28.21</c:v>
                </c:pt>
                <c:pt idx="423">
                  <c:v>27.93</c:v>
                </c:pt>
                <c:pt idx="424">
                  <c:v>28.21</c:v>
                </c:pt>
                <c:pt idx="425">
                  <c:v>30.07</c:v>
                </c:pt>
                <c:pt idx="426">
                  <c:v>29.07</c:v>
                </c:pt>
                <c:pt idx="427">
                  <c:v>29.64</c:v>
                </c:pt>
                <c:pt idx="428">
                  <c:v>27.93</c:v>
                </c:pt>
                <c:pt idx="429">
                  <c:v>27.93</c:v>
                </c:pt>
                <c:pt idx="430">
                  <c:v>27.93</c:v>
                </c:pt>
                <c:pt idx="431">
                  <c:v>28.21</c:v>
                </c:pt>
                <c:pt idx="432">
                  <c:v>27.93</c:v>
                </c:pt>
                <c:pt idx="433">
                  <c:v>28.64</c:v>
                </c:pt>
                <c:pt idx="434">
                  <c:v>28.64</c:v>
                </c:pt>
                <c:pt idx="435">
                  <c:v>28.21</c:v>
                </c:pt>
                <c:pt idx="436">
                  <c:v>28.21</c:v>
                </c:pt>
                <c:pt idx="437">
                  <c:v>28.21</c:v>
                </c:pt>
                <c:pt idx="438">
                  <c:v>27.93</c:v>
                </c:pt>
                <c:pt idx="439">
                  <c:v>28.21</c:v>
                </c:pt>
                <c:pt idx="440">
                  <c:v>29.07</c:v>
                </c:pt>
                <c:pt idx="441">
                  <c:v>30.07</c:v>
                </c:pt>
                <c:pt idx="442">
                  <c:v>29.64</c:v>
                </c:pt>
                <c:pt idx="443">
                  <c:v>29.07</c:v>
                </c:pt>
                <c:pt idx="444">
                  <c:v>28.21</c:v>
                </c:pt>
                <c:pt idx="445">
                  <c:v>27.93</c:v>
                </c:pt>
                <c:pt idx="446">
                  <c:v>28.36</c:v>
                </c:pt>
                <c:pt idx="447">
                  <c:v>27.93</c:v>
                </c:pt>
                <c:pt idx="448">
                  <c:v>28.64</c:v>
                </c:pt>
                <c:pt idx="449">
                  <c:v>28.21</c:v>
                </c:pt>
                <c:pt idx="450">
                  <c:v>27.93</c:v>
                </c:pt>
                <c:pt idx="451">
                  <c:v>27.93</c:v>
                </c:pt>
                <c:pt idx="452">
                  <c:v>27.93</c:v>
                </c:pt>
                <c:pt idx="453">
                  <c:v>27.93</c:v>
                </c:pt>
                <c:pt idx="454">
                  <c:v>27.93</c:v>
                </c:pt>
                <c:pt idx="455">
                  <c:v>28.21</c:v>
                </c:pt>
                <c:pt idx="456">
                  <c:v>27.93</c:v>
                </c:pt>
                <c:pt idx="457">
                  <c:v>28.64</c:v>
                </c:pt>
                <c:pt idx="458">
                  <c:v>27.93</c:v>
                </c:pt>
                <c:pt idx="459">
                  <c:v>28.36</c:v>
                </c:pt>
                <c:pt idx="460">
                  <c:v>27.93</c:v>
                </c:pt>
                <c:pt idx="461">
                  <c:v>27.93</c:v>
                </c:pt>
                <c:pt idx="462">
                  <c:v>28.21</c:v>
                </c:pt>
                <c:pt idx="463">
                  <c:v>30.07</c:v>
                </c:pt>
                <c:pt idx="464">
                  <c:v>28.21</c:v>
                </c:pt>
                <c:pt idx="465">
                  <c:v>28.21</c:v>
                </c:pt>
                <c:pt idx="466">
                  <c:v>28.64</c:v>
                </c:pt>
                <c:pt idx="467">
                  <c:v>28.64</c:v>
                </c:pt>
                <c:pt idx="468">
                  <c:v>28.36</c:v>
                </c:pt>
                <c:pt idx="469">
                  <c:v>29.07</c:v>
                </c:pt>
                <c:pt idx="470">
                  <c:v>27.93</c:v>
                </c:pt>
                <c:pt idx="471">
                  <c:v>28.21</c:v>
                </c:pt>
                <c:pt idx="472">
                  <c:v>28.21</c:v>
                </c:pt>
                <c:pt idx="473">
                  <c:v>29.07</c:v>
                </c:pt>
                <c:pt idx="474">
                  <c:v>28.21</c:v>
                </c:pt>
                <c:pt idx="475">
                  <c:v>27.93</c:v>
                </c:pt>
                <c:pt idx="476">
                  <c:v>28.64</c:v>
                </c:pt>
                <c:pt idx="477">
                  <c:v>28.64</c:v>
                </c:pt>
                <c:pt idx="478">
                  <c:v>28.21</c:v>
                </c:pt>
                <c:pt idx="479">
                  <c:v>30.07</c:v>
                </c:pt>
                <c:pt idx="480">
                  <c:v>27.93</c:v>
                </c:pt>
                <c:pt idx="481">
                  <c:v>27.93</c:v>
                </c:pt>
                <c:pt idx="482">
                  <c:v>28.64</c:v>
                </c:pt>
                <c:pt idx="483">
                  <c:v>27.93</c:v>
                </c:pt>
                <c:pt idx="484">
                  <c:v>27.93</c:v>
                </c:pt>
                <c:pt idx="485">
                  <c:v>28.21</c:v>
                </c:pt>
                <c:pt idx="486">
                  <c:v>29.07</c:v>
                </c:pt>
                <c:pt idx="487">
                  <c:v>27.93</c:v>
                </c:pt>
                <c:pt idx="488">
                  <c:v>28.64</c:v>
                </c:pt>
                <c:pt idx="489">
                  <c:v>27.93</c:v>
                </c:pt>
                <c:pt idx="490">
                  <c:v>28.21</c:v>
                </c:pt>
                <c:pt idx="491">
                  <c:v>28.36</c:v>
                </c:pt>
                <c:pt idx="492">
                  <c:v>27.93</c:v>
                </c:pt>
                <c:pt idx="493">
                  <c:v>28.21</c:v>
                </c:pt>
                <c:pt idx="494">
                  <c:v>27.93</c:v>
                </c:pt>
                <c:pt idx="495">
                  <c:v>27.93</c:v>
                </c:pt>
                <c:pt idx="496">
                  <c:v>27.93</c:v>
                </c:pt>
                <c:pt idx="497">
                  <c:v>28.21</c:v>
                </c:pt>
                <c:pt idx="498">
                  <c:v>27.93</c:v>
                </c:pt>
                <c:pt idx="499">
                  <c:v>28.21</c:v>
                </c:pt>
                <c:pt idx="500">
                  <c:v>28.21</c:v>
                </c:pt>
                <c:pt idx="501">
                  <c:v>27.93</c:v>
                </c:pt>
                <c:pt idx="502">
                  <c:v>28.36</c:v>
                </c:pt>
                <c:pt idx="503">
                  <c:v>27.93</c:v>
                </c:pt>
                <c:pt idx="504">
                  <c:v>27.93</c:v>
                </c:pt>
                <c:pt idx="505">
                  <c:v>28.21</c:v>
                </c:pt>
                <c:pt idx="506">
                  <c:v>28.21</c:v>
                </c:pt>
                <c:pt idx="507">
                  <c:v>28.21</c:v>
                </c:pt>
                <c:pt idx="508">
                  <c:v>27.93</c:v>
                </c:pt>
                <c:pt idx="509">
                  <c:v>29.36</c:v>
                </c:pt>
                <c:pt idx="510">
                  <c:v>29.36</c:v>
                </c:pt>
                <c:pt idx="511">
                  <c:v>28.36</c:v>
                </c:pt>
                <c:pt idx="512">
                  <c:v>29.36</c:v>
                </c:pt>
                <c:pt idx="513">
                  <c:v>27.93</c:v>
                </c:pt>
                <c:pt idx="514">
                  <c:v>28.34</c:v>
                </c:pt>
                <c:pt idx="515">
                  <c:v>28.64</c:v>
                </c:pt>
                <c:pt idx="516">
                  <c:v>28.21</c:v>
                </c:pt>
                <c:pt idx="517">
                  <c:v>28.64</c:v>
                </c:pt>
                <c:pt idx="518">
                  <c:v>28.36</c:v>
                </c:pt>
                <c:pt idx="519">
                  <c:v>28.36</c:v>
                </c:pt>
                <c:pt idx="520">
                  <c:v>28.64</c:v>
                </c:pt>
                <c:pt idx="521">
                  <c:v>28.21</c:v>
                </c:pt>
                <c:pt idx="522">
                  <c:v>27.93</c:v>
                </c:pt>
                <c:pt idx="523">
                  <c:v>28.36</c:v>
                </c:pt>
                <c:pt idx="524">
                  <c:v>27.93</c:v>
                </c:pt>
                <c:pt idx="525">
                  <c:v>28.21</c:v>
                </c:pt>
                <c:pt idx="526">
                  <c:v>28.36</c:v>
                </c:pt>
                <c:pt idx="527">
                  <c:v>28.21</c:v>
                </c:pt>
                <c:pt idx="528">
                  <c:v>27.93</c:v>
                </c:pt>
                <c:pt idx="529">
                  <c:v>28.64</c:v>
                </c:pt>
                <c:pt idx="530">
                  <c:v>28.21</c:v>
                </c:pt>
                <c:pt idx="531">
                  <c:v>28.21</c:v>
                </c:pt>
                <c:pt idx="532">
                  <c:v>29.36</c:v>
                </c:pt>
                <c:pt idx="533">
                  <c:v>29.36</c:v>
                </c:pt>
                <c:pt idx="534">
                  <c:v>28.21</c:v>
                </c:pt>
                <c:pt idx="535">
                  <c:v>28.21</c:v>
                </c:pt>
                <c:pt idx="536">
                  <c:v>28.36</c:v>
                </c:pt>
                <c:pt idx="537">
                  <c:v>28.36</c:v>
                </c:pt>
                <c:pt idx="538">
                  <c:v>28.21</c:v>
                </c:pt>
                <c:pt idx="539">
                  <c:v>28.21</c:v>
                </c:pt>
                <c:pt idx="540">
                  <c:v>27.93</c:v>
                </c:pt>
                <c:pt idx="541">
                  <c:v>27.93</c:v>
                </c:pt>
                <c:pt idx="542">
                  <c:v>27.93</c:v>
                </c:pt>
                <c:pt idx="543">
                  <c:v>29.64</c:v>
                </c:pt>
                <c:pt idx="544">
                  <c:v>28.21</c:v>
                </c:pt>
                <c:pt idx="545">
                  <c:v>27.93</c:v>
                </c:pt>
                <c:pt idx="546">
                  <c:v>28.21</c:v>
                </c:pt>
                <c:pt idx="547">
                  <c:v>28.64</c:v>
                </c:pt>
                <c:pt idx="548">
                  <c:v>28.21</c:v>
                </c:pt>
                <c:pt idx="549">
                  <c:v>29.64</c:v>
                </c:pt>
                <c:pt idx="550">
                  <c:v>29.07</c:v>
                </c:pt>
                <c:pt idx="551">
                  <c:v>28.36</c:v>
                </c:pt>
                <c:pt idx="552">
                  <c:v>28.21</c:v>
                </c:pt>
                <c:pt idx="553">
                  <c:v>27.93</c:v>
                </c:pt>
                <c:pt idx="554">
                  <c:v>29.07</c:v>
                </c:pt>
                <c:pt idx="555">
                  <c:v>28.21</c:v>
                </c:pt>
                <c:pt idx="556">
                  <c:v>27.93</c:v>
                </c:pt>
                <c:pt idx="557">
                  <c:v>28.21</c:v>
                </c:pt>
                <c:pt idx="558">
                  <c:v>28.21</c:v>
                </c:pt>
                <c:pt idx="559">
                  <c:v>28.64</c:v>
                </c:pt>
                <c:pt idx="560">
                  <c:v>28.64</c:v>
                </c:pt>
                <c:pt idx="561">
                  <c:v>28.36</c:v>
                </c:pt>
                <c:pt idx="562">
                  <c:v>31.07</c:v>
                </c:pt>
                <c:pt idx="563">
                  <c:v>27.93</c:v>
                </c:pt>
                <c:pt idx="564">
                  <c:v>27.93</c:v>
                </c:pt>
                <c:pt idx="565">
                  <c:v>27.93</c:v>
                </c:pt>
                <c:pt idx="566">
                  <c:v>28.36</c:v>
                </c:pt>
                <c:pt idx="567">
                  <c:v>28.21</c:v>
                </c:pt>
                <c:pt idx="568">
                  <c:v>28.64</c:v>
                </c:pt>
                <c:pt idx="569">
                  <c:v>31.07</c:v>
                </c:pt>
                <c:pt idx="570">
                  <c:v>28.36</c:v>
                </c:pt>
                <c:pt idx="571">
                  <c:v>28.21</c:v>
                </c:pt>
                <c:pt idx="572">
                  <c:v>29.64</c:v>
                </c:pt>
                <c:pt idx="573">
                  <c:v>29.64</c:v>
                </c:pt>
                <c:pt idx="574">
                  <c:v>28.36</c:v>
                </c:pt>
                <c:pt idx="575">
                  <c:v>28.64</c:v>
                </c:pt>
                <c:pt idx="576">
                  <c:v>31.07</c:v>
                </c:pt>
                <c:pt idx="577">
                  <c:v>27.93</c:v>
                </c:pt>
                <c:pt idx="578">
                  <c:v>27.93</c:v>
                </c:pt>
                <c:pt idx="579">
                  <c:v>27.93</c:v>
                </c:pt>
                <c:pt idx="580">
                  <c:v>27.93</c:v>
                </c:pt>
                <c:pt idx="581">
                  <c:v>28.36</c:v>
                </c:pt>
                <c:pt idx="582">
                  <c:v>27.93</c:v>
                </c:pt>
                <c:pt idx="583">
                  <c:v>27.93</c:v>
                </c:pt>
                <c:pt idx="584">
                  <c:v>29.07</c:v>
                </c:pt>
                <c:pt idx="585">
                  <c:v>28.36</c:v>
                </c:pt>
                <c:pt idx="586">
                  <c:v>27.93</c:v>
                </c:pt>
                <c:pt idx="587">
                  <c:v>29.36</c:v>
                </c:pt>
                <c:pt idx="588">
                  <c:v>28.36</c:v>
                </c:pt>
                <c:pt idx="589">
                  <c:v>30.07</c:v>
                </c:pt>
                <c:pt idx="590">
                  <c:v>28.36</c:v>
                </c:pt>
                <c:pt idx="591">
                  <c:v>28.64</c:v>
                </c:pt>
                <c:pt idx="592">
                  <c:v>28.21</c:v>
                </c:pt>
                <c:pt idx="593">
                  <c:v>27.93</c:v>
                </c:pt>
                <c:pt idx="594">
                  <c:v>27.93</c:v>
                </c:pt>
                <c:pt idx="595">
                  <c:v>29.36</c:v>
                </c:pt>
                <c:pt idx="596">
                  <c:v>32.31</c:v>
                </c:pt>
                <c:pt idx="597">
                  <c:v>28.21</c:v>
                </c:pt>
                <c:pt idx="598">
                  <c:v>27.93</c:v>
                </c:pt>
                <c:pt idx="599">
                  <c:v>29.07</c:v>
                </c:pt>
                <c:pt idx="600">
                  <c:v>27.93</c:v>
                </c:pt>
                <c:pt idx="601">
                  <c:v>29.07</c:v>
                </c:pt>
                <c:pt idx="602">
                  <c:v>27.93</c:v>
                </c:pt>
                <c:pt idx="603">
                  <c:v>27.93</c:v>
                </c:pt>
                <c:pt idx="604">
                  <c:v>28.64</c:v>
                </c:pt>
                <c:pt idx="605">
                  <c:v>28.21</c:v>
                </c:pt>
                <c:pt idx="606">
                  <c:v>27.93</c:v>
                </c:pt>
                <c:pt idx="607">
                  <c:v>29.36</c:v>
                </c:pt>
                <c:pt idx="608">
                  <c:v>27.93</c:v>
                </c:pt>
                <c:pt idx="609">
                  <c:v>28.36</c:v>
                </c:pt>
                <c:pt idx="610">
                  <c:v>28.21</c:v>
                </c:pt>
                <c:pt idx="611">
                  <c:v>28.21</c:v>
                </c:pt>
                <c:pt idx="612">
                  <c:v>29.07</c:v>
                </c:pt>
                <c:pt idx="613">
                  <c:v>27.93</c:v>
                </c:pt>
                <c:pt idx="614">
                  <c:v>29.07</c:v>
                </c:pt>
                <c:pt idx="615">
                  <c:v>28.21</c:v>
                </c:pt>
                <c:pt idx="616">
                  <c:v>28.21</c:v>
                </c:pt>
                <c:pt idx="617">
                  <c:v>29.07</c:v>
                </c:pt>
                <c:pt idx="618">
                  <c:v>28.21</c:v>
                </c:pt>
                <c:pt idx="619">
                  <c:v>29.07</c:v>
                </c:pt>
                <c:pt idx="620">
                  <c:v>28.36</c:v>
                </c:pt>
                <c:pt idx="621">
                  <c:v>27.93</c:v>
                </c:pt>
                <c:pt idx="622">
                  <c:v>29.36</c:v>
                </c:pt>
                <c:pt idx="623">
                  <c:v>29.36</c:v>
                </c:pt>
                <c:pt idx="624">
                  <c:v>27.93</c:v>
                </c:pt>
                <c:pt idx="625">
                  <c:v>28.64</c:v>
                </c:pt>
                <c:pt idx="626">
                  <c:v>29.64</c:v>
                </c:pt>
                <c:pt idx="627">
                  <c:v>27.93</c:v>
                </c:pt>
                <c:pt idx="628">
                  <c:v>27.93</c:v>
                </c:pt>
                <c:pt idx="629">
                  <c:v>28.64</c:v>
                </c:pt>
                <c:pt idx="630">
                  <c:v>27.93</c:v>
                </c:pt>
                <c:pt idx="631">
                  <c:v>27.93</c:v>
                </c:pt>
                <c:pt idx="632">
                  <c:v>29.07</c:v>
                </c:pt>
                <c:pt idx="633">
                  <c:v>28.21</c:v>
                </c:pt>
                <c:pt idx="634">
                  <c:v>27.93</c:v>
                </c:pt>
                <c:pt idx="635">
                  <c:v>27.93</c:v>
                </c:pt>
                <c:pt idx="636">
                  <c:v>28.64</c:v>
                </c:pt>
                <c:pt idx="637">
                  <c:v>28.21</c:v>
                </c:pt>
                <c:pt idx="638">
                  <c:v>27.93</c:v>
                </c:pt>
                <c:pt idx="639">
                  <c:v>28.36</c:v>
                </c:pt>
                <c:pt idx="640">
                  <c:v>27.93</c:v>
                </c:pt>
                <c:pt idx="641">
                  <c:v>28.36</c:v>
                </c:pt>
                <c:pt idx="642">
                  <c:v>27.93</c:v>
                </c:pt>
                <c:pt idx="643">
                  <c:v>28.21</c:v>
                </c:pt>
                <c:pt idx="644">
                  <c:v>29.07</c:v>
                </c:pt>
                <c:pt idx="645">
                  <c:v>28.21</c:v>
                </c:pt>
                <c:pt idx="646">
                  <c:v>28.21</c:v>
                </c:pt>
                <c:pt idx="647">
                  <c:v>27.93</c:v>
                </c:pt>
                <c:pt idx="648">
                  <c:v>28.21</c:v>
                </c:pt>
                <c:pt idx="649">
                  <c:v>27.64</c:v>
                </c:pt>
                <c:pt idx="650">
                  <c:v>29.36</c:v>
                </c:pt>
                <c:pt idx="651">
                  <c:v>28.21</c:v>
                </c:pt>
                <c:pt idx="652">
                  <c:v>28.21</c:v>
                </c:pt>
                <c:pt idx="653">
                  <c:v>28.64</c:v>
                </c:pt>
                <c:pt idx="654">
                  <c:v>28.21</c:v>
                </c:pt>
                <c:pt idx="655">
                  <c:v>29.36</c:v>
                </c:pt>
                <c:pt idx="656">
                  <c:v>27.93</c:v>
                </c:pt>
                <c:pt idx="657">
                  <c:v>28.36</c:v>
                </c:pt>
                <c:pt idx="658">
                  <c:v>27.93</c:v>
                </c:pt>
                <c:pt idx="659">
                  <c:v>28.36</c:v>
                </c:pt>
                <c:pt idx="660">
                  <c:v>28.21</c:v>
                </c:pt>
                <c:pt idx="661">
                  <c:v>27.93</c:v>
                </c:pt>
                <c:pt idx="662">
                  <c:v>27.93</c:v>
                </c:pt>
                <c:pt idx="663">
                  <c:v>28.21</c:v>
                </c:pt>
                <c:pt idx="664">
                  <c:v>28.21</c:v>
                </c:pt>
                <c:pt idx="665">
                  <c:v>29.64</c:v>
                </c:pt>
                <c:pt idx="666">
                  <c:v>28.21</c:v>
                </c:pt>
                <c:pt idx="667">
                  <c:v>28.36</c:v>
                </c:pt>
                <c:pt idx="668">
                  <c:v>28.21</c:v>
                </c:pt>
                <c:pt idx="669">
                  <c:v>28.21</c:v>
                </c:pt>
                <c:pt idx="670">
                  <c:v>28.21</c:v>
                </c:pt>
                <c:pt idx="671">
                  <c:v>27.93</c:v>
                </c:pt>
                <c:pt idx="672">
                  <c:v>27.93</c:v>
                </c:pt>
                <c:pt idx="673">
                  <c:v>27.93</c:v>
                </c:pt>
                <c:pt idx="674">
                  <c:v>27.93</c:v>
                </c:pt>
                <c:pt idx="675">
                  <c:v>29.36</c:v>
                </c:pt>
                <c:pt idx="676">
                  <c:v>28.21</c:v>
                </c:pt>
                <c:pt idx="677">
                  <c:v>28.21</c:v>
                </c:pt>
                <c:pt idx="678">
                  <c:v>29.36</c:v>
                </c:pt>
                <c:pt idx="679">
                  <c:v>30.5</c:v>
                </c:pt>
                <c:pt idx="680">
                  <c:v>28.21</c:v>
                </c:pt>
                <c:pt idx="681">
                  <c:v>28.36</c:v>
                </c:pt>
                <c:pt idx="682">
                  <c:v>27.93</c:v>
                </c:pt>
                <c:pt idx="683">
                  <c:v>27.93</c:v>
                </c:pt>
                <c:pt idx="684">
                  <c:v>28.36</c:v>
                </c:pt>
                <c:pt idx="685">
                  <c:v>28.21</c:v>
                </c:pt>
                <c:pt idx="686">
                  <c:v>27.93</c:v>
                </c:pt>
                <c:pt idx="687">
                  <c:v>28.21</c:v>
                </c:pt>
                <c:pt idx="688">
                  <c:v>29.07</c:v>
                </c:pt>
                <c:pt idx="689">
                  <c:v>29.36</c:v>
                </c:pt>
                <c:pt idx="690">
                  <c:v>28.21</c:v>
                </c:pt>
                <c:pt idx="691">
                  <c:v>27.93</c:v>
                </c:pt>
                <c:pt idx="692">
                  <c:v>27.93</c:v>
                </c:pt>
                <c:pt idx="693">
                  <c:v>27.93</c:v>
                </c:pt>
                <c:pt idx="694">
                  <c:v>28.36</c:v>
                </c:pt>
                <c:pt idx="695">
                  <c:v>28.21</c:v>
                </c:pt>
                <c:pt idx="696">
                  <c:v>29.07</c:v>
                </c:pt>
                <c:pt idx="697">
                  <c:v>29.07</c:v>
                </c:pt>
                <c:pt idx="698">
                  <c:v>28.36</c:v>
                </c:pt>
                <c:pt idx="699">
                  <c:v>28.64</c:v>
                </c:pt>
                <c:pt idx="700">
                  <c:v>29.07</c:v>
                </c:pt>
                <c:pt idx="701">
                  <c:v>29.07</c:v>
                </c:pt>
                <c:pt idx="702">
                  <c:v>28.64</c:v>
                </c:pt>
                <c:pt idx="703">
                  <c:v>27.93</c:v>
                </c:pt>
                <c:pt idx="704">
                  <c:v>29.36</c:v>
                </c:pt>
                <c:pt idx="705">
                  <c:v>28.36</c:v>
                </c:pt>
                <c:pt idx="706">
                  <c:v>27.93</c:v>
                </c:pt>
                <c:pt idx="707">
                  <c:v>28.21</c:v>
                </c:pt>
                <c:pt idx="708">
                  <c:v>27.93</c:v>
                </c:pt>
                <c:pt idx="709">
                  <c:v>28.21</c:v>
                </c:pt>
                <c:pt idx="710">
                  <c:v>28.36</c:v>
                </c:pt>
                <c:pt idx="711">
                  <c:v>28.21</c:v>
                </c:pt>
                <c:pt idx="712">
                  <c:v>28.21</c:v>
                </c:pt>
                <c:pt idx="713">
                  <c:v>28.21</c:v>
                </c:pt>
                <c:pt idx="714">
                  <c:v>28.64</c:v>
                </c:pt>
                <c:pt idx="715">
                  <c:v>28.21</c:v>
                </c:pt>
                <c:pt idx="716">
                  <c:v>28.21</c:v>
                </c:pt>
                <c:pt idx="717">
                  <c:v>29.36</c:v>
                </c:pt>
                <c:pt idx="718">
                  <c:v>28.64</c:v>
                </c:pt>
                <c:pt idx="719">
                  <c:v>28.21</c:v>
                </c:pt>
                <c:pt idx="720">
                  <c:v>28.36</c:v>
                </c:pt>
                <c:pt idx="721">
                  <c:v>29.07</c:v>
                </c:pt>
                <c:pt idx="722">
                  <c:v>29.07</c:v>
                </c:pt>
                <c:pt idx="723">
                  <c:v>27.93</c:v>
                </c:pt>
                <c:pt idx="724">
                  <c:v>27.93</c:v>
                </c:pt>
                <c:pt idx="725">
                  <c:v>28.21</c:v>
                </c:pt>
                <c:pt idx="726">
                  <c:v>27.93</c:v>
                </c:pt>
                <c:pt idx="727">
                  <c:v>27.93</c:v>
                </c:pt>
                <c:pt idx="728">
                  <c:v>29.07</c:v>
                </c:pt>
                <c:pt idx="729">
                  <c:v>27.93</c:v>
                </c:pt>
                <c:pt idx="730">
                  <c:v>28.21</c:v>
                </c:pt>
                <c:pt idx="731">
                  <c:v>28.21</c:v>
                </c:pt>
                <c:pt idx="732">
                  <c:v>28.36</c:v>
                </c:pt>
                <c:pt idx="733">
                  <c:v>27.93</c:v>
                </c:pt>
                <c:pt idx="734">
                  <c:v>29.07</c:v>
                </c:pt>
                <c:pt idx="735">
                  <c:v>27.93</c:v>
                </c:pt>
                <c:pt idx="736">
                  <c:v>27.93</c:v>
                </c:pt>
                <c:pt idx="737">
                  <c:v>27.93</c:v>
                </c:pt>
                <c:pt idx="738">
                  <c:v>28.21</c:v>
                </c:pt>
                <c:pt idx="739">
                  <c:v>27.93</c:v>
                </c:pt>
                <c:pt idx="740">
                  <c:v>27.93</c:v>
                </c:pt>
                <c:pt idx="741">
                  <c:v>27.93</c:v>
                </c:pt>
                <c:pt idx="742">
                  <c:v>28.36</c:v>
                </c:pt>
                <c:pt idx="743">
                  <c:v>29.07</c:v>
                </c:pt>
                <c:pt idx="744">
                  <c:v>28.21</c:v>
                </c:pt>
                <c:pt idx="745">
                  <c:v>28.21</c:v>
                </c:pt>
                <c:pt idx="746">
                  <c:v>27.93</c:v>
                </c:pt>
                <c:pt idx="747">
                  <c:v>28.21</c:v>
                </c:pt>
                <c:pt idx="748">
                  <c:v>27.93</c:v>
                </c:pt>
                <c:pt idx="749">
                  <c:v>29.07</c:v>
                </c:pt>
                <c:pt idx="750">
                  <c:v>28.21</c:v>
                </c:pt>
                <c:pt idx="751">
                  <c:v>27.93</c:v>
                </c:pt>
                <c:pt idx="752">
                  <c:v>28.64</c:v>
                </c:pt>
                <c:pt idx="753">
                  <c:v>28.21</c:v>
                </c:pt>
                <c:pt idx="754">
                  <c:v>27.93</c:v>
                </c:pt>
                <c:pt idx="755">
                  <c:v>27.93</c:v>
                </c:pt>
                <c:pt idx="756">
                  <c:v>28.64</c:v>
                </c:pt>
                <c:pt idx="757">
                  <c:v>28.36</c:v>
                </c:pt>
                <c:pt idx="758">
                  <c:v>28.21</c:v>
                </c:pt>
                <c:pt idx="759">
                  <c:v>29.64</c:v>
                </c:pt>
                <c:pt idx="760">
                  <c:v>28.64</c:v>
                </c:pt>
                <c:pt idx="761">
                  <c:v>28.64</c:v>
                </c:pt>
                <c:pt idx="762">
                  <c:v>28.21</c:v>
                </c:pt>
                <c:pt idx="763">
                  <c:v>28.21</c:v>
                </c:pt>
                <c:pt idx="764">
                  <c:v>27.93</c:v>
                </c:pt>
                <c:pt idx="765">
                  <c:v>28.21</c:v>
                </c:pt>
                <c:pt idx="766">
                  <c:v>28.36</c:v>
                </c:pt>
                <c:pt idx="767">
                  <c:v>29.07</c:v>
                </c:pt>
                <c:pt idx="768">
                  <c:v>28.21</c:v>
                </c:pt>
                <c:pt idx="769">
                  <c:v>28.64</c:v>
                </c:pt>
                <c:pt idx="770">
                  <c:v>27.93</c:v>
                </c:pt>
                <c:pt idx="771">
                  <c:v>28.21</c:v>
                </c:pt>
                <c:pt idx="772">
                  <c:v>27.93</c:v>
                </c:pt>
                <c:pt idx="773">
                  <c:v>27.93</c:v>
                </c:pt>
                <c:pt idx="774">
                  <c:v>27.93</c:v>
                </c:pt>
                <c:pt idx="775">
                  <c:v>27.93</c:v>
                </c:pt>
                <c:pt idx="776">
                  <c:v>28.21</c:v>
                </c:pt>
                <c:pt idx="777">
                  <c:v>29.36</c:v>
                </c:pt>
                <c:pt idx="778">
                  <c:v>28.21</c:v>
                </c:pt>
                <c:pt idx="779">
                  <c:v>27.93</c:v>
                </c:pt>
                <c:pt idx="780">
                  <c:v>28.21</c:v>
                </c:pt>
                <c:pt idx="781">
                  <c:v>28.21</c:v>
                </c:pt>
                <c:pt idx="782">
                  <c:v>28.36</c:v>
                </c:pt>
                <c:pt idx="783">
                  <c:v>28.36</c:v>
                </c:pt>
                <c:pt idx="784">
                  <c:v>27.93</c:v>
                </c:pt>
                <c:pt idx="785">
                  <c:v>29.07</c:v>
                </c:pt>
                <c:pt idx="786">
                  <c:v>28.64</c:v>
                </c:pt>
                <c:pt idx="787">
                  <c:v>27.93</c:v>
                </c:pt>
                <c:pt idx="788">
                  <c:v>29.07</c:v>
                </c:pt>
                <c:pt idx="789">
                  <c:v>28.36</c:v>
                </c:pt>
                <c:pt idx="790">
                  <c:v>28.21</c:v>
                </c:pt>
                <c:pt idx="791">
                  <c:v>27.93</c:v>
                </c:pt>
                <c:pt idx="792">
                  <c:v>27.93</c:v>
                </c:pt>
                <c:pt idx="793">
                  <c:v>29.07</c:v>
                </c:pt>
                <c:pt idx="794">
                  <c:v>28.21</c:v>
                </c:pt>
                <c:pt idx="795">
                  <c:v>28.21</c:v>
                </c:pt>
                <c:pt idx="796">
                  <c:v>28.21</c:v>
                </c:pt>
                <c:pt idx="797">
                  <c:v>28.36</c:v>
                </c:pt>
                <c:pt idx="798">
                  <c:v>28.21</c:v>
                </c:pt>
                <c:pt idx="799">
                  <c:v>28.21</c:v>
                </c:pt>
                <c:pt idx="800">
                  <c:v>30.07</c:v>
                </c:pt>
                <c:pt idx="801">
                  <c:v>28.64</c:v>
                </c:pt>
                <c:pt idx="802">
                  <c:v>27.93</c:v>
                </c:pt>
                <c:pt idx="803">
                  <c:v>28.21</c:v>
                </c:pt>
                <c:pt idx="804">
                  <c:v>28.21</c:v>
                </c:pt>
                <c:pt idx="805">
                  <c:v>28.21</c:v>
                </c:pt>
                <c:pt idx="806">
                  <c:v>27.93</c:v>
                </c:pt>
                <c:pt idx="807">
                  <c:v>27.93</c:v>
                </c:pt>
                <c:pt idx="808">
                  <c:v>27.93</c:v>
                </c:pt>
                <c:pt idx="809">
                  <c:v>28.21</c:v>
                </c:pt>
                <c:pt idx="810">
                  <c:v>27.93</c:v>
                </c:pt>
                <c:pt idx="811">
                  <c:v>29.36</c:v>
                </c:pt>
                <c:pt idx="812">
                  <c:v>27.93</c:v>
                </c:pt>
                <c:pt idx="813">
                  <c:v>28.21</c:v>
                </c:pt>
                <c:pt idx="814">
                  <c:v>28.36</c:v>
                </c:pt>
                <c:pt idx="815">
                  <c:v>29.07</c:v>
                </c:pt>
                <c:pt idx="816">
                  <c:v>30.07</c:v>
                </c:pt>
                <c:pt idx="817">
                  <c:v>28.21</c:v>
                </c:pt>
                <c:pt idx="818">
                  <c:v>29.36</c:v>
                </c:pt>
                <c:pt idx="819">
                  <c:v>29.36</c:v>
                </c:pt>
                <c:pt idx="820">
                  <c:v>28.21</c:v>
                </c:pt>
                <c:pt idx="821">
                  <c:v>28.36</c:v>
                </c:pt>
                <c:pt idx="822">
                  <c:v>27.93</c:v>
                </c:pt>
                <c:pt idx="823">
                  <c:v>30.07</c:v>
                </c:pt>
                <c:pt idx="824">
                  <c:v>27.93</c:v>
                </c:pt>
                <c:pt idx="825">
                  <c:v>28.36</c:v>
                </c:pt>
                <c:pt idx="826">
                  <c:v>27.93</c:v>
                </c:pt>
                <c:pt idx="827">
                  <c:v>28.21</c:v>
                </c:pt>
                <c:pt idx="828">
                  <c:v>27.93</c:v>
                </c:pt>
                <c:pt idx="829">
                  <c:v>27.93</c:v>
                </c:pt>
                <c:pt idx="830">
                  <c:v>28.36</c:v>
                </c:pt>
                <c:pt idx="831">
                  <c:v>28.21</c:v>
                </c:pt>
                <c:pt idx="832">
                  <c:v>27.93</c:v>
                </c:pt>
                <c:pt idx="833">
                  <c:v>28.64</c:v>
                </c:pt>
                <c:pt idx="834">
                  <c:v>27.93</c:v>
                </c:pt>
                <c:pt idx="835">
                  <c:v>27.93</c:v>
                </c:pt>
                <c:pt idx="836">
                  <c:v>28.21</c:v>
                </c:pt>
                <c:pt idx="837">
                  <c:v>28.21</c:v>
                </c:pt>
                <c:pt idx="838">
                  <c:v>28.21</c:v>
                </c:pt>
                <c:pt idx="839">
                  <c:v>28.64</c:v>
                </c:pt>
                <c:pt idx="840">
                  <c:v>29.36</c:v>
                </c:pt>
                <c:pt idx="841">
                  <c:v>27.93</c:v>
                </c:pt>
                <c:pt idx="842">
                  <c:v>27.93</c:v>
                </c:pt>
                <c:pt idx="843">
                  <c:v>28.21</c:v>
                </c:pt>
                <c:pt idx="844">
                  <c:v>28.64</c:v>
                </c:pt>
                <c:pt idx="845">
                  <c:v>28.21</c:v>
                </c:pt>
                <c:pt idx="846">
                  <c:v>27.93</c:v>
                </c:pt>
                <c:pt idx="847">
                  <c:v>29.07</c:v>
                </c:pt>
                <c:pt idx="848">
                  <c:v>28.36</c:v>
                </c:pt>
                <c:pt idx="849">
                  <c:v>27.93</c:v>
                </c:pt>
                <c:pt idx="850">
                  <c:v>27.93</c:v>
                </c:pt>
                <c:pt idx="851">
                  <c:v>27.93</c:v>
                </c:pt>
                <c:pt idx="852">
                  <c:v>29.07</c:v>
                </c:pt>
                <c:pt idx="853">
                  <c:v>27.93</c:v>
                </c:pt>
                <c:pt idx="854">
                  <c:v>29.07</c:v>
                </c:pt>
                <c:pt idx="855">
                  <c:v>28.64</c:v>
                </c:pt>
                <c:pt idx="856">
                  <c:v>28.21</c:v>
                </c:pt>
                <c:pt idx="857">
                  <c:v>27.93</c:v>
                </c:pt>
                <c:pt idx="858">
                  <c:v>28.21</c:v>
                </c:pt>
                <c:pt idx="859">
                  <c:v>29.07</c:v>
                </c:pt>
                <c:pt idx="860">
                  <c:v>28.21</c:v>
                </c:pt>
                <c:pt idx="861">
                  <c:v>28.36</c:v>
                </c:pt>
                <c:pt idx="862">
                  <c:v>28.36</c:v>
                </c:pt>
                <c:pt idx="863">
                  <c:v>27.93</c:v>
                </c:pt>
                <c:pt idx="864">
                  <c:v>27.93</c:v>
                </c:pt>
                <c:pt idx="865">
                  <c:v>27.93</c:v>
                </c:pt>
                <c:pt idx="866">
                  <c:v>28.21</c:v>
                </c:pt>
                <c:pt idx="867">
                  <c:v>27.93</c:v>
                </c:pt>
                <c:pt idx="868">
                  <c:v>28.21</c:v>
                </c:pt>
                <c:pt idx="869">
                  <c:v>28.64</c:v>
                </c:pt>
                <c:pt idx="870">
                  <c:v>27.93</c:v>
                </c:pt>
                <c:pt idx="871">
                  <c:v>28.21</c:v>
                </c:pt>
                <c:pt idx="872">
                  <c:v>28.21</c:v>
                </c:pt>
                <c:pt idx="873">
                  <c:v>28.21</c:v>
                </c:pt>
                <c:pt idx="874">
                  <c:v>27.93</c:v>
                </c:pt>
                <c:pt idx="875">
                  <c:v>29.36</c:v>
                </c:pt>
                <c:pt idx="876">
                  <c:v>29.07</c:v>
                </c:pt>
                <c:pt idx="877">
                  <c:v>27.93</c:v>
                </c:pt>
                <c:pt idx="878">
                  <c:v>28.64</c:v>
                </c:pt>
                <c:pt idx="879">
                  <c:v>28.21</c:v>
                </c:pt>
                <c:pt idx="880">
                  <c:v>27.93</c:v>
                </c:pt>
                <c:pt idx="881">
                  <c:v>28.21</c:v>
                </c:pt>
                <c:pt idx="882">
                  <c:v>29.36</c:v>
                </c:pt>
                <c:pt idx="883">
                  <c:v>27.93</c:v>
                </c:pt>
                <c:pt idx="884">
                  <c:v>28.21</c:v>
                </c:pt>
                <c:pt idx="885">
                  <c:v>29.64</c:v>
                </c:pt>
                <c:pt idx="886">
                  <c:v>28.21</c:v>
                </c:pt>
                <c:pt idx="887">
                  <c:v>29.07</c:v>
                </c:pt>
                <c:pt idx="888">
                  <c:v>27.93</c:v>
                </c:pt>
                <c:pt idx="889">
                  <c:v>27.86</c:v>
                </c:pt>
                <c:pt idx="890">
                  <c:v>28.21</c:v>
                </c:pt>
                <c:pt idx="891">
                  <c:v>27.93</c:v>
                </c:pt>
                <c:pt idx="892">
                  <c:v>29.36</c:v>
                </c:pt>
                <c:pt idx="893">
                  <c:v>27.93</c:v>
                </c:pt>
                <c:pt idx="894">
                  <c:v>27.93</c:v>
                </c:pt>
                <c:pt idx="895">
                  <c:v>27.93</c:v>
                </c:pt>
                <c:pt idx="896">
                  <c:v>28.36</c:v>
                </c:pt>
                <c:pt idx="897">
                  <c:v>27.93</c:v>
                </c:pt>
                <c:pt idx="898">
                  <c:v>26.14</c:v>
                </c:pt>
                <c:pt idx="899">
                  <c:v>28.21</c:v>
                </c:pt>
                <c:pt idx="900">
                  <c:v>27.93</c:v>
                </c:pt>
                <c:pt idx="901">
                  <c:v>25</c:v>
                </c:pt>
                <c:pt idx="902">
                  <c:v>28.21</c:v>
                </c:pt>
                <c:pt idx="903">
                  <c:v>28.64</c:v>
                </c:pt>
                <c:pt idx="904">
                  <c:v>25.69</c:v>
                </c:pt>
                <c:pt idx="905">
                  <c:v>25.7</c:v>
                </c:pt>
                <c:pt idx="906">
                  <c:v>27.93</c:v>
                </c:pt>
                <c:pt idx="907">
                  <c:v>28.21</c:v>
                </c:pt>
                <c:pt idx="908">
                  <c:v>28.21</c:v>
                </c:pt>
                <c:pt idx="909">
                  <c:v>28.64</c:v>
                </c:pt>
                <c:pt idx="910">
                  <c:v>28.21</c:v>
                </c:pt>
                <c:pt idx="911">
                  <c:v>27.93</c:v>
                </c:pt>
                <c:pt idx="912">
                  <c:v>27.64</c:v>
                </c:pt>
                <c:pt idx="913">
                  <c:v>29.64</c:v>
                </c:pt>
                <c:pt idx="914">
                  <c:v>27.79</c:v>
                </c:pt>
                <c:pt idx="915">
                  <c:v>25.86</c:v>
                </c:pt>
                <c:pt idx="916">
                  <c:v>27.93</c:v>
                </c:pt>
                <c:pt idx="917">
                  <c:v>28.64</c:v>
                </c:pt>
                <c:pt idx="918">
                  <c:v>27.06</c:v>
                </c:pt>
                <c:pt idx="919">
                  <c:v>28.21</c:v>
                </c:pt>
                <c:pt idx="920">
                  <c:v>28.21</c:v>
                </c:pt>
                <c:pt idx="921">
                  <c:v>25.99</c:v>
                </c:pt>
                <c:pt idx="922">
                  <c:v>28.21</c:v>
                </c:pt>
                <c:pt idx="923">
                  <c:v>28.21</c:v>
                </c:pt>
                <c:pt idx="924">
                  <c:v>27.93</c:v>
                </c:pt>
                <c:pt idx="925">
                  <c:v>26.51</c:v>
                </c:pt>
                <c:pt idx="926">
                  <c:v>26.36</c:v>
                </c:pt>
                <c:pt idx="927">
                  <c:v>27.93</c:v>
                </c:pt>
                <c:pt idx="928">
                  <c:v>27.93</c:v>
                </c:pt>
                <c:pt idx="929">
                  <c:v>27.64</c:v>
                </c:pt>
                <c:pt idx="930">
                  <c:v>27.93</c:v>
                </c:pt>
                <c:pt idx="931">
                  <c:v>27.93</c:v>
                </c:pt>
                <c:pt idx="932">
                  <c:v>27.93</c:v>
                </c:pt>
                <c:pt idx="933">
                  <c:v>25.79</c:v>
                </c:pt>
                <c:pt idx="934">
                  <c:v>28.21</c:v>
                </c:pt>
                <c:pt idx="935">
                  <c:v>28.64</c:v>
                </c:pt>
                <c:pt idx="936">
                  <c:v>27.93</c:v>
                </c:pt>
                <c:pt idx="937">
                  <c:v>28.64</c:v>
                </c:pt>
                <c:pt idx="938">
                  <c:v>27.93</c:v>
                </c:pt>
                <c:pt idx="939">
                  <c:v>28.64</c:v>
                </c:pt>
                <c:pt idx="940">
                  <c:v>25.86</c:v>
                </c:pt>
                <c:pt idx="941">
                  <c:v>28.21</c:v>
                </c:pt>
                <c:pt idx="942">
                  <c:v>28.64</c:v>
                </c:pt>
                <c:pt idx="943">
                  <c:v>28.21</c:v>
                </c:pt>
                <c:pt idx="944">
                  <c:v>28.21</c:v>
                </c:pt>
                <c:pt idx="945">
                  <c:v>27.93</c:v>
                </c:pt>
                <c:pt idx="946">
                  <c:v>28.21</c:v>
                </c:pt>
                <c:pt idx="947">
                  <c:v>25.13</c:v>
                </c:pt>
                <c:pt idx="948">
                  <c:v>27.93</c:v>
                </c:pt>
                <c:pt idx="949">
                  <c:v>28.21</c:v>
                </c:pt>
                <c:pt idx="950">
                  <c:v>27.93</c:v>
                </c:pt>
                <c:pt idx="951">
                  <c:v>27.93</c:v>
                </c:pt>
                <c:pt idx="952">
                  <c:v>28.64</c:v>
                </c:pt>
                <c:pt idx="953">
                  <c:v>27.93</c:v>
                </c:pt>
                <c:pt idx="954">
                  <c:v>27.93</c:v>
                </c:pt>
                <c:pt idx="955">
                  <c:v>27.93</c:v>
                </c:pt>
                <c:pt idx="956">
                  <c:v>28.21</c:v>
                </c:pt>
                <c:pt idx="957">
                  <c:v>27.93</c:v>
                </c:pt>
                <c:pt idx="958">
                  <c:v>28.36</c:v>
                </c:pt>
                <c:pt idx="959">
                  <c:v>28.36</c:v>
                </c:pt>
                <c:pt idx="960">
                  <c:v>27.93</c:v>
                </c:pt>
                <c:pt idx="961">
                  <c:v>26.64</c:v>
                </c:pt>
                <c:pt idx="962">
                  <c:v>27.64</c:v>
                </c:pt>
                <c:pt idx="963">
                  <c:v>27.93</c:v>
                </c:pt>
                <c:pt idx="964">
                  <c:v>31.41</c:v>
                </c:pt>
                <c:pt idx="965">
                  <c:v>27.64</c:v>
                </c:pt>
                <c:pt idx="966">
                  <c:v>28.21</c:v>
                </c:pt>
                <c:pt idx="967">
                  <c:v>27.93</c:v>
                </c:pt>
                <c:pt idx="968">
                  <c:v>29.07</c:v>
                </c:pt>
                <c:pt idx="969">
                  <c:v>27.93</c:v>
                </c:pt>
                <c:pt idx="970">
                  <c:v>27.64</c:v>
                </c:pt>
                <c:pt idx="971">
                  <c:v>27.93</c:v>
                </c:pt>
                <c:pt idx="972">
                  <c:v>27.93</c:v>
                </c:pt>
                <c:pt idx="973">
                  <c:v>28.21</c:v>
                </c:pt>
                <c:pt idx="974">
                  <c:v>27.64</c:v>
                </c:pt>
                <c:pt idx="975">
                  <c:v>27.93</c:v>
                </c:pt>
                <c:pt idx="976">
                  <c:v>27.93</c:v>
                </c:pt>
                <c:pt idx="977">
                  <c:v>27.93</c:v>
                </c:pt>
                <c:pt idx="978">
                  <c:v>27.93</c:v>
                </c:pt>
                <c:pt idx="979">
                  <c:v>28.64</c:v>
                </c:pt>
                <c:pt idx="980">
                  <c:v>29.07</c:v>
                </c:pt>
                <c:pt idx="981">
                  <c:v>28.21</c:v>
                </c:pt>
                <c:pt idx="982">
                  <c:v>28.21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5F-4D81-BE4D-4DDB7E7AE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028559"/>
        <c:axId val="1314026639"/>
      </c:scatterChart>
      <c:valAx>
        <c:axId val="13140285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Nombre de spiritueux proposés par le magasin</a:t>
                </a:r>
              </a:p>
            </c:rich>
          </c:tx>
          <c:layout>
            <c:manualLayout>
              <c:xMode val="edge"/>
              <c:yMode val="edge"/>
              <c:x val="0.26347549596152753"/>
              <c:y val="0.91547542342828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4026639"/>
        <c:crosses val="autoZero"/>
        <c:crossBetween val="midCat"/>
      </c:valAx>
      <c:valAx>
        <c:axId val="1314026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Prix par litre</a:t>
                </a:r>
              </a:p>
            </c:rich>
          </c:tx>
          <c:layout>
            <c:manualLayout>
              <c:xMode val="edge"/>
              <c:yMode val="edge"/>
              <c:x val="1.6761763118766426E-2"/>
              <c:y val="0.315119049402879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4028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22725636140053"/>
          <c:y val="7.5245985489884648E-2"/>
          <c:w val="0.78152008500416026"/>
          <c:h val="0.5843008666457713"/>
        </c:manualLayout>
      </c:layout>
      <c:areaChart>
        <c:grouping val="stacked"/>
        <c:varyColors val="0"/>
        <c:ser>
          <c:idx val="0"/>
          <c:order val="0"/>
          <c:tx>
            <c:strRef>
              <c:f>'A0 - Distributeur'!$R$6</c:f>
              <c:strCache>
                <c:ptCount val="1"/>
                <c:pt idx="0">
                  <c:v>Nb de spiritueux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 w="25400">
              <a:noFill/>
            </a:ln>
            <a:effectLst/>
          </c:spPr>
          <c:cat>
            <c:numRef>
              <c:f>'A0 - Distributeur'!$P$7:$P$25</c:f>
              <c:numCache>
                <c:formatCode>dd\ mmm\ yy</c:formatCode>
                <c:ptCount val="19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'A0 - Distributeur'!$R$7:$R$25</c:f>
              <c:numCache>
                <c:formatCode>#\ ##0.0</c:formatCode>
                <c:ptCount val="19"/>
                <c:pt idx="0">
                  <c:v>203.38177014531044</c:v>
                </c:pt>
                <c:pt idx="1">
                  <c:v>205.28665785997359</c:v>
                </c:pt>
                <c:pt idx="2">
                  <c:v>203.32100396301189</c:v>
                </c:pt>
                <c:pt idx="3">
                  <c:v>203.27910052910053</c:v>
                </c:pt>
                <c:pt idx="4">
                  <c:v>203.47424042272127</c:v>
                </c:pt>
                <c:pt idx="5">
                  <c:v>203.70805812417439</c:v>
                </c:pt>
                <c:pt idx="6">
                  <c:v>201.1547619047619</c:v>
                </c:pt>
                <c:pt idx="7">
                  <c:v>200.5429326287979</c:v>
                </c:pt>
                <c:pt idx="8">
                  <c:v>201.51783355350065</c:v>
                </c:pt>
                <c:pt idx="9">
                  <c:v>202.38756613756613</c:v>
                </c:pt>
                <c:pt idx="10">
                  <c:v>201.86789960369882</c:v>
                </c:pt>
                <c:pt idx="11">
                  <c:v>201.02377807133422</c:v>
                </c:pt>
                <c:pt idx="12">
                  <c:v>199.65918097754295</c:v>
                </c:pt>
                <c:pt idx="13">
                  <c:v>200.02906208718628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63-48EE-9A6C-6426A9E4C8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1604703"/>
        <c:axId val="871608543"/>
      </c:areaChart>
      <c:dateAx>
        <c:axId val="871604703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8543"/>
        <c:crosses val="autoZero"/>
        <c:auto val="1"/>
        <c:lblOffset val="100"/>
        <c:baseTimeUnit val="days"/>
      </c:dateAx>
      <c:valAx>
        <c:axId val="8716085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Produit par magasin</a:t>
                </a:r>
              </a:p>
            </c:rich>
          </c:tx>
          <c:layout>
            <c:manualLayout>
              <c:xMode val="edge"/>
              <c:yMode val="edge"/>
              <c:x val="4.044119992055604E-3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47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513586487040302E-2"/>
          <c:y val="3.4165058072039116E-2"/>
          <c:w val="0.94897282702591934"/>
          <c:h val="0.7727145667139401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'C0 - Pricing'!$CW$8</c:f>
              <c:strCache>
                <c:ptCount val="1"/>
                <c:pt idx="0">
                  <c:v>COINTREAU - Liqueur - 70cl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'C0 - Pricing'!$CV$9:$CV$22</c:f>
              <c:numCache>
                <c:formatCode>"€"#,##0_);[Red]\("€"#,##0\)</c:formatCode>
                <c:ptCount val="1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</c:numCache>
            </c:numRef>
          </c:cat>
          <c:val>
            <c:numRef>
              <c:f>'C0 - Pricing'!$CW$9:$CW$22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886</c:v>
                </c:pt>
                <c:pt idx="5">
                  <c:v>95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A6-45C2-8C48-C242E30A8141}"/>
            </c:ext>
          </c:extLst>
        </c:ser>
        <c:ser>
          <c:idx val="1"/>
          <c:order val="1"/>
          <c:tx>
            <c:strRef>
              <c:f>'C0 - Pricing'!$CX$8</c:f>
              <c:strCache>
                <c:ptCount val="1"/>
                <c:pt idx="0">
                  <c:v>Autres produits Cointreau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Pricing'!$CV$9:$CV$22</c:f>
              <c:numCache>
                <c:formatCode>"€"#,##0_);[Red]\("€"#,##0\)</c:formatCode>
                <c:ptCount val="1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</c:numCache>
            </c:numRef>
          </c:cat>
          <c:val>
            <c:numRef>
              <c:f>'C0 - Pricing'!$CX$9:$CX$22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280</c:v>
                </c:pt>
                <c:pt idx="6">
                  <c:v>231</c:v>
                </c:pt>
                <c:pt idx="7">
                  <c:v>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A6-45C2-8C48-C242E30A8141}"/>
            </c:ext>
          </c:extLst>
        </c:ser>
        <c:ser>
          <c:idx val="2"/>
          <c:order val="2"/>
          <c:tx>
            <c:strRef>
              <c:f>'C0 - Pricing'!$CY$8</c:f>
              <c:strCache>
                <c:ptCount val="1"/>
                <c:pt idx="0">
                  <c:v>Concurrents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Pricing'!$CV$9:$CV$22</c:f>
              <c:numCache>
                <c:formatCode>"€"#,##0_);[Red]\("€"#,##0\)</c:formatCode>
                <c:ptCount val="1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</c:numCache>
            </c:numRef>
          </c:cat>
          <c:val>
            <c:numRef>
              <c:f>'C0 - Pricing'!$CY$9:$CY$22</c:f>
              <c:numCache>
                <c:formatCode>General</c:formatCode>
                <c:ptCount val="14"/>
                <c:pt idx="0">
                  <c:v>4108</c:v>
                </c:pt>
                <c:pt idx="1">
                  <c:v>12310</c:v>
                </c:pt>
                <c:pt idx="2">
                  <c:v>11903</c:v>
                </c:pt>
                <c:pt idx="3">
                  <c:v>9175</c:v>
                </c:pt>
                <c:pt idx="4">
                  <c:v>2086</c:v>
                </c:pt>
                <c:pt idx="5">
                  <c:v>2196</c:v>
                </c:pt>
                <c:pt idx="6">
                  <c:v>599</c:v>
                </c:pt>
                <c:pt idx="7">
                  <c:v>770</c:v>
                </c:pt>
                <c:pt idx="8">
                  <c:v>117</c:v>
                </c:pt>
                <c:pt idx="9">
                  <c:v>38</c:v>
                </c:pt>
                <c:pt idx="10">
                  <c:v>15</c:v>
                </c:pt>
                <c:pt idx="11">
                  <c:v>2</c:v>
                </c:pt>
                <c:pt idx="12">
                  <c:v>10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A6-45C2-8C48-C242E30A8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77123951"/>
        <c:axId val="1377124911"/>
      </c:barChart>
      <c:catAx>
        <c:axId val="1377123951"/>
        <c:scaling>
          <c:orientation val="minMax"/>
        </c:scaling>
        <c:delete val="0"/>
        <c:axPos val="b"/>
        <c:numFmt formatCode="#\ 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77124911"/>
        <c:crosses val="autoZero"/>
        <c:auto val="1"/>
        <c:lblAlgn val="ctr"/>
        <c:lblOffset val="100"/>
        <c:noMultiLvlLbl val="0"/>
      </c:catAx>
      <c:valAx>
        <c:axId val="13771249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77123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6093886345647182E-2"/>
          <c:y val="0.93321232495298945"/>
          <c:w val="0.89100639684237859"/>
          <c:h val="6.36817606768252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539041388138244E-2"/>
          <c:y val="3.3463714865195365E-2"/>
          <c:w val="0.89769971080453226"/>
          <c:h val="0.71882886100485521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'A1 - Context'!$BG$5</c:f>
              <c:strCache>
                <c:ptCount val="1"/>
                <c:pt idx="0">
                  <c:v>Cointreau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  <c:pt idx="8">
                  <c:v>36</c:v>
                </c:pt>
                <c:pt idx="9">
                  <c:v>40</c:v>
                </c:pt>
                <c:pt idx="10">
                  <c:v>44</c:v>
                </c:pt>
                <c:pt idx="11">
                  <c:v>48</c:v>
                </c:pt>
                <c:pt idx="12">
                  <c:v>52</c:v>
                </c:pt>
                <c:pt idx="13">
                  <c:v>56</c:v>
                </c:pt>
                <c:pt idx="14">
                  <c:v>60</c:v>
                </c:pt>
                <c:pt idx="15">
                  <c:v>64</c:v>
                </c:pt>
                <c:pt idx="16">
                  <c:v>68</c:v>
                </c:pt>
                <c:pt idx="17">
                  <c:v>72</c:v>
                </c:pt>
                <c:pt idx="18">
                  <c:v>76</c:v>
                </c:pt>
                <c:pt idx="19">
                  <c:v>80</c:v>
                </c:pt>
                <c:pt idx="20">
                  <c:v>84</c:v>
                </c:pt>
                <c:pt idx="21">
                  <c:v>88</c:v>
                </c:pt>
                <c:pt idx="22">
                  <c:v>92</c:v>
                </c:pt>
                <c:pt idx="23">
                  <c:v>96</c:v>
                </c:pt>
                <c:pt idx="24">
                  <c:v>100</c:v>
                </c:pt>
                <c:pt idx="25">
                  <c:v>104</c:v>
                </c:pt>
                <c:pt idx="26">
                  <c:v>108</c:v>
                </c:pt>
                <c:pt idx="27">
                  <c:v>112</c:v>
                </c:pt>
                <c:pt idx="28">
                  <c:v>116</c:v>
                </c:pt>
                <c:pt idx="29">
                  <c:v>120</c:v>
                </c:pt>
                <c:pt idx="30">
                  <c:v>124</c:v>
                </c:pt>
                <c:pt idx="31">
                  <c:v>128</c:v>
                </c:pt>
                <c:pt idx="32">
                  <c:v>132</c:v>
                </c:pt>
                <c:pt idx="33">
                  <c:v>136</c:v>
                </c:pt>
                <c:pt idx="34">
                  <c:v>140</c:v>
                </c:pt>
                <c:pt idx="35">
                  <c:v>144</c:v>
                </c:pt>
                <c:pt idx="36">
                  <c:v>148</c:v>
                </c:pt>
                <c:pt idx="37">
                  <c:v>152</c:v>
                </c:pt>
                <c:pt idx="38">
                  <c:v>156</c:v>
                </c:pt>
                <c:pt idx="39">
                  <c:v>160</c:v>
                </c:pt>
                <c:pt idx="40">
                  <c:v>164</c:v>
                </c:pt>
                <c:pt idx="41">
                  <c:v>168</c:v>
                </c:pt>
                <c:pt idx="42">
                  <c:v>172</c:v>
                </c:pt>
                <c:pt idx="43">
                  <c:v>176</c:v>
                </c:pt>
                <c:pt idx="44">
                  <c:v>180</c:v>
                </c:pt>
                <c:pt idx="45">
                  <c:v>184</c:v>
                </c:pt>
                <c:pt idx="46">
                  <c:v>188</c:v>
                </c:pt>
                <c:pt idx="47">
                  <c:v>192</c:v>
                </c:pt>
                <c:pt idx="48">
                  <c:v>196</c:v>
                </c:pt>
                <c:pt idx="49">
                  <c:v>200</c:v>
                </c:pt>
              </c:numCache>
            </c:numRef>
          </c:cat>
          <c:val>
            <c:numRef>
              <c:f>'A1 - Context'!$BG$6:$BG$55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338</c:v>
                </c:pt>
                <c:pt idx="6">
                  <c:v>630</c:v>
                </c:pt>
                <c:pt idx="7">
                  <c:v>407</c:v>
                </c:pt>
                <c:pt idx="8">
                  <c:v>120</c:v>
                </c:pt>
                <c:pt idx="9">
                  <c:v>4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FB-4F26-8337-8506B73EE737}"/>
            </c:ext>
          </c:extLst>
        </c:ser>
        <c:ser>
          <c:idx val="0"/>
          <c:order val="2"/>
          <c:tx>
            <c:strRef>
              <c:f>'A1 - Context'!$BF$5</c:f>
              <c:strCache>
                <c:ptCount val="1"/>
                <c:pt idx="0">
                  <c:v>Concurrence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  <c:pt idx="8">
                  <c:v>36</c:v>
                </c:pt>
                <c:pt idx="9">
                  <c:v>40</c:v>
                </c:pt>
                <c:pt idx="10">
                  <c:v>44</c:v>
                </c:pt>
                <c:pt idx="11">
                  <c:v>48</c:v>
                </c:pt>
                <c:pt idx="12">
                  <c:v>52</c:v>
                </c:pt>
                <c:pt idx="13">
                  <c:v>56</c:v>
                </c:pt>
                <c:pt idx="14">
                  <c:v>60</c:v>
                </c:pt>
                <c:pt idx="15">
                  <c:v>64</c:v>
                </c:pt>
                <c:pt idx="16">
                  <c:v>68</c:v>
                </c:pt>
                <c:pt idx="17">
                  <c:v>72</c:v>
                </c:pt>
                <c:pt idx="18">
                  <c:v>76</c:v>
                </c:pt>
                <c:pt idx="19">
                  <c:v>80</c:v>
                </c:pt>
                <c:pt idx="20">
                  <c:v>84</c:v>
                </c:pt>
                <c:pt idx="21">
                  <c:v>88</c:v>
                </c:pt>
                <c:pt idx="22">
                  <c:v>92</c:v>
                </c:pt>
                <c:pt idx="23">
                  <c:v>96</c:v>
                </c:pt>
                <c:pt idx="24">
                  <c:v>100</c:v>
                </c:pt>
                <c:pt idx="25">
                  <c:v>104</c:v>
                </c:pt>
                <c:pt idx="26">
                  <c:v>108</c:v>
                </c:pt>
                <c:pt idx="27">
                  <c:v>112</c:v>
                </c:pt>
                <c:pt idx="28">
                  <c:v>116</c:v>
                </c:pt>
                <c:pt idx="29">
                  <c:v>120</c:v>
                </c:pt>
                <c:pt idx="30">
                  <c:v>124</c:v>
                </c:pt>
                <c:pt idx="31">
                  <c:v>128</c:v>
                </c:pt>
                <c:pt idx="32">
                  <c:v>132</c:v>
                </c:pt>
                <c:pt idx="33">
                  <c:v>136</c:v>
                </c:pt>
                <c:pt idx="34">
                  <c:v>140</c:v>
                </c:pt>
                <c:pt idx="35">
                  <c:v>144</c:v>
                </c:pt>
                <c:pt idx="36">
                  <c:v>148</c:v>
                </c:pt>
                <c:pt idx="37">
                  <c:v>152</c:v>
                </c:pt>
                <c:pt idx="38">
                  <c:v>156</c:v>
                </c:pt>
                <c:pt idx="39">
                  <c:v>160</c:v>
                </c:pt>
                <c:pt idx="40">
                  <c:v>164</c:v>
                </c:pt>
                <c:pt idx="41">
                  <c:v>168</c:v>
                </c:pt>
                <c:pt idx="42">
                  <c:v>172</c:v>
                </c:pt>
                <c:pt idx="43">
                  <c:v>176</c:v>
                </c:pt>
                <c:pt idx="44">
                  <c:v>180</c:v>
                </c:pt>
                <c:pt idx="45">
                  <c:v>184</c:v>
                </c:pt>
                <c:pt idx="46">
                  <c:v>188</c:v>
                </c:pt>
                <c:pt idx="47">
                  <c:v>192</c:v>
                </c:pt>
                <c:pt idx="48">
                  <c:v>196</c:v>
                </c:pt>
                <c:pt idx="49">
                  <c:v>200</c:v>
                </c:pt>
              </c:numCache>
            </c:numRef>
          </c:cat>
          <c:val>
            <c:numRef>
              <c:f>'A1 - Context'!$BF$6:$BF$55</c:f>
              <c:numCache>
                <c:formatCode>General</c:formatCode>
                <c:ptCount val="50"/>
                <c:pt idx="0">
                  <c:v>611</c:v>
                </c:pt>
                <c:pt idx="1">
                  <c:v>9828</c:v>
                </c:pt>
                <c:pt idx="2">
                  <c:v>8328</c:v>
                </c:pt>
                <c:pt idx="3">
                  <c:v>9798</c:v>
                </c:pt>
                <c:pt idx="4">
                  <c:v>7960</c:v>
                </c:pt>
                <c:pt idx="5">
                  <c:v>2792</c:v>
                </c:pt>
                <c:pt idx="6">
                  <c:v>1591</c:v>
                </c:pt>
                <c:pt idx="7">
                  <c:v>1219</c:v>
                </c:pt>
                <c:pt idx="8">
                  <c:v>494</c:v>
                </c:pt>
                <c:pt idx="9">
                  <c:v>678</c:v>
                </c:pt>
                <c:pt idx="10">
                  <c:v>181</c:v>
                </c:pt>
                <c:pt idx="11">
                  <c:v>63</c:v>
                </c:pt>
                <c:pt idx="12">
                  <c:v>5</c:v>
                </c:pt>
                <c:pt idx="13">
                  <c:v>13</c:v>
                </c:pt>
                <c:pt idx="14">
                  <c:v>2</c:v>
                </c:pt>
                <c:pt idx="15">
                  <c:v>10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9</c:v>
                </c:pt>
                <c:pt idx="23">
                  <c:v>7</c:v>
                </c:pt>
                <c:pt idx="24">
                  <c:v>101</c:v>
                </c:pt>
                <c:pt idx="25">
                  <c:v>16</c:v>
                </c:pt>
                <c:pt idx="26">
                  <c:v>2</c:v>
                </c:pt>
                <c:pt idx="27">
                  <c:v>0</c:v>
                </c:pt>
                <c:pt idx="28">
                  <c:v>8</c:v>
                </c:pt>
                <c:pt idx="29">
                  <c:v>0</c:v>
                </c:pt>
                <c:pt idx="30">
                  <c:v>0</c:v>
                </c:pt>
                <c:pt idx="31">
                  <c:v>2</c:v>
                </c:pt>
                <c:pt idx="32">
                  <c:v>10</c:v>
                </c:pt>
                <c:pt idx="33">
                  <c:v>3</c:v>
                </c:pt>
                <c:pt idx="34">
                  <c:v>2</c:v>
                </c:pt>
                <c:pt idx="35">
                  <c:v>4</c:v>
                </c:pt>
                <c:pt idx="36">
                  <c:v>0</c:v>
                </c:pt>
                <c:pt idx="37">
                  <c:v>1</c:v>
                </c:pt>
                <c:pt idx="38">
                  <c:v>0</c:v>
                </c:pt>
                <c:pt idx="39">
                  <c:v>1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FB-4F26-8337-8506B73EE7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95219567"/>
        <c:axId val="1195236847"/>
      </c:barChart>
      <c:barChart>
        <c:barDir val="col"/>
        <c:grouping val="stacked"/>
        <c:varyColors val="0"/>
        <c:ser>
          <c:idx val="2"/>
          <c:order val="0"/>
          <c:tx>
            <c:strRef>
              <c:f>'A1 - Context'!$BH$5</c:f>
              <c:strCache>
                <c:ptCount val="1"/>
                <c:pt idx="0">
                  <c:v>Territoire</c:v>
                </c:pt>
              </c:strCache>
            </c:strRef>
          </c:tx>
          <c:spPr>
            <a:solidFill>
              <a:srgbClr val="576CD4">
                <a:alpha val="5098"/>
              </a:srgb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  <c:pt idx="8">
                  <c:v>36</c:v>
                </c:pt>
                <c:pt idx="9">
                  <c:v>40</c:v>
                </c:pt>
                <c:pt idx="10">
                  <c:v>44</c:v>
                </c:pt>
                <c:pt idx="11">
                  <c:v>48</c:v>
                </c:pt>
                <c:pt idx="12">
                  <c:v>52</c:v>
                </c:pt>
                <c:pt idx="13">
                  <c:v>56</c:v>
                </c:pt>
                <c:pt idx="14">
                  <c:v>60</c:v>
                </c:pt>
                <c:pt idx="15">
                  <c:v>64</c:v>
                </c:pt>
                <c:pt idx="16">
                  <c:v>68</c:v>
                </c:pt>
                <c:pt idx="17">
                  <c:v>72</c:v>
                </c:pt>
                <c:pt idx="18">
                  <c:v>76</c:v>
                </c:pt>
                <c:pt idx="19">
                  <c:v>80</c:v>
                </c:pt>
                <c:pt idx="20">
                  <c:v>84</c:v>
                </c:pt>
                <c:pt idx="21">
                  <c:v>88</c:v>
                </c:pt>
                <c:pt idx="22">
                  <c:v>92</c:v>
                </c:pt>
                <c:pt idx="23">
                  <c:v>96</c:v>
                </c:pt>
                <c:pt idx="24">
                  <c:v>100</c:v>
                </c:pt>
                <c:pt idx="25">
                  <c:v>104</c:v>
                </c:pt>
                <c:pt idx="26">
                  <c:v>108</c:v>
                </c:pt>
                <c:pt idx="27">
                  <c:v>112</c:v>
                </c:pt>
                <c:pt idx="28">
                  <c:v>116</c:v>
                </c:pt>
                <c:pt idx="29">
                  <c:v>120</c:v>
                </c:pt>
                <c:pt idx="30">
                  <c:v>124</c:v>
                </c:pt>
                <c:pt idx="31">
                  <c:v>128</c:v>
                </c:pt>
                <c:pt idx="32">
                  <c:v>132</c:v>
                </c:pt>
                <c:pt idx="33">
                  <c:v>136</c:v>
                </c:pt>
                <c:pt idx="34">
                  <c:v>140</c:v>
                </c:pt>
                <c:pt idx="35">
                  <c:v>144</c:v>
                </c:pt>
                <c:pt idx="36">
                  <c:v>148</c:v>
                </c:pt>
                <c:pt idx="37">
                  <c:v>152</c:v>
                </c:pt>
                <c:pt idx="38">
                  <c:v>156</c:v>
                </c:pt>
                <c:pt idx="39">
                  <c:v>160</c:v>
                </c:pt>
                <c:pt idx="40">
                  <c:v>164</c:v>
                </c:pt>
                <c:pt idx="41">
                  <c:v>168</c:v>
                </c:pt>
                <c:pt idx="42">
                  <c:v>172</c:v>
                </c:pt>
                <c:pt idx="43">
                  <c:v>176</c:v>
                </c:pt>
                <c:pt idx="44">
                  <c:v>180</c:v>
                </c:pt>
                <c:pt idx="45">
                  <c:v>184</c:v>
                </c:pt>
                <c:pt idx="46">
                  <c:v>188</c:v>
                </c:pt>
                <c:pt idx="47">
                  <c:v>192</c:v>
                </c:pt>
                <c:pt idx="48">
                  <c:v>196</c:v>
                </c:pt>
                <c:pt idx="49">
                  <c:v>200</c:v>
                </c:pt>
              </c:numCache>
            </c:numRef>
          </c:cat>
          <c:val>
            <c:numRef>
              <c:f>'A1 - Context'!$BH$6:$BH$55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FB-4F26-8337-8506B73EE7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95239247"/>
        <c:axId val="1195242607"/>
      </c:barChart>
      <c:catAx>
        <c:axId val="1195219567"/>
        <c:scaling>
          <c:orientation val="minMax"/>
        </c:scaling>
        <c:delete val="0"/>
        <c:axPos val="b"/>
        <c:numFmt formatCode="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6847"/>
        <c:crosses val="autoZero"/>
        <c:auto val="1"/>
        <c:lblAlgn val="ctr"/>
        <c:lblOffset val="100"/>
        <c:noMultiLvlLbl val="0"/>
      </c:catAx>
      <c:valAx>
        <c:axId val="11952368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19567"/>
        <c:crosses val="autoZero"/>
        <c:crossBetween val="between"/>
      </c:valAx>
      <c:valAx>
        <c:axId val="1195242607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9247"/>
        <c:crosses val="max"/>
        <c:crossBetween val="between"/>
      </c:valAx>
      <c:catAx>
        <c:axId val="11952392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952426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33250841511402"/>
          <c:y val="0.87678238596526525"/>
          <c:w val="0.60298335940833447"/>
          <c:h val="6.23744960980158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61-421A-B8EB-B8D3290A9E65}"/>
              </c:ext>
            </c:extLst>
          </c:dPt>
          <c:dPt>
            <c:idx val="1"/>
            <c:bubble3D val="0"/>
            <c:spPr>
              <a:solidFill>
                <a:schemeClr val="tx1">
                  <a:lumMod val="10000"/>
                  <a:lumOff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61-421A-B8EB-B8D3290A9E65}"/>
              </c:ext>
            </c:extLst>
          </c:dPt>
          <c:val>
            <c:numRef>
              <c:f>'A1 - Context'!$BH$2:$BH$3</c:f>
              <c:numCache>
                <c:formatCode>0%</c:formatCode>
                <c:ptCount val="2"/>
                <c:pt idx="0">
                  <c:v>0.17963997517070143</c:v>
                </c:pt>
                <c:pt idx="1">
                  <c:v>0.8203600248292986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61-421A-B8EB-B8D3290A9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'D0 - Promotions'!$H$6:$I$15</c:f>
              <c:multiLvlStrCache>
                <c:ptCount val="10"/>
                <c:lvl>
                  <c:pt idx="0">
                    <c:v>BALLANTINES</c:v>
                  </c:pt>
                  <c:pt idx="1">
                    <c:v>ERISTOFF</c:v>
                  </c:pt>
                  <c:pt idx="2">
                    <c:v>MARTINI</c:v>
                  </c:pt>
                  <c:pt idx="3">
                    <c:v>RICARD</c:v>
                  </c:pt>
                  <c:pt idx="4">
                    <c:v>OTSH!</c:v>
                  </c:pt>
                  <c:pt idx="5">
                    <c:v>CAPTAIN MORGAN</c:v>
                  </c:pt>
                  <c:pt idx="6">
                    <c:v>CITADELLE</c:v>
                  </c:pt>
                  <c:pt idx="7">
                    <c:v>PICON</c:v>
                  </c:pt>
                  <c:pt idx="8">
                    <c:v>TAILS</c:v>
                  </c:pt>
                  <c:pt idx="9">
                    <c:v>VEDRENNE</c:v>
                  </c:pt>
                </c:lvl>
                <c:lvl>
                  <c:pt idx="0">
                    <c:v>Whisky</c:v>
                  </c:pt>
                  <c:pt idx="1">
                    <c:v>Vodka</c:v>
                  </c:pt>
                  <c:pt idx="2">
                    <c:v>Apéritif</c:v>
                  </c:pt>
                  <c:pt idx="3">
                    <c:v>Pastis</c:v>
                  </c:pt>
                  <c:pt idx="4">
                    <c:v>Liqueur</c:v>
                  </c:pt>
                  <c:pt idx="5">
                    <c:v>Rhum</c:v>
                  </c:pt>
                  <c:pt idx="6">
                    <c:v>Gin</c:v>
                  </c:pt>
                  <c:pt idx="7">
                    <c:v>Amer</c:v>
                  </c:pt>
                  <c:pt idx="8">
                    <c:v>Cocktail</c:v>
                  </c:pt>
                  <c:pt idx="9">
                    <c:v>Crème</c:v>
                  </c:pt>
                </c:lvl>
              </c:multiLvlStrCache>
            </c:multiLvlStrRef>
          </c:cat>
          <c:val>
            <c:numRef>
              <c:f>'D0 - Promotions'!$J$6:$J$15</c:f>
              <c:numCache>
                <c:formatCode>0%</c:formatCode>
                <c:ptCount val="10"/>
                <c:pt idx="0">
                  <c:v>#N/A</c:v>
                </c:pt>
                <c:pt idx="1">
                  <c:v>0.24308571428571432</c:v>
                </c:pt>
                <c:pt idx="2">
                  <c:v>0.22332857142857143</c:v>
                </c:pt>
                <c:pt idx="3">
                  <c:v>0.20414999999999994</c:v>
                </c:pt>
                <c:pt idx="4">
                  <c:v>0.20129999999999998</c:v>
                </c:pt>
                <c:pt idx="5">
                  <c:v>0.18820714285714285</c:v>
                </c:pt>
                <c:pt idx="6">
                  <c:v>0.17109285714285716</c:v>
                </c:pt>
                <c:pt idx="7">
                  <c:v>0.15185000000000001</c:v>
                </c:pt>
                <c:pt idx="8">
                  <c:v>0.14406428571428573</c:v>
                </c:pt>
                <c:pt idx="9">
                  <c:v>0.1115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7-4783-B7E8-DB8849A7041A}"/>
            </c:ext>
          </c:extLst>
        </c:ser>
        <c:ser>
          <c:idx val="1"/>
          <c:order val="1"/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'D0 - Promotions'!$H$6:$I$15</c:f>
              <c:multiLvlStrCache>
                <c:ptCount val="10"/>
                <c:lvl>
                  <c:pt idx="0">
                    <c:v>BALLANTINES</c:v>
                  </c:pt>
                  <c:pt idx="1">
                    <c:v>ERISTOFF</c:v>
                  </c:pt>
                  <c:pt idx="2">
                    <c:v>MARTINI</c:v>
                  </c:pt>
                  <c:pt idx="3">
                    <c:v>RICARD</c:v>
                  </c:pt>
                  <c:pt idx="4">
                    <c:v>OTSH!</c:v>
                  </c:pt>
                  <c:pt idx="5">
                    <c:v>CAPTAIN MORGAN</c:v>
                  </c:pt>
                  <c:pt idx="6">
                    <c:v>CITADELLE</c:v>
                  </c:pt>
                  <c:pt idx="7">
                    <c:v>PICON</c:v>
                  </c:pt>
                  <c:pt idx="8">
                    <c:v>TAILS</c:v>
                  </c:pt>
                  <c:pt idx="9">
                    <c:v>VEDRENNE</c:v>
                  </c:pt>
                </c:lvl>
                <c:lvl>
                  <c:pt idx="0">
                    <c:v>Whisky</c:v>
                  </c:pt>
                  <c:pt idx="1">
                    <c:v>Vodka</c:v>
                  </c:pt>
                  <c:pt idx="2">
                    <c:v>Apéritif</c:v>
                  </c:pt>
                  <c:pt idx="3">
                    <c:v>Pastis</c:v>
                  </c:pt>
                  <c:pt idx="4">
                    <c:v>Liqueur</c:v>
                  </c:pt>
                  <c:pt idx="5">
                    <c:v>Rhum</c:v>
                  </c:pt>
                  <c:pt idx="6">
                    <c:v>Gin</c:v>
                  </c:pt>
                  <c:pt idx="7">
                    <c:v>Amer</c:v>
                  </c:pt>
                  <c:pt idx="8">
                    <c:v>Cocktail</c:v>
                  </c:pt>
                  <c:pt idx="9">
                    <c:v>Crème</c:v>
                  </c:pt>
                </c:lvl>
              </c:multiLvlStrCache>
            </c:multiLvlStrRef>
          </c:cat>
          <c:val>
            <c:numRef>
              <c:f>'D0 - Promotions'!$K$6:$K$15</c:f>
              <c:numCache>
                <c:formatCode>0%</c:formatCode>
                <c:ptCount val="10"/>
                <c:pt idx="0">
                  <c:v>0.29354285714285711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37-4783-B7E8-DB8849A704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16823984"/>
        <c:axId val="916824944"/>
      </c:barChart>
      <c:catAx>
        <c:axId val="91682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16824944"/>
        <c:crosses val="autoZero"/>
        <c:auto val="1"/>
        <c:lblAlgn val="ctr"/>
        <c:lblOffset val="100"/>
        <c:noMultiLvlLbl val="0"/>
      </c:catAx>
      <c:valAx>
        <c:axId val="9168249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91682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11"/>
          <c:order val="0"/>
          <c:tx>
            <c:strRef>
              <c:f>'D0 - Promotions'!$W$5</c:f>
              <c:strCache>
                <c:ptCount val="1"/>
                <c:pt idx="0">
                  <c:v>20250616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Promotions'!$W$16:$W$23</c:f>
              <c:numCache>
                <c:formatCode>#,##0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Promotions'!$W$6:$W$13</c:f>
              <c:numCache>
                <c:formatCode>0%</c:formatCode>
                <c:ptCount val="8"/>
                <c:pt idx="0">
                  <c:v>6.6312997347480109E-3</c:v>
                </c:pt>
                <c:pt idx="1">
                  <c:v>0.72727272727272729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5.3571428571428568E-2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618C-49E5-921F-5A3090D4DAE5}"/>
            </c:ext>
          </c:extLst>
        </c:ser>
        <c:ser>
          <c:idx val="0"/>
          <c:order val="1"/>
          <c:tx>
            <c:strRef>
              <c:f>'D0 - Promotions'!$X$5</c:f>
              <c:strCache>
                <c:ptCount val="1"/>
                <c:pt idx="0">
                  <c:v>20250623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Promotions'!$X$16:$X$23</c:f>
              <c:numCache>
                <c:formatCode>#,##0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Promotions'!$X$6:$X$13</c:f>
              <c:numCache>
                <c:formatCode>0%</c:formatCode>
                <c:ptCount val="8"/>
                <c:pt idx="0">
                  <c:v>1.3245033112582781E-3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618C-49E5-921F-5A3090D4DAE5}"/>
            </c:ext>
          </c:extLst>
        </c:ser>
        <c:ser>
          <c:idx val="1"/>
          <c:order val="2"/>
          <c:tx>
            <c:strRef>
              <c:f>'D0 - Promotions'!$Y$5</c:f>
              <c:strCache>
                <c:ptCount val="1"/>
                <c:pt idx="0">
                  <c:v>20250630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Promotions'!$Y$16:$Y$23</c:f>
              <c:numCache>
                <c:formatCode>#,##0</c:formatCode>
                <c:ptCount val="8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Promotions'!$Y$6:$Y$13</c:f>
              <c:numCache>
                <c:formatCode>0%</c:formatCode>
                <c:ptCount val="8"/>
                <c:pt idx="0">
                  <c:v>1.3315579227696406E-3</c:v>
                </c:pt>
                <c:pt idx="1">
                  <c:v>5.5555555555555552E-2</c:v>
                </c:pt>
                <c:pt idx="2">
                  <c:v>0</c:v>
                </c:pt>
                <c:pt idx="3">
                  <c:v>0</c:v>
                </c:pt>
                <c:pt idx="4">
                  <c:v>2.7027027027027029E-2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618C-49E5-921F-5A3090D4DAE5}"/>
            </c:ext>
          </c:extLst>
        </c:ser>
        <c:ser>
          <c:idx val="2"/>
          <c:order val="3"/>
          <c:tx>
            <c:strRef>
              <c:f>'D0 - Promotions'!$Z$5</c:f>
              <c:strCache>
                <c:ptCount val="1"/>
                <c:pt idx="0">
                  <c:v>20250707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Promotions'!$Z$16:$Z$23</c:f>
              <c:numCache>
                <c:formatCode>#,##0</c:formatCode>
                <c:ptCount val="8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Promotions'!$Z$6:$Z$13</c:f>
              <c:numCache>
                <c:formatCode>0%</c:formatCode>
                <c:ptCount val="8"/>
                <c:pt idx="0">
                  <c:v>7.2944297082228118E-2</c:v>
                </c:pt>
                <c:pt idx="1">
                  <c:v>0.8771929824561403</c:v>
                </c:pt>
                <c:pt idx="2">
                  <c:v>0.41111111111111109</c:v>
                </c:pt>
                <c:pt idx="3">
                  <c:v>0</c:v>
                </c:pt>
                <c:pt idx="4">
                  <c:v>0.97674418604651159</c:v>
                </c:pt>
                <c:pt idx="5">
                  <c:v>0</c:v>
                </c:pt>
                <c:pt idx="6">
                  <c:v>8.3596214511041003E-2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618C-49E5-921F-5A3090D4DAE5}"/>
            </c:ext>
          </c:extLst>
        </c:ser>
        <c:ser>
          <c:idx val="3"/>
          <c:order val="4"/>
          <c:tx>
            <c:strRef>
              <c:f>'D0 - Promotions'!$AA$5</c:f>
              <c:strCache>
                <c:ptCount val="1"/>
                <c:pt idx="0">
                  <c:v>20250714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Promotions'!$AA$16:$AA$23</c:f>
              <c:numCache>
                <c:formatCode>#,##0</c:formatCode>
                <c:ptCount val="8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Promotions'!$AA$6:$AA$13</c:f>
              <c:numCache>
                <c:formatCode>0%</c:formatCode>
                <c:ptCount val="8"/>
                <c:pt idx="0">
                  <c:v>7.209612817089453E-2</c:v>
                </c:pt>
                <c:pt idx="1">
                  <c:v>0.8571428571428571</c:v>
                </c:pt>
                <c:pt idx="2">
                  <c:v>0.42307692307692307</c:v>
                </c:pt>
                <c:pt idx="3">
                  <c:v>0</c:v>
                </c:pt>
                <c:pt idx="4">
                  <c:v>0.95454545454545459</c:v>
                </c:pt>
                <c:pt idx="5">
                  <c:v>0</c:v>
                </c:pt>
                <c:pt idx="6">
                  <c:v>8.3457526080476907E-2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4-618C-49E5-921F-5A3090D4DAE5}"/>
            </c:ext>
          </c:extLst>
        </c:ser>
        <c:ser>
          <c:idx val="4"/>
          <c:order val="5"/>
          <c:tx>
            <c:strRef>
              <c:f>'D0 - Promotions'!$AB$5</c:f>
              <c:strCache>
                <c:ptCount val="1"/>
                <c:pt idx="0">
                  <c:v>20250721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Promotions'!$AB$16:$AB$23</c:f>
              <c:numCache>
                <c:formatCode>#,##0</c:formatCode>
                <c:ptCount val="8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Promotions'!$AB$6:$AB$13</c:f>
              <c:numCache>
                <c:formatCode>0%</c:formatCode>
                <c:ptCount val="8"/>
                <c:pt idx="0">
                  <c:v>0.14552736982643524</c:v>
                </c:pt>
                <c:pt idx="1">
                  <c:v>0.78181818181818186</c:v>
                </c:pt>
                <c:pt idx="2">
                  <c:v>0.12195121951219512</c:v>
                </c:pt>
                <c:pt idx="3">
                  <c:v>0</c:v>
                </c:pt>
                <c:pt idx="4">
                  <c:v>0.85</c:v>
                </c:pt>
                <c:pt idx="5">
                  <c:v>0</c:v>
                </c:pt>
                <c:pt idx="6">
                  <c:v>0.12285714285714286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5-618C-49E5-921F-5A3090D4DAE5}"/>
            </c:ext>
          </c:extLst>
        </c:ser>
        <c:ser>
          <c:idx val="5"/>
          <c:order val="6"/>
          <c:tx>
            <c:strRef>
              <c:f>'D0 - Promotions'!$AC$5</c:f>
              <c:strCache>
                <c:ptCount val="1"/>
                <c:pt idx="0">
                  <c:v>20250728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Promotions'!$AC$16:$AC$23</c:f>
              <c:numCache>
                <c:formatCode>#,##0</c:formatCode>
                <c:ptCount val="8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Promotions'!$AC$6:$AC$13</c:f>
              <c:numCache>
                <c:formatCode>0%</c:formatCode>
                <c:ptCount val="8"/>
                <c:pt idx="0">
                  <c:v>0.19521912350597609</c:v>
                </c:pt>
                <c:pt idx="1">
                  <c:v>0</c:v>
                </c:pt>
                <c:pt idx="2">
                  <c:v>0.20869565217391303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0.1301859799713877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6-618C-49E5-921F-5A3090D4DAE5}"/>
            </c:ext>
          </c:extLst>
        </c:ser>
        <c:ser>
          <c:idx val="6"/>
          <c:order val="7"/>
          <c:tx>
            <c:strRef>
              <c:f>'D0 - Promotions'!$AD$5</c:f>
              <c:strCache>
                <c:ptCount val="1"/>
                <c:pt idx="0">
                  <c:v>20250804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Promotions'!$AD$16:$AD$23</c:f>
              <c:numCache>
                <c:formatCode>#,##0</c:formatCode>
                <c:ptCount val="8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Promotions'!$AD$6:$AD$13</c:f>
              <c:numCache>
                <c:formatCode>0%</c:formatCode>
                <c:ptCount val="8"/>
                <c:pt idx="0">
                  <c:v>4.7808764940239043E-2</c:v>
                </c:pt>
                <c:pt idx="1">
                  <c:v>0</c:v>
                </c:pt>
                <c:pt idx="2">
                  <c:v>0.20858895705521471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2.8612303290414878E-3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7-618C-49E5-921F-5A3090D4DAE5}"/>
            </c:ext>
          </c:extLst>
        </c:ser>
        <c:ser>
          <c:idx val="7"/>
          <c:order val="8"/>
          <c:tx>
            <c:strRef>
              <c:f>'D0 - Promotions'!$AE$5</c:f>
              <c:strCache>
                <c:ptCount val="1"/>
                <c:pt idx="0">
                  <c:v>20250811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Promotions'!$AE$16:$AE$23</c:f>
              <c:numCache>
                <c:formatCode>#,##0</c:formatCode>
                <c:ptCount val="8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Promotions'!$AE$6:$AE$13</c:f>
              <c:numCache>
                <c:formatCode>0%</c:formatCode>
                <c:ptCount val="8"/>
                <c:pt idx="0">
                  <c:v>4.8064085447263018E-2</c:v>
                </c:pt>
                <c:pt idx="1">
                  <c:v>0</c:v>
                </c:pt>
                <c:pt idx="2">
                  <c:v>0.22297297297297297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8-618C-49E5-921F-5A3090D4DAE5}"/>
            </c:ext>
          </c:extLst>
        </c:ser>
        <c:ser>
          <c:idx val="8"/>
          <c:order val="9"/>
          <c:tx>
            <c:strRef>
              <c:f>'D0 - Promotions'!$AF$5</c:f>
              <c:strCache>
                <c:ptCount val="1"/>
                <c:pt idx="0">
                  <c:v>20250818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Promotions'!$AF$16:$AF$23</c:f>
              <c:numCache>
                <c:formatCode>#,##0</c:formatCode>
                <c:ptCount val="8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Promotions'!$AF$6:$AF$13</c:f>
              <c:numCache>
                <c:formatCode>0%</c:formatCode>
                <c:ptCount val="8"/>
                <c:pt idx="0">
                  <c:v>6.7114093959731542E-3</c:v>
                </c:pt>
                <c:pt idx="1">
                  <c:v>0</c:v>
                </c:pt>
                <c:pt idx="2">
                  <c:v>6.1538461538461542E-2</c:v>
                </c:pt>
                <c:pt idx="3">
                  <c:v>0</c:v>
                </c:pt>
                <c:pt idx="4">
                  <c:v>0</c:v>
                </c:pt>
                <c:pt idx="5">
                  <c:v>4.0816326530612242E-2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9-618C-49E5-921F-5A3090D4DAE5}"/>
            </c:ext>
          </c:extLst>
        </c:ser>
        <c:ser>
          <c:idx val="9"/>
          <c:order val="10"/>
          <c:tx>
            <c:strRef>
              <c:f>'D0 - Promotions'!$AG$5</c:f>
              <c:strCache>
                <c:ptCount val="1"/>
                <c:pt idx="0">
                  <c:v>20250825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Promotions'!$AG$16:$AG$23</c:f>
              <c:numCache>
                <c:formatCode>#,##0</c:formatCode>
                <c:ptCount val="8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Promotions'!$AG$6:$AG$13</c:f>
              <c:numCache>
                <c:formatCode>0%</c:formatCode>
                <c:ptCount val="8"/>
                <c:pt idx="0">
                  <c:v>0.8127490039840638</c:v>
                </c:pt>
                <c:pt idx="1">
                  <c:v>3.8461538461538464E-2</c:v>
                </c:pt>
                <c:pt idx="2">
                  <c:v>0.40579710144927539</c:v>
                </c:pt>
                <c:pt idx="3">
                  <c:v>0</c:v>
                </c:pt>
                <c:pt idx="4">
                  <c:v>0</c:v>
                </c:pt>
                <c:pt idx="5">
                  <c:v>9.6153846153846159E-2</c:v>
                </c:pt>
                <c:pt idx="6">
                  <c:v>0.81300813008130079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A-618C-49E5-921F-5A3090D4DAE5}"/>
            </c:ext>
          </c:extLst>
        </c:ser>
        <c:ser>
          <c:idx val="10"/>
          <c:order val="11"/>
          <c:tx>
            <c:strRef>
              <c:f>'D0 - Promotions'!$AH$5</c:f>
              <c:strCache>
                <c:ptCount val="1"/>
                <c:pt idx="0">
                  <c:v>20250901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Promotions'!$AH$16:$AH$23</c:f>
              <c:numCache>
                <c:formatCode>#,##0</c:formatCode>
                <c:ptCount val="8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Promotions'!$AH$6:$AH$13</c:f>
              <c:numCache>
                <c:formatCode>0%</c:formatCode>
                <c:ptCount val="8"/>
                <c:pt idx="0">
                  <c:v>0.83066666666666666</c:v>
                </c:pt>
                <c:pt idx="1">
                  <c:v>3.6363636363636362E-2</c:v>
                </c:pt>
                <c:pt idx="2">
                  <c:v>0.6207865168539326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0.73865199449793673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B-618C-49E5-921F-5A3090D4DA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30"/>
        <c:showNegBubbles val="0"/>
        <c:axId val="1920122383"/>
        <c:axId val="1920120943"/>
      </c:bubbleChart>
      <c:valAx>
        <c:axId val="1920122383"/>
        <c:scaling>
          <c:orientation val="minMax"/>
          <c:max val="13"/>
        </c:scaling>
        <c:delete val="1"/>
        <c:axPos val="b"/>
        <c:numFmt formatCode="dd\ mmm\ yy" sourceLinked="0"/>
        <c:majorTickMark val="out"/>
        <c:minorTickMark val="none"/>
        <c:tickLblPos val="nextTo"/>
        <c:crossAx val="1920120943"/>
        <c:crosses val="autoZero"/>
        <c:crossBetween val="midCat"/>
      </c:valAx>
      <c:valAx>
        <c:axId val="1920120943"/>
        <c:scaling>
          <c:orientation val="minMax"/>
          <c:max val="9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9201223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0994141142711427"/>
          <c:y val="3.3208897036729947E-2"/>
          <c:w val="0.57941686871701004"/>
          <c:h val="0.827886868198950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'D0 - Promotions'!$S$5</c:f>
              <c:strCache>
                <c:ptCount val="1"/>
                <c:pt idx="0">
                  <c:v>Marque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Promotions'!$S$6:$S$13</c:f>
              <c:numCache>
                <c:formatCode>0%</c:formatCode>
                <c:ptCount val="8"/>
                <c:pt idx="0">
                  <c:v>#N/A</c:v>
                </c:pt>
                <c:pt idx="1">
                  <c:v>#N/A</c:v>
                </c:pt>
                <c:pt idx="2">
                  <c:v>0.47027741083223251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3F-4526-B88C-AF89A5226461}"/>
            </c:ext>
          </c:extLst>
        </c:ser>
        <c:ser>
          <c:idx val="1"/>
          <c:order val="1"/>
          <c:tx>
            <c:strRef>
              <c:f>'D0 - Promotions'!$T$5</c:f>
              <c:strCache>
                <c:ptCount val="1"/>
                <c:pt idx="0">
                  <c:v>Concurrent direct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Promotions'!$T$6:$T$13</c:f>
              <c:numCache>
                <c:formatCode>0%</c:formatCode>
                <c:ptCount val="8"/>
                <c:pt idx="0">
                  <c:v>0.99075297225891679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0.96036988110964328</c:v>
                </c:pt>
                <c:pt idx="7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3F-4526-B88C-AF89A5226461}"/>
            </c:ext>
          </c:extLst>
        </c:ser>
        <c:ser>
          <c:idx val="2"/>
          <c:order val="2"/>
          <c:tx>
            <c:strRef>
              <c:f>'D0 - Promotions'!$U$5</c:f>
              <c:strCache>
                <c:ptCount val="1"/>
                <c:pt idx="0">
                  <c:v>Concurrent indirect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Promotions'!$U$6:$U$13</c:f>
              <c:numCache>
                <c:formatCode>0%</c:formatCode>
                <c:ptCount val="8"/>
                <c:pt idx="0">
                  <c:v>#N/A</c:v>
                </c:pt>
                <c:pt idx="1">
                  <c:v>7.2655217965653898E-2</c:v>
                </c:pt>
                <c:pt idx="2">
                  <c:v>#N/A</c:v>
                </c:pt>
                <c:pt idx="3">
                  <c:v>2.6420079260237782E-2</c:v>
                </c:pt>
                <c:pt idx="4">
                  <c:v>4.8877146631439897E-2</c:v>
                </c:pt>
                <c:pt idx="5">
                  <c:v>6.8692206076618231E-2</c:v>
                </c:pt>
                <c:pt idx="6">
                  <c:v>#N/A</c:v>
                </c:pt>
                <c:pt idx="7">
                  <c:v>4.3593130779392336E-2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3F-4526-B88C-AF89A5226461}"/>
            </c:ext>
          </c:extLst>
        </c:ser>
        <c:ser>
          <c:idx val="3"/>
          <c:order val="3"/>
          <c:tx>
            <c:strRef>
              <c:f>'D0 - Promotions'!$V$5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5C9FF8D-D005-4035-9208-9DBF191DBC33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83F-4526-B88C-AF89A522646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4B11501-26FE-4089-8A17-E16BE50DF7B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83F-4526-B88C-AF89A522646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4C0BEFC-C1F2-469C-81A6-BE0A7ACC4AC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83F-4526-B88C-AF89A522646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4775A6F-3318-4C13-AE19-E9500D2D25F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483F-4526-B88C-AF89A522646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BAEF320-8361-428D-B69C-775313200A3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483F-4526-B88C-AF89A522646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EC8BEB2-4184-45B3-B30C-9D9F4722788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483F-4526-B88C-AF89A522646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9007E5C-4B45-41A4-83B3-C0B31D6AE86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483F-4526-B88C-AF89A522646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EED4740-83E0-4EA8-A908-3F3D246335E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483F-4526-B88C-AF89A52264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Promotions'!$V$6:$V$13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'D0 - Promotions'!$R$6:$R$13</c15:f>
                <c15:dlblRangeCache>
                  <c:ptCount val="8"/>
                  <c:pt idx="0">
                    <c:v>99%</c:v>
                  </c:pt>
                  <c:pt idx="1">
                    <c:v>7%</c:v>
                  </c:pt>
                  <c:pt idx="2">
                    <c:v>47%</c:v>
                  </c:pt>
                  <c:pt idx="3">
                    <c:v>3%</c:v>
                  </c:pt>
                  <c:pt idx="4">
                    <c:v>5%</c:v>
                  </c:pt>
                  <c:pt idx="5">
                    <c:v>7%</c:v>
                  </c:pt>
                  <c:pt idx="6">
                    <c:v>96%</c:v>
                  </c:pt>
                  <c:pt idx="7">
                    <c:v>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483F-4526-B88C-AF89A5226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20037487"/>
        <c:axId val="1920044207"/>
      </c:barChart>
      <c:catAx>
        <c:axId val="192003748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920044207"/>
        <c:crosses val="autoZero"/>
        <c:auto val="1"/>
        <c:lblAlgn val="ctr"/>
        <c:lblOffset val="100"/>
        <c:noMultiLvlLbl val="0"/>
      </c:catAx>
      <c:valAx>
        <c:axId val="1920044207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920037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"/>
          <c:y val="0.88413042610081427"/>
          <c:w val="0.47288207167030416"/>
          <c:h val="0.113891090617892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74077012849988"/>
          <c:y val="0.19005720335818729"/>
          <c:w val="0.49451811415524"/>
          <c:h val="0.59366863208134246"/>
        </c:manualLayout>
      </c:layout>
      <c:pieChart>
        <c:varyColors val="1"/>
        <c:ser>
          <c:idx val="0"/>
          <c:order val="0"/>
          <c:tx>
            <c:strRef>
              <c:f>'A0 - Distributeur'!$Z$17</c:f>
              <c:strCache>
                <c:ptCount val="1"/>
                <c:pt idx="0">
                  <c:v>Whisky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AE-494B-9CCC-93A35CF89F0E}"/>
              </c:ext>
            </c:extLst>
          </c:dPt>
          <c:dPt>
            <c:idx val="1"/>
            <c:bubble3D val="0"/>
            <c:spPr>
              <a:solidFill>
                <a:srgbClr val="DBDBE5"/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AE-494B-9CCC-93A35CF89F0E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AE-494B-9CCC-93A35CF89F0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FAE-494B-9CCC-93A35CF89F0E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FAE-494B-9CCC-93A35CF89F0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r">
                    <a:defRPr sz="1200" b="1" i="0" u="none" strike="noStrike" kern="1200" baseline="0">
                      <a:solidFill>
                        <a:schemeClr val="accent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FAE-494B-9CCC-93A35CF89F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'A0 - Distributeur'!$Y$18:$Y$20</c:f>
              <c:strCache>
                <c:ptCount val="3"/>
                <c:pt idx="0">
                  <c:v>Hausse</c:v>
                </c:pt>
                <c:pt idx="1">
                  <c:v>Stable</c:v>
                </c:pt>
                <c:pt idx="2">
                  <c:v>Baisse</c:v>
                </c:pt>
              </c:strCache>
            </c:strRef>
          </c:cat>
          <c:val>
            <c:numRef>
              <c:f>'A0 - Distributeur'!$Z$18:$Z$20</c:f>
              <c:numCache>
                <c:formatCode>0%</c:formatCode>
                <c:ptCount val="3"/>
                <c:pt idx="0">
                  <c:v>0.6179775280898876</c:v>
                </c:pt>
                <c:pt idx="1">
                  <c:v>3.3707865168539325E-2</c:v>
                </c:pt>
                <c:pt idx="2">
                  <c:v>0.34831460674157305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FAE-494B-9CCC-93A35CF89F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'D0 - Promotions'!$AN$5</c:f>
              <c:strCache>
                <c:ptCount val="1"/>
                <c:pt idx="0">
                  <c:v>Fréquence remise immédiate</c:v>
                </c:pt>
              </c:strCache>
            </c:strRef>
          </c:tx>
          <c:spPr>
            <a:solidFill>
              <a:srgbClr val="E4E7F8"/>
            </a:solidFill>
            <a:ln>
              <a:solidFill>
                <a:srgbClr val="E4E7F8"/>
              </a:solidFill>
            </a:ln>
            <a:effectLst/>
          </c:spPr>
          <c:invertIfNegative val="0"/>
          <c:cat>
            <c:strRef>
              <c:f>'D0 - Promotions'!$AL$6:$AL$15</c:f>
              <c:strCache>
                <c:ptCount val="10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  <c:pt idx="8">
                  <c:v>Fondaudege</c:v>
                </c:pt>
                <c:pt idx="9">
                  <c:v>The Famous Grouse</c:v>
                </c:pt>
              </c:strCache>
            </c:strRef>
          </c:cat>
          <c:val>
            <c:numRef>
              <c:f>'D0 - Promotions'!$AN$6:$AN$15</c:f>
              <c:numCache>
                <c:formatCode>0%</c:formatCode>
                <c:ptCount val="10"/>
                <c:pt idx="0">
                  <c:v>0.29392758718996481</c:v>
                </c:pt>
                <c:pt idx="1">
                  <c:v>0.28364116094986808</c:v>
                </c:pt>
                <c:pt idx="2">
                  <c:v>0.28118393234672306</c:v>
                </c:pt>
                <c:pt idx="3">
                  <c:v>0.21828908554572271</c:v>
                </c:pt>
                <c:pt idx="4">
                  <c:v>0.21636363636363637</c:v>
                </c:pt>
                <c:pt idx="5">
                  <c:v>0.19574468085106383</c:v>
                </c:pt>
                <c:pt idx="6">
                  <c:v>4.0973630831643001E-2</c:v>
                </c:pt>
                <c:pt idx="7">
                  <c:v>0.19405940594059407</c:v>
                </c:pt>
                <c:pt idx="8">
                  <c:v>0.18769716088328076</c:v>
                </c:pt>
                <c:pt idx="9">
                  <c:v>0.17721518987341772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4-42A0-A510-2B2935730165}"/>
            </c:ext>
          </c:extLst>
        </c:ser>
        <c:ser>
          <c:idx val="1"/>
          <c:order val="1"/>
          <c:tx>
            <c:strRef>
              <c:f>'D0 - Promotions'!$AO$5</c:f>
              <c:strCache>
                <c:ptCount val="1"/>
                <c:pt idx="0">
                  <c:v>Fréquence lots virtuels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</c:spPr>
          <c:invertIfNegative val="0"/>
          <c:cat>
            <c:strRef>
              <c:f>'D0 - Promotions'!$AL$6:$AL$15</c:f>
              <c:strCache>
                <c:ptCount val="10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  <c:pt idx="8">
                  <c:v>Fondaudege</c:v>
                </c:pt>
                <c:pt idx="9">
                  <c:v>The Famous Grouse</c:v>
                </c:pt>
              </c:strCache>
            </c:strRef>
          </c:cat>
          <c:val>
            <c:numRef>
              <c:f>'D0 - Promotions'!$AO$6:$AO$15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0.15334685598377285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94-42A0-A510-2B2935730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82368767"/>
        <c:axId val="1682365887"/>
      </c:barChart>
      <c:lineChart>
        <c:grouping val="standard"/>
        <c:varyColors val="0"/>
        <c:ser>
          <c:idx val="2"/>
          <c:order val="2"/>
          <c:tx>
            <c:strRef>
              <c:f>'D0 - Promotions'!$AP$5</c:f>
              <c:strCache>
                <c:ptCount val="1"/>
                <c:pt idx="0">
                  <c:v>Générosité RI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Promotions'!$AP$6:$AP$15</c:f>
              <c:numCache>
                <c:formatCode>0%</c:formatCode>
                <c:ptCount val="10"/>
                <c:pt idx="0">
                  <c:v>0.12609439909458653</c:v>
                </c:pt>
                <c:pt idx="1">
                  <c:v>9.3348894266331556E-2</c:v>
                </c:pt>
                <c:pt idx="2">
                  <c:v>5.9427606444371145E-2</c:v>
                </c:pt>
                <c:pt idx="3">
                  <c:v>0.1</c:v>
                </c:pt>
                <c:pt idx="4">
                  <c:v>0.1002779411764706</c:v>
                </c:pt>
                <c:pt idx="5">
                  <c:v>0.18141655913978497</c:v>
                </c:pt>
                <c:pt idx="6">
                  <c:v>0.146740342628495</c:v>
                </c:pt>
                <c:pt idx="7">
                  <c:v>0.13385714285714287</c:v>
                </c:pt>
                <c:pt idx="8">
                  <c:v>0.12718502761001196</c:v>
                </c:pt>
                <c:pt idx="9">
                  <c:v>0.24581416056408983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94-42A0-A510-2B2935730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842479"/>
        <c:axId val="2094843919"/>
      </c:lineChart>
      <c:catAx>
        <c:axId val="1682368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82365887"/>
        <c:crosses val="autoZero"/>
        <c:auto val="1"/>
        <c:lblAlgn val="ctr"/>
        <c:lblOffset val="100"/>
        <c:noMultiLvlLbl val="0"/>
      </c:catAx>
      <c:valAx>
        <c:axId val="168236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Fréquence promotionnelle</a:t>
                </a:r>
              </a:p>
            </c:rich>
          </c:tx>
          <c:layout>
            <c:manualLayout>
              <c:xMode val="edge"/>
              <c:yMode val="edge"/>
              <c:x val="5.0487517607273307E-3"/>
              <c:y val="0.217350778109484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82368767"/>
        <c:crosses val="autoZero"/>
        <c:crossBetween val="between"/>
      </c:valAx>
      <c:valAx>
        <c:axId val="209484391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>
                    <a:solidFill>
                      <a:schemeClr val="accent1"/>
                    </a:solidFill>
                  </a:rPr>
                  <a:t>Générosité de la remise immédiate</a:t>
                </a:r>
              </a:p>
            </c:rich>
          </c:tx>
          <c:layout>
            <c:manualLayout>
              <c:xMode val="edge"/>
              <c:yMode val="edge"/>
              <c:x val="0.97816366511028008"/>
              <c:y val="8.089319144355261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1"/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2094842479"/>
        <c:crosses val="max"/>
        <c:crossBetween val="between"/>
      </c:valAx>
      <c:catAx>
        <c:axId val="2094842479"/>
        <c:scaling>
          <c:orientation val="minMax"/>
        </c:scaling>
        <c:delete val="1"/>
        <c:axPos val="b"/>
        <c:majorTickMark val="out"/>
        <c:minorTickMark val="none"/>
        <c:tickLblPos val="nextTo"/>
        <c:crossAx val="20948439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0"/>
          <c:order val="0"/>
          <c:tx>
            <c:strRef>
              <c:f>'D0 - Promotions'!$BL$5</c:f>
              <c:strCache>
                <c:ptCount val="1"/>
                <c:pt idx="0">
                  <c:v>RI</c:v>
                </c:pt>
              </c:strCache>
            </c:strRef>
          </c:tx>
          <c:spPr>
            <a:solidFill>
              <a:srgbClr val="E77E8A">
                <a:alpha val="30196"/>
              </a:srgbClr>
            </a:solidFill>
            <a:ln w="38100">
              <a:noFill/>
            </a:ln>
            <a:effectLst/>
          </c:spPr>
          <c:invertIfNegative val="0"/>
          <c:xVal>
            <c:numRef>
              <c:f>'D0 - Promotions'!$BH$6:$BH$77</c:f>
              <c:numCache>
                <c:formatCode>General</c:formatCode>
                <c:ptCount val="7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</c:v>
                </c:pt>
                <c:pt idx="13">
                  <c:v>1.9999999999999991</c:v>
                </c:pt>
                <c:pt idx="14">
                  <c:v>3.0000000000000009</c:v>
                </c:pt>
                <c:pt idx="15">
                  <c:v>4</c:v>
                </c:pt>
                <c:pt idx="16">
                  <c:v>4.9999999999999991</c:v>
                </c:pt>
                <c:pt idx="17">
                  <c:v>6.0000000000000009</c:v>
                </c:pt>
                <c:pt idx="18">
                  <c:v>7</c:v>
                </c:pt>
                <c:pt idx="19">
                  <c:v>7.9999999999999991</c:v>
                </c:pt>
                <c:pt idx="20">
                  <c:v>9</c:v>
                </c:pt>
                <c:pt idx="21">
                  <c:v>10</c:v>
                </c:pt>
                <c:pt idx="22">
                  <c:v>11</c:v>
                </c:pt>
                <c:pt idx="23">
                  <c:v>12</c:v>
                </c:pt>
                <c:pt idx="24">
                  <c:v>1</c:v>
                </c:pt>
                <c:pt idx="25">
                  <c:v>2.0000000000000018</c:v>
                </c:pt>
                <c:pt idx="26">
                  <c:v>2.9999999999999982</c:v>
                </c:pt>
                <c:pt idx="27">
                  <c:v>4</c:v>
                </c:pt>
                <c:pt idx="28">
                  <c:v>5.0000000000000018</c:v>
                </c:pt>
                <c:pt idx="29">
                  <c:v>5.9999999999999982</c:v>
                </c:pt>
                <c:pt idx="30">
                  <c:v>7</c:v>
                </c:pt>
                <c:pt idx="31">
                  <c:v>8.0000000000000018</c:v>
                </c:pt>
                <c:pt idx="32">
                  <c:v>8.9999999999999982</c:v>
                </c:pt>
                <c:pt idx="33">
                  <c:v>10</c:v>
                </c:pt>
                <c:pt idx="34">
                  <c:v>11.000000000000002</c:v>
                </c:pt>
                <c:pt idx="35">
                  <c:v>11.999999999999998</c:v>
                </c:pt>
                <c:pt idx="36">
                  <c:v>1</c:v>
                </c:pt>
                <c:pt idx="37">
                  <c:v>2.0000000000000018</c:v>
                </c:pt>
                <c:pt idx="38">
                  <c:v>2.9999999999999982</c:v>
                </c:pt>
                <c:pt idx="39">
                  <c:v>4</c:v>
                </c:pt>
                <c:pt idx="40">
                  <c:v>5.0000000000000018</c:v>
                </c:pt>
                <c:pt idx="41">
                  <c:v>5.9999999999999982</c:v>
                </c:pt>
                <c:pt idx="42">
                  <c:v>7</c:v>
                </c:pt>
                <c:pt idx="43">
                  <c:v>8.0000000000000018</c:v>
                </c:pt>
                <c:pt idx="44">
                  <c:v>8.9999999999999982</c:v>
                </c:pt>
                <c:pt idx="45">
                  <c:v>10</c:v>
                </c:pt>
                <c:pt idx="46">
                  <c:v>11.000000000000002</c:v>
                </c:pt>
                <c:pt idx="47">
                  <c:v>11.999999999999998</c:v>
                </c:pt>
                <c:pt idx="48">
                  <c:v>1</c:v>
                </c:pt>
                <c:pt idx="49">
                  <c:v>1.9999999999999964</c:v>
                </c:pt>
                <c:pt idx="50">
                  <c:v>3.0000000000000036</c:v>
                </c:pt>
                <c:pt idx="51">
                  <c:v>4</c:v>
                </c:pt>
                <c:pt idx="52">
                  <c:v>4.9999999999999964</c:v>
                </c:pt>
                <c:pt idx="53">
                  <c:v>6.0000000000000036</c:v>
                </c:pt>
                <c:pt idx="54">
                  <c:v>7</c:v>
                </c:pt>
                <c:pt idx="55">
                  <c:v>7.9999999999999964</c:v>
                </c:pt>
                <c:pt idx="56">
                  <c:v>9.0000000000000036</c:v>
                </c:pt>
                <c:pt idx="57">
                  <c:v>10</c:v>
                </c:pt>
                <c:pt idx="58">
                  <c:v>10.999999999999996</c:v>
                </c:pt>
                <c:pt idx="59">
                  <c:v>12.000000000000004</c:v>
                </c:pt>
              </c:numCache>
            </c:numRef>
          </c:xVal>
          <c:yVal>
            <c:numRef>
              <c:f>'D0 - Promotions'!$BI$6:$BI$77</c:f>
              <c:numCache>
                <c:formatCode>General</c:formatCode>
                <c:ptCount val="7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</c:numCache>
            </c:numRef>
          </c:yVal>
          <c:bubbleSize>
            <c:numRef>
              <c:f>'D0 - Promotions'!$BL$6:$BL$77</c:f>
              <c:numCache>
                <c:formatCode>0%</c:formatCode>
                <c:ptCount val="7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0.82222222222222219</c:v>
                </c:pt>
                <c:pt idx="28">
                  <c:v>0.75862068965517238</c:v>
                </c:pt>
                <c:pt idx="29">
                  <c:v>0.19230769230769232</c:v>
                </c:pt>
                <c:pt idx="30">
                  <c:v>0.36363636363636365</c:v>
                </c:pt>
                <c:pt idx="31">
                  <c:v>0.2982456140350877</c:v>
                </c:pt>
                <c:pt idx="32">
                  <c:v>0.32038834951456313</c:v>
                </c:pt>
                <c:pt idx="33">
                  <c:v>0.11764705882352941</c:v>
                </c:pt>
                <c:pt idx="34">
                  <c:v>0.18478260869565216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0.82399999999999995</c:v>
                </c:pt>
                <c:pt idx="59">
                  <c:v>0.99103139013452912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48-D523-425A-9D6D-585BE6B3988B}"/>
            </c:ext>
          </c:extLst>
        </c:ser>
        <c:ser>
          <c:idx val="1"/>
          <c:order val="1"/>
          <c:tx>
            <c:strRef>
              <c:f>'D0 - Promotions'!$BM$5</c:f>
              <c:strCache>
                <c:ptCount val="1"/>
                <c:pt idx="0">
                  <c:v>LV</c:v>
                </c:pt>
              </c:strCache>
            </c:strRef>
          </c:tx>
          <c:spPr>
            <a:solidFill>
              <a:srgbClr val="576CD4">
                <a:alpha val="30196"/>
              </a:srgbClr>
            </a:solidFill>
            <a:ln w="25400">
              <a:noFill/>
            </a:ln>
            <a:effectLst/>
          </c:spPr>
          <c:invertIfNegative val="0"/>
          <c:xVal>
            <c:numRef>
              <c:f>'D0 - Promotions'!$BH$6:$BH$77</c:f>
              <c:numCache>
                <c:formatCode>General</c:formatCode>
                <c:ptCount val="7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</c:v>
                </c:pt>
                <c:pt idx="13">
                  <c:v>1.9999999999999991</c:v>
                </c:pt>
                <c:pt idx="14">
                  <c:v>3.0000000000000009</c:v>
                </c:pt>
                <c:pt idx="15">
                  <c:v>4</c:v>
                </c:pt>
                <c:pt idx="16">
                  <c:v>4.9999999999999991</c:v>
                </c:pt>
                <c:pt idx="17">
                  <c:v>6.0000000000000009</c:v>
                </c:pt>
                <c:pt idx="18">
                  <c:v>7</c:v>
                </c:pt>
                <c:pt idx="19">
                  <c:v>7.9999999999999991</c:v>
                </c:pt>
                <c:pt idx="20">
                  <c:v>9</c:v>
                </c:pt>
                <c:pt idx="21">
                  <c:v>10</c:v>
                </c:pt>
                <c:pt idx="22">
                  <c:v>11</c:v>
                </c:pt>
                <c:pt idx="23">
                  <c:v>12</c:v>
                </c:pt>
                <c:pt idx="24">
                  <c:v>1</c:v>
                </c:pt>
                <c:pt idx="25">
                  <c:v>2.0000000000000018</c:v>
                </c:pt>
                <c:pt idx="26">
                  <c:v>2.9999999999999982</c:v>
                </c:pt>
                <c:pt idx="27">
                  <c:v>4</c:v>
                </c:pt>
                <c:pt idx="28">
                  <c:v>5.0000000000000018</c:v>
                </c:pt>
                <c:pt idx="29">
                  <c:v>5.9999999999999982</c:v>
                </c:pt>
                <c:pt idx="30">
                  <c:v>7</c:v>
                </c:pt>
                <c:pt idx="31">
                  <c:v>8.0000000000000018</c:v>
                </c:pt>
                <c:pt idx="32">
                  <c:v>8.9999999999999982</c:v>
                </c:pt>
                <c:pt idx="33">
                  <c:v>10</c:v>
                </c:pt>
                <c:pt idx="34">
                  <c:v>11.000000000000002</c:v>
                </c:pt>
                <c:pt idx="35">
                  <c:v>11.999999999999998</c:v>
                </c:pt>
                <c:pt idx="36">
                  <c:v>1</c:v>
                </c:pt>
                <c:pt idx="37">
                  <c:v>2.0000000000000018</c:v>
                </c:pt>
                <c:pt idx="38">
                  <c:v>2.9999999999999982</c:v>
                </c:pt>
                <c:pt idx="39">
                  <c:v>4</c:v>
                </c:pt>
                <c:pt idx="40">
                  <c:v>5.0000000000000018</c:v>
                </c:pt>
                <c:pt idx="41">
                  <c:v>5.9999999999999982</c:v>
                </c:pt>
                <c:pt idx="42">
                  <c:v>7</c:v>
                </c:pt>
                <c:pt idx="43">
                  <c:v>8.0000000000000018</c:v>
                </c:pt>
                <c:pt idx="44">
                  <c:v>8.9999999999999982</c:v>
                </c:pt>
                <c:pt idx="45">
                  <c:v>10</c:v>
                </c:pt>
                <c:pt idx="46">
                  <c:v>11.000000000000002</c:v>
                </c:pt>
                <c:pt idx="47">
                  <c:v>11.999999999999998</c:v>
                </c:pt>
                <c:pt idx="48">
                  <c:v>1</c:v>
                </c:pt>
                <c:pt idx="49">
                  <c:v>1.9999999999999964</c:v>
                </c:pt>
                <c:pt idx="50">
                  <c:v>3.0000000000000036</c:v>
                </c:pt>
                <c:pt idx="51">
                  <c:v>4</c:v>
                </c:pt>
                <c:pt idx="52">
                  <c:v>4.9999999999999964</c:v>
                </c:pt>
                <c:pt idx="53">
                  <c:v>6.0000000000000036</c:v>
                </c:pt>
                <c:pt idx="54">
                  <c:v>7</c:v>
                </c:pt>
                <c:pt idx="55">
                  <c:v>7.9999999999999964</c:v>
                </c:pt>
                <c:pt idx="56">
                  <c:v>9.0000000000000036</c:v>
                </c:pt>
                <c:pt idx="57">
                  <c:v>10</c:v>
                </c:pt>
                <c:pt idx="58">
                  <c:v>10.999999999999996</c:v>
                </c:pt>
                <c:pt idx="59">
                  <c:v>12.000000000000004</c:v>
                </c:pt>
              </c:numCache>
            </c:numRef>
          </c:xVal>
          <c:yVal>
            <c:numRef>
              <c:f>'D0 - Promotions'!$BI$6:$BI$77</c:f>
              <c:numCache>
                <c:formatCode>General</c:formatCode>
                <c:ptCount val="7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</c:numCache>
            </c:numRef>
          </c:yVal>
          <c:bubbleSize>
            <c:numRef>
              <c:f>'D0 - Promotions'!$BM$6:$BM$77</c:f>
              <c:numCache>
                <c:formatCode>0%</c:formatCode>
                <c:ptCount val="7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91-D523-425A-9D6D-585BE6B39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axId val="1308612384"/>
        <c:axId val="1308616224"/>
      </c:bubbleChart>
      <c:valAx>
        <c:axId val="1308612384"/>
        <c:scaling>
          <c:orientation val="minMax"/>
          <c:max val="13"/>
          <c:min val="0"/>
        </c:scaling>
        <c:delete val="1"/>
        <c:axPos val="t"/>
        <c:numFmt formatCode="General" sourceLinked="1"/>
        <c:majorTickMark val="none"/>
        <c:minorTickMark val="none"/>
        <c:tickLblPos val="nextTo"/>
        <c:crossAx val="1308616224"/>
        <c:crosses val="autoZero"/>
        <c:crossBetween val="midCat"/>
      </c:valAx>
      <c:valAx>
        <c:axId val="1308616224"/>
        <c:scaling>
          <c:orientation val="maxMin"/>
          <c:max val="7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3086123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'D0 - Promotions'!$CF$5</c:f>
              <c:strCache>
                <c:ptCount val="1"/>
                <c:pt idx="0">
                  <c:v>Fréquence promotionnelle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'D0 - Promotions'!$CE$6:$CE$18</c:f>
              <c:strCache>
                <c:ptCount val="13"/>
                <c:pt idx="0">
                  <c:v>Pays de la Loire</c:v>
                </c:pt>
                <c:pt idx="1">
                  <c:v>Normandie</c:v>
                </c:pt>
                <c:pt idx="2">
                  <c:v>Bourgogne-Franche-Comté</c:v>
                </c:pt>
                <c:pt idx="3">
                  <c:v>Bretagne</c:v>
                </c:pt>
                <c:pt idx="4">
                  <c:v>Nouvelle-Aquitaine</c:v>
                </c:pt>
                <c:pt idx="5">
                  <c:v>Île-de-France</c:v>
                </c:pt>
                <c:pt idx="6">
                  <c:v>Grand Est</c:v>
                </c:pt>
                <c:pt idx="7">
                  <c:v>Occitanie</c:v>
                </c:pt>
                <c:pt idx="8">
                  <c:v>Centre-Val de Loire</c:v>
                </c:pt>
                <c:pt idx="9">
                  <c:v>Hauts-de-France</c:v>
                </c:pt>
                <c:pt idx="10">
                  <c:v>Corse</c:v>
                </c:pt>
                <c:pt idx="11">
                  <c:v>Auvergne-Rhône-Alpes</c:v>
                </c:pt>
                <c:pt idx="12">
                  <c:v>Provence-Alpes-Côte d'Azur</c:v>
                </c:pt>
              </c:strCache>
            </c:strRef>
          </c:cat>
          <c:val>
            <c:numRef>
              <c:f>'D0 - Promotions'!$CF$6:$CF$18</c:f>
              <c:numCache>
                <c:formatCode>0%</c:formatCode>
                <c:ptCount val="13"/>
                <c:pt idx="0">
                  <c:v>0.49696969696969695</c:v>
                </c:pt>
                <c:pt idx="1">
                  <c:v>0.43065693430656932</c:v>
                </c:pt>
                <c:pt idx="2">
                  <c:v>0.35714285714285715</c:v>
                </c:pt>
                <c:pt idx="3">
                  <c:v>0.35238095238095241</c:v>
                </c:pt>
                <c:pt idx="4">
                  <c:v>0.28767123287671231</c:v>
                </c:pt>
                <c:pt idx="5">
                  <c:v>0.25547445255474455</c:v>
                </c:pt>
                <c:pt idx="6">
                  <c:v>0.24864864864864866</c:v>
                </c:pt>
                <c:pt idx="7">
                  <c:v>0.24</c:v>
                </c:pt>
                <c:pt idx="8">
                  <c:v>0.22105263157894736</c:v>
                </c:pt>
                <c:pt idx="9">
                  <c:v>0.21146953405017921</c:v>
                </c:pt>
                <c:pt idx="10">
                  <c:v>0.21052631578947367</c:v>
                </c:pt>
                <c:pt idx="11">
                  <c:v>0.2</c:v>
                </c:pt>
                <c:pt idx="12">
                  <c:v>0.18309859154929578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16-4534-B8D2-51218F3D8F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30882015"/>
        <c:axId val="2030882495"/>
      </c:barChart>
      <c:catAx>
        <c:axId val="20308820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2030882495"/>
        <c:crosses val="autoZero"/>
        <c:auto val="1"/>
        <c:lblAlgn val="ctr"/>
        <c:lblOffset val="100"/>
        <c:noMultiLvlLbl val="0"/>
      </c:catAx>
      <c:valAx>
        <c:axId val="2030882495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030882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402431654806035"/>
          <c:y val="3.6599734610011168E-2"/>
          <c:w val="0.77739030043924917"/>
          <c:h val="0.693714699916408"/>
        </c:manualLayout>
      </c:layout>
      <c:bubbleChart>
        <c:varyColors val="0"/>
        <c:ser>
          <c:idx val="0"/>
          <c:order val="0"/>
          <c:tx>
            <c:strRef>
              <c:f>'D0 - Promotions'!$DI$5</c:f>
              <c:strCache>
                <c:ptCount val="1"/>
                <c:pt idx="0">
                  <c:v>Croissance DN</c:v>
                </c:pt>
              </c:strCache>
            </c:strRef>
          </c:tx>
          <c:spPr>
            <a:solidFill>
              <a:srgbClr val="2FB3B0">
                <a:alpha val="50196"/>
              </a:srgb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Promotions'!$DG$6:$DG$103</c:f>
              <c:numCache>
                <c:formatCode>0%</c:formatCode>
                <c:ptCount val="98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  <c:pt idx="56">
                  <c:v>0.42700000000000005</c:v>
                </c:pt>
                <c:pt idx="57">
                  <c:v>0.13800000000000001</c:v>
                </c:pt>
                <c:pt idx="58">
                  <c:v>0.38299999999999995</c:v>
                </c:pt>
                <c:pt idx="59">
                  <c:v>0.13699999999999998</c:v>
                </c:pt>
                <c:pt idx="60">
                  <c:v>0.55799999999999994</c:v>
                </c:pt>
                <c:pt idx="61">
                  <c:v>0.19600000000000001</c:v>
                </c:pt>
                <c:pt idx="62">
                  <c:v>0.16800000000000001</c:v>
                </c:pt>
                <c:pt idx="63">
                  <c:v>0.248</c:v>
                </c:pt>
                <c:pt idx="64">
                  <c:v>0.39200000000000002</c:v>
                </c:pt>
                <c:pt idx="65">
                  <c:v>0.18899999999999997</c:v>
                </c:pt>
                <c:pt idx="66">
                  <c:v>0.157</c:v>
                </c:pt>
                <c:pt idx="67">
                  <c:v>6.6000000000000003E-2</c:v>
                </c:pt>
                <c:pt idx="68">
                  <c:v>0.35200000000000004</c:v>
                </c:pt>
                <c:pt idx="69">
                  <c:v>0.26100000000000001</c:v>
                </c:pt>
                <c:pt idx="70">
                  <c:v>0.23499999999999999</c:v>
                </c:pt>
                <c:pt idx="71">
                  <c:v>0.42799999999999999</c:v>
                </c:pt>
                <c:pt idx="72">
                  <c:v>0.48599999999999999</c:v>
                </c:pt>
                <c:pt idx="73">
                  <c:v>0.38600000000000001</c:v>
                </c:pt>
                <c:pt idx="74">
                  <c:v>0.13800000000000001</c:v>
                </c:pt>
                <c:pt idx="75">
                  <c:v>0.38500000000000001</c:v>
                </c:pt>
                <c:pt idx="76">
                  <c:v>0.154</c:v>
                </c:pt>
                <c:pt idx="77">
                  <c:v>0.18600000000000003</c:v>
                </c:pt>
                <c:pt idx="78">
                  <c:v>0.16</c:v>
                </c:pt>
                <c:pt idx="79">
                  <c:v>6.7000000000000004E-2</c:v>
                </c:pt>
                <c:pt idx="80">
                  <c:v>0.371</c:v>
                </c:pt>
                <c:pt idx="81">
                  <c:v>0.38200000000000001</c:v>
                </c:pt>
                <c:pt idx="82">
                  <c:v>0.23300000000000001</c:v>
                </c:pt>
                <c:pt idx="83">
                  <c:v>0.442</c:v>
                </c:pt>
                <c:pt idx="84">
                  <c:v>0.49099999999999999</c:v>
                </c:pt>
                <c:pt idx="85">
                  <c:v>0.41700000000000004</c:v>
                </c:pt>
                <c:pt idx="86">
                  <c:v>0.14499999999999999</c:v>
                </c:pt>
                <c:pt idx="87">
                  <c:v>0.39200000000000002</c:v>
                </c:pt>
                <c:pt idx="88">
                  <c:v>0.154</c:v>
                </c:pt>
                <c:pt idx="89">
                  <c:v>0.19399999999999998</c:v>
                </c:pt>
                <c:pt idx="90">
                  <c:v>0.15</c:v>
                </c:pt>
                <c:pt idx="91">
                  <c:v>0.255</c:v>
                </c:pt>
                <c:pt idx="92">
                  <c:v>0.45</c:v>
                </c:pt>
                <c:pt idx="93">
                  <c:v>0.184</c:v>
                </c:pt>
                <c:pt idx="94">
                  <c:v>0.152</c:v>
                </c:pt>
                <c:pt idx="95">
                  <c:v>0.28800000000000003</c:v>
                </c:pt>
                <c:pt idx="96">
                  <c:v>0.34100000000000003</c:v>
                </c:pt>
                <c:pt idx="97">
                  <c:v>1</c:v>
                </c:pt>
              </c:numCache>
            </c:numRef>
          </c:xVal>
          <c:yVal>
            <c:numRef>
              <c:f>'D0 - Promotions'!$DI$6:$DI$103</c:f>
              <c:numCache>
                <c:formatCode>0.0"pp"</c:formatCode>
                <c:ptCount val="98"/>
                <c:pt idx="0">
                  <c:v>0.2</c:v>
                </c:pt>
                <c:pt idx="1">
                  <c:v>0.66</c:v>
                </c:pt>
                <c:pt idx="2">
                  <c:v>1.21</c:v>
                </c:pt>
                <c:pt idx="3">
                  <c:v>#N/A</c:v>
                </c:pt>
                <c:pt idx="4">
                  <c:v>#N/A</c:v>
                </c:pt>
                <c:pt idx="5">
                  <c:v>2.93</c:v>
                </c:pt>
                <c:pt idx="6">
                  <c:v>#N/A</c:v>
                </c:pt>
                <c:pt idx="7">
                  <c:v>0.76</c:v>
                </c:pt>
                <c:pt idx="8">
                  <c:v>3.69</c:v>
                </c:pt>
                <c:pt idx="9">
                  <c:v>0.05</c:v>
                </c:pt>
                <c:pt idx="10">
                  <c:v>#N/A</c:v>
                </c:pt>
                <c:pt idx="11">
                  <c:v>0.21</c:v>
                </c:pt>
                <c:pt idx="12">
                  <c:v>0.28000000000000003</c:v>
                </c:pt>
                <c:pt idx="13">
                  <c:v>#N/A</c:v>
                </c:pt>
                <c:pt idx="14">
                  <c:v>0.23</c:v>
                </c:pt>
                <c:pt idx="15">
                  <c:v>#N/A</c:v>
                </c:pt>
                <c:pt idx="16">
                  <c:v>0.87</c:v>
                </c:pt>
                <c:pt idx="17">
                  <c:v>1.08</c:v>
                </c:pt>
                <c:pt idx="18">
                  <c:v>#N/A</c:v>
                </c:pt>
                <c:pt idx="19">
                  <c:v>#N/A</c:v>
                </c:pt>
                <c:pt idx="20">
                  <c:v>3.56</c:v>
                </c:pt>
                <c:pt idx="21">
                  <c:v>#N/A</c:v>
                </c:pt>
                <c:pt idx="22">
                  <c:v>0.16</c:v>
                </c:pt>
                <c:pt idx="23">
                  <c:v>7.0000000000000007E-2</c:v>
                </c:pt>
                <c:pt idx="24">
                  <c:v>#N/A</c:v>
                </c:pt>
                <c:pt idx="25">
                  <c:v>#N/A</c:v>
                </c:pt>
                <c:pt idx="26">
                  <c:v>1.25</c:v>
                </c:pt>
                <c:pt idx="27">
                  <c:v>#N/A</c:v>
                </c:pt>
                <c:pt idx="28">
                  <c:v>#N/A</c:v>
                </c:pt>
                <c:pt idx="29">
                  <c:v>0.31</c:v>
                </c:pt>
                <c:pt idx="30">
                  <c:v>5.67</c:v>
                </c:pt>
                <c:pt idx="31">
                  <c:v>#N/A</c:v>
                </c:pt>
                <c:pt idx="32">
                  <c:v>#N/A</c:v>
                </c:pt>
                <c:pt idx="33">
                  <c:v>0.32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0.19</c:v>
                </c:pt>
                <c:pt idx="39">
                  <c:v>1.68</c:v>
                </c:pt>
                <c:pt idx="40">
                  <c:v>0.91</c:v>
                </c:pt>
                <c:pt idx="41">
                  <c:v>#N/A</c:v>
                </c:pt>
                <c:pt idx="42">
                  <c:v>#N/A</c:v>
                </c:pt>
                <c:pt idx="43">
                  <c:v>3.27</c:v>
                </c:pt>
                <c:pt idx="44">
                  <c:v>#N/A</c:v>
                </c:pt>
                <c:pt idx="45">
                  <c:v>0.13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1.1599999999999999</c:v>
                </c:pt>
                <c:pt idx="53">
                  <c:v>#N/A</c:v>
                </c:pt>
                <c:pt idx="54">
                  <c:v>6.7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0.33</c:v>
                </c:pt>
                <c:pt idx="60">
                  <c:v>2.97</c:v>
                </c:pt>
                <c:pt idx="61">
                  <c:v>#N/A</c:v>
                </c:pt>
                <c:pt idx="62">
                  <c:v>1.05</c:v>
                </c:pt>
                <c:pt idx="63">
                  <c:v>0.13</c:v>
                </c:pt>
                <c:pt idx="64">
                  <c:v>#N/A</c:v>
                </c:pt>
                <c:pt idx="65">
                  <c:v>1.69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2.5</c:v>
                </c:pt>
                <c:pt idx="74">
                  <c:v>#N/A</c:v>
                </c:pt>
                <c:pt idx="75">
                  <c:v>0.34</c:v>
                </c:pt>
                <c:pt idx="76">
                  <c:v>0.4</c:v>
                </c:pt>
                <c:pt idx="77">
                  <c:v>0.23</c:v>
                </c:pt>
                <c:pt idx="78">
                  <c:v>5.4</c:v>
                </c:pt>
                <c:pt idx="79">
                  <c:v>4.74</c:v>
                </c:pt>
                <c:pt idx="80">
                  <c:v>3.76</c:v>
                </c:pt>
                <c:pt idx="81">
                  <c:v>2.0499999999999998</c:v>
                </c:pt>
                <c:pt idx="82">
                  <c:v>#N/A</c:v>
                </c:pt>
                <c:pt idx="83">
                  <c:v>#N/A</c:v>
                </c:pt>
                <c:pt idx="84">
                  <c:v>0.38</c:v>
                </c:pt>
                <c:pt idx="85">
                  <c:v>4.8</c:v>
                </c:pt>
                <c:pt idx="86">
                  <c:v>3.42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7.0000000000000007E-2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</c:numCache>
            </c:numRef>
          </c:yVal>
          <c:bubbleSize>
            <c:numRef>
              <c:f>'D0 - Promotions'!$DM$6:$DM$103</c:f>
              <c:numCache>
                <c:formatCode>0%</c:formatCode>
                <c:ptCount val="98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  <c:pt idx="56">
                  <c:v>0.55030000000000001</c:v>
                </c:pt>
                <c:pt idx="57">
                  <c:v>0.2079</c:v>
                </c:pt>
                <c:pt idx="58">
                  <c:v>0.6663</c:v>
                </c:pt>
                <c:pt idx="59">
                  <c:v>9.2300000000000007E-2</c:v>
                </c:pt>
                <c:pt idx="60">
                  <c:v>0.32799999999999996</c:v>
                </c:pt>
                <c:pt idx="61">
                  <c:v>5.5599999999999997E-2</c:v>
                </c:pt>
                <c:pt idx="62">
                  <c:v>0.92090000000000005</c:v>
                </c:pt>
                <c:pt idx="63">
                  <c:v>0.59289999999999998</c:v>
                </c:pt>
                <c:pt idx="64">
                  <c:v>0.24249999999999999</c:v>
                </c:pt>
                <c:pt idx="65">
                  <c:v>0.73170000000000002</c:v>
                </c:pt>
                <c:pt idx="66">
                  <c:v>0.39510000000000001</c:v>
                </c:pt>
                <c:pt idx="67">
                  <c:v>0.8538</c:v>
                </c:pt>
                <c:pt idx="68">
                  <c:v>0.14679999999999999</c:v>
                </c:pt>
                <c:pt idx="69">
                  <c:v>0.1273</c:v>
                </c:pt>
                <c:pt idx="70">
                  <c:v>0.1978</c:v>
                </c:pt>
                <c:pt idx="71">
                  <c:v>8.3100000000000007E-2</c:v>
                </c:pt>
                <c:pt idx="72">
                  <c:v>0.3624</c:v>
                </c:pt>
                <c:pt idx="73">
                  <c:v>0.80220000000000002</c:v>
                </c:pt>
                <c:pt idx="74">
                  <c:v>0.2162</c:v>
                </c:pt>
                <c:pt idx="75">
                  <c:v>0.33770000000000006</c:v>
                </c:pt>
                <c:pt idx="76">
                  <c:v>8.900000000000001E-2</c:v>
                </c:pt>
                <c:pt idx="77">
                  <c:v>5.8200000000000002E-2</c:v>
                </c:pt>
                <c:pt idx="78">
                  <c:v>0.39649999999999996</c:v>
                </c:pt>
                <c:pt idx="79">
                  <c:v>0.85620000000000007</c:v>
                </c:pt>
                <c:pt idx="80">
                  <c:v>0.15060000000000001</c:v>
                </c:pt>
                <c:pt idx="81">
                  <c:v>0.14949999999999999</c:v>
                </c:pt>
                <c:pt idx="82">
                  <c:v>0.19789999999999999</c:v>
                </c:pt>
                <c:pt idx="83">
                  <c:v>8.3900000000000002E-2</c:v>
                </c:pt>
                <c:pt idx="84">
                  <c:v>0.36680000000000001</c:v>
                </c:pt>
                <c:pt idx="85">
                  <c:v>0.81629999999999991</c:v>
                </c:pt>
                <c:pt idx="86">
                  <c:v>0.21679999999999999</c:v>
                </c:pt>
                <c:pt idx="87">
                  <c:v>0.33429999999999999</c:v>
                </c:pt>
                <c:pt idx="88">
                  <c:v>8.5000000000000006E-2</c:v>
                </c:pt>
                <c:pt idx="89">
                  <c:v>5.5899999999999998E-2</c:v>
                </c:pt>
                <c:pt idx="90">
                  <c:v>0.34250000000000003</c:v>
                </c:pt>
                <c:pt idx="91">
                  <c:v>0.21230000000000002</c:v>
                </c:pt>
                <c:pt idx="92">
                  <c:v>8.6199999999999999E-2</c:v>
                </c:pt>
                <c:pt idx="93">
                  <c:v>0.18260000000000001</c:v>
                </c:pt>
                <c:pt idx="94">
                  <c:v>9.01E-2</c:v>
                </c:pt>
                <c:pt idx="95">
                  <c:v>0.47950000000000004</c:v>
                </c:pt>
                <c:pt idx="96">
                  <c:v>7.1800000000000003E-2</c:v>
                </c:pt>
                <c:pt idx="97">
                  <c:v>7.0699999999999999E-2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75FA-4652-8EF7-28474255819B}"/>
            </c:ext>
          </c:extLst>
        </c:ser>
        <c:ser>
          <c:idx val="1"/>
          <c:order val="1"/>
          <c:tx>
            <c:strRef>
              <c:f>'D0 - Promotions'!$DJ$5</c:f>
              <c:strCache>
                <c:ptCount val="1"/>
                <c:pt idx="0">
                  <c:v>Stable</c:v>
                </c:pt>
              </c:strCache>
            </c:strRef>
          </c:tx>
          <c:spPr>
            <a:solidFill>
              <a:schemeClr val="bg1">
                <a:lumMod val="75000"/>
                <a:alpha val="50196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Promotions'!$DG$6:$DG$61</c:f>
              <c:numCache>
                <c:formatCode>0%</c:formatCode>
                <c:ptCount val="56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</c:numCache>
            </c:numRef>
          </c:xVal>
          <c:yVal>
            <c:numRef>
              <c:f>'D0 - Promotions'!$DJ$6:$DJ$61</c:f>
              <c:numCache>
                <c:formatCode>0.0"pp"</c:formatCode>
                <c:ptCount val="5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</c:numCache>
            </c:numRef>
          </c:yVal>
          <c:bubbleSize>
            <c:numRef>
              <c:f>'D0 - Promotions'!$DM$6:$DM$61</c:f>
              <c:numCache>
                <c:formatCode>0%</c:formatCode>
                <c:ptCount val="56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75FA-4652-8EF7-28474255819B}"/>
            </c:ext>
          </c:extLst>
        </c:ser>
        <c:ser>
          <c:idx val="2"/>
          <c:order val="2"/>
          <c:tx>
            <c:strRef>
              <c:f>'D0 - Promotions'!$DK$5</c:f>
              <c:strCache>
                <c:ptCount val="1"/>
                <c:pt idx="0">
                  <c:v>Décroissance DN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  <a:alpha val="50196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Promotions'!$DG$6:$DG$61</c:f>
              <c:numCache>
                <c:formatCode>0%</c:formatCode>
                <c:ptCount val="56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</c:numCache>
            </c:numRef>
          </c:xVal>
          <c:yVal>
            <c:numRef>
              <c:f>'D0 - Promotions'!$DK$6:$DK$61</c:f>
              <c:numCache>
                <c:formatCode>0.0"pp"</c:formatCode>
                <c:ptCount val="5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-0.31</c:v>
                </c:pt>
                <c:pt idx="4">
                  <c:v>-0.03</c:v>
                </c:pt>
                <c:pt idx="5">
                  <c:v>#N/A</c:v>
                </c:pt>
                <c:pt idx="6">
                  <c:v>-0.05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-7.0000000000000007E-2</c:v>
                </c:pt>
                <c:pt idx="11">
                  <c:v>#N/A</c:v>
                </c:pt>
                <c:pt idx="12">
                  <c:v>#N/A</c:v>
                </c:pt>
                <c:pt idx="13">
                  <c:v>-0.57999999999999996</c:v>
                </c:pt>
                <c:pt idx="14">
                  <c:v>#N/A</c:v>
                </c:pt>
                <c:pt idx="15">
                  <c:v>-2.33</c:v>
                </c:pt>
                <c:pt idx="16">
                  <c:v>#N/A</c:v>
                </c:pt>
                <c:pt idx="17">
                  <c:v>#N/A</c:v>
                </c:pt>
                <c:pt idx="18">
                  <c:v>-5.17</c:v>
                </c:pt>
                <c:pt idx="19">
                  <c:v>-0.22</c:v>
                </c:pt>
                <c:pt idx="20">
                  <c:v>#N/A</c:v>
                </c:pt>
                <c:pt idx="21">
                  <c:v>-0.05</c:v>
                </c:pt>
                <c:pt idx="22">
                  <c:v>#N/A</c:v>
                </c:pt>
                <c:pt idx="23">
                  <c:v>#N/A</c:v>
                </c:pt>
                <c:pt idx="24">
                  <c:v>-0.05</c:v>
                </c:pt>
                <c:pt idx="25">
                  <c:v>-1.1599999999999999</c:v>
                </c:pt>
                <c:pt idx="26">
                  <c:v>#N/A</c:v>
                </c:pt>
                <c:pt idx="27">
                  <c:v>-0.26</c:v>
                </c:pt>
                <c:pt idx="28">
                  <c:v>-0.31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-0.16</c:v>
                </c:pt>
                <c:pt idx="33">
                  <c:v>#N/A</c:v>
                </c:pt>
                <c:pt idx="34">
                  <c:v>-0.56999999999999995</c:v>
                </c:pt>
                <c:pt idx="35">
                  <c:v>-2.68</c:v>
                </c:pt>
                <c:pt idx="36">
                  <c:v>-0.03</c:v>
                </c:pt>
                <c:pt idx="37">
                  <c:v>-8.9600000000000009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-3.24</c:v>
                </c:pt>
                <c:pt idx="42">
                  <c:v>-0.56000000000000005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-2.95</c:v>
                </c:pt>
                <c:pt idx="47">
                  <c:v>-0.93</c:v>
                </c:pt>
                <c:pt idx="48">
                  <c:v>-0.18</c:v>
                </c:pt>
                <c:pt idx="49">
                  <c:v>-0.22</c:v>
                </c:pt>
                <c:pt idx="50">
                  <c:v>-0.28000000000000003</c:v>
                </c:pt>
                <c:pt idx="51">
                  <c:v>-8.99</c:v>
                </c:pt>
                <c:pt idx="52">
                  <c:v>#N/A</c:v>
                </c:pt>
                <c:pt idx="53">
                  <c:v>-0.37</c:v>
                </c:pt>
                <c:pt idx="54">
                  <c:v>#N/A</c:v>
                </c:pt>
                <c:pt idx="55">
                  <c:v>-0.5</c:v>
                </c:pt>
              </c:numCache>
            </c:numRef>
          </c:yVal>
          <c:bubbleSize>
            <c:numRef>
              <c:f>'D0 - Promotions'!$DM$6:$DM$61</c:f>
              <c:numCache>
                <c:formatCode>0%</c:formatCode>
                <c:ptCount val="56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75FA-4652-8EF7-28474255819B}"/>
            </c:ext>
          </c:extLst>
        </c:ser>
        <c:ser>
          <c:idx val="3"/>
          <c:order val="3"/>
          <c:tx>
            <c:strRef>
              <c:f>'D0 - Promotions'!$DL$5</c:f>
              <c:strCache>
                <c:ptCount val="1"/>
                <c:pt idx="0">
                  <c:v>Cointreau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Promotions'!$DG$6:$DG$61</c:f>
              <c:numCache>
                <c:formatCode>0%</c:formatCode>
                <c:ptCount val="56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</c:numCache>
            </c:numRef>
          </c:xVal>
          <c:yVal>
            <c:numRef>
              <c:f>'D0 - Promotions'!$DL$6:$DL$61</c:f>
              <c:numCache>
                <c:formatCode>0.0"pp"</c:formatCode>
                <c:ptCount val="5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-3.45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-3.46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</c:numCache>
            </c:numRef>
          </c:yVal>
          <c:bubbleSize>
            <c:numRef>
              <c:f>'D0 - Promotions'!$DM$6:$DM$61</c:f>
              <c:numCache>
                <c:formatCode>0%</c:formatCode>
                <c:ptCount val="56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75FA-4652-8EF7-284742558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30"/>
        <c:showNegBubbles val="0"/>
        <c:sizeRepresents val="w"/>
        <c:axId val="1656070271"/>
        <c:axId val="1656071231"/>
      </c:bubbleChart>
      <c:valAx>
        <c:axId val="1656070271"/>
        <c:scaling>
          <c:orientation val="minMax"/>
          <c:max val="1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/>
                  <a:t>Part des magasins en promotion</a:t>
                </a:r>
              </a:p>
            </c:rich>
          </c:tx>
          <c:layout>
            <c:manualLayout>
              <c:xMode val="edge"/>
              <c:yMode val="edge"/>
              <c:x val="0.35146413399356008"/>
              <c:y val="0.814443996282201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56071231"/>
        <c:crosses val="autoZero"/>
        <c:crossBetween val="midCat"/>
      </c:valAx>
      <c:valAx>
        <c:axId val="1656071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/>
                  <a:t>Évolution de la DN VS  sem. précédente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&quot;pp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560702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4920222601040851E-2"/>
          <c:y val="0.91535742887372928"/>
          <c:w val="0.85015955479791827"/>
          <c:h val="6.08860752094184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0555555555555554"/>
          <c:y val="2.9599721504123516E-2"/>
          <c:w val="0.46388888888888891"/>
          <c:h val="0.940800556991753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'D0 - Promotions'!$DO$5</c:f>
              <c:strCache>
                <c:ptCount val="1"/>
                <c:pt idx="0">
                  <c:v>Perte supérieure à 5%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Promotions'!$DP$5:$DQ$5</c:f>
              <c:numCache>
                <c:formatCode>General</c:formatCode>
                <c:ptCount val="2"/>
                <c:pt idx="0" formatCode="0%">
                  <c:v>1.7857142857142856E-2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79-4105-B2AD-4DD7DB29F94E}"/>
            </c:ext>
          </c:extLst>
        </c:ser>
        <c:ser>
          <c:idx val="1"/>
          <c:order val="1"/>
          <c:tx>
            <c:strRef>
              <c:f>'D0 - Promotions'!$DO$6</c:f>
              <c:strCache>
                <c:ptCount val="1"/>
                <c:pt idx="0">
                  <c:v>Perte inférieure à 5%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F79-4105-B2AD-4DD7DB29F94E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1F79-4105-B2AD-4DD7DB29F9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Promotions'!$DP$6:$DQ$6</c:f>
              <c:numCache>
                <c:formatCode>0%</c:formatCode>
                <c:ptCount val="2"/>
                <c:pt idx="0">
                  <c:v>0.39285714285714285</c:v>
                </c:pt>
                <c:pt idx="1">
                  <c:v>0.4107142857142857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79-4105-B2AD-4DD7DB29F94E}"/>
            </c:ext>
          </c:extLst>
        </c:ser>
        <c:ser>
          <c:idx val="2"/>
          <c:order val="2"/>
          <c:tx>
            <c:strRef>
              <c:f>'D0 - Promotions'!$DO$7</c:f>
              <c:strCache>
                <c:ptCount val="1"/>
                <c:pt idx="0">
                  <c:v>Distribution stable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Promotions'!$DP$7:$DQ$7</c:f>
              <c:numCache>
                <c:formatCode>0%</c:formatCode>
                <c:ptCount val="2"/>
                <c:pt idx="0">
                  <c:v>0.10714285714285714</c:v>
                </c:pt>
                <c:pt idx="1">
                  <c:v>0.10714285714285714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79-4105-B2AD-4DD7DB29F94E}"/>
            </c:ext>
          </c:extLst>
        </c:ser>
        <c:ser>
          <c:idx val="3"/>
          <c:order val="3"/>
          <c:tx>
            <c:strRef>
              <c:f>'D0 - Promotions'!$DO$8</c:f>
              <c:strCache>
                <c:ptCount val="1"/>
                <c:pt idx="0">
                  <c:v>Gain inférieur à 5%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79-4105-B2AD-4DD7DB29F94E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1F79-4105-B2AD-4DD7DB29F9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Promotions'!$DP$8:$DQ$8</c:f>
              <c:numCache>
                <c:formatCode>0%</c:formatCode>
                <c:ptCount val="2"/>
                <c:pt idx="0">
                  <c:v>0.375</c:v>
                </c:pt>
                <c:pt idx="1">
                  <c:v>0.48214285714285715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F79-4105-B2AD-4DD7DB29F94E}"/>
            </c:ext>
          </c:extLst>
        </c:ser>
        <c:ser>
          <c:idx val="4"/>
          <c:order val="4"/>
          <c:tx>
            <c:strRef>
              <c:f>'D0 - Promotions'!$DO$9</c:f>
              <c:strCache>
                <c:ptCount val="1"/>
                <c:pt idx="0">
                  <c:v>Gain supérieur à 5%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Promotions'!$DP$9:$DQ$9</c:f>
              <c:numCache>
                <c:formatCode>General</c:formatCode>
                <c:ptCount val="2"/>
                <c:pt idx="0" formatCode="0%">
                  <c:v>0.10714285714285714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F79-4105-B2AD-4DD7DB29F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508305551"/>
        <c:axId val="1508303631"/>
      </c:barChart>
      <c:catAx>
        <c:axId val="1508305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08303631"/>
        <c:crosses val="autoZero"/>
        <c:auto val="1"/>
        <c:lblAlgn val="ctr"/>
        <c:lblOffset val="100"/>
        <c:noMultiLvlLbl val="0"/>
      </c:catAx>
      <c:valAx>
        <c:axId val="150830363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508305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"/>
          <c:w val="0.5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74077012849988"/>
          <c:y val="0.19005720335818729"/>
          <c:w val="0.49451811415524"/>
          <c:h val="0.59366863208134246"/>
        </c:manualLayout>
      </c:layout>
      <c:pieChart>
        <c:varyColors val="1"/>
        <c:ser>
          <c:idx val="0"/>
          <c:order val="0"/>
          <c:tx>
            <c:strRef>
              <c:f>'A0 - Distributeur'!$AA$17</c:f>
              <c:strCache>
                <c:ptCount val="1"/>
                <c:pt idx="0">
                  <c:v>Spiritueux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7F-4E80-8121-17E1E373906B}"/>
              </c:ext>
            </c:extLst>
          </c:dPt>
          <c:dPt>
            <c:idx val="1"/>
            <c:bubble3D val="0"/>
            <c:spPr>
              <a:solidFill>
                <a:srgbClr val="DBDBE5"/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7F-4E80-8121-17E1E373906B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7F-4E80-8121-17E1E373906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07F-4E80-8121-17E1E373906B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07F-4E80-8121-17E1E373906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r">
                    <a:defRPr sz="1200" b="1" i="0" u="none" strike="noStrike" kern="1200" baseline="0">
                      <a:solidFill>
                        <a:schemeClr val="accent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07F-4E80-8121-17E1E37390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'A0 - Distributeur'!$Y$18:$Y$20</c:f>
              <c:strCache>
                <c:ptCount val="3"/>
                <c:pt idx="0">
                  <c:v>Hausse</c:v>
                </c:pt>
                <c:pt idx="1">
                  <c:v>Stable</c:v>
                </c:pt>
                <c:pt idx="2">
                  <c:v>Baisse</c:v>
                </c:pt>
              </c:strCache>
            </c:strRef>
          </c:cat>
          <c:val>
            <c:numRef>
              <c:f>'A0 - Distributeur'!$AA$18:$AA$20</c:f>
              <c:numCache>
                <c:formatCode>0%</c:formatCode>
                <c:ptCount val="3"/>
                <c:pt idx="0">
                  <c:v>0.49479166666666669</c:v>
                </c:pt>
                <c:pt idx="1">
                  <c:v>5.46875E-2</c:v>
                </c:pt>
                <c:pt idx="2">
                  <c:v>0.44791666666666669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7F-4E80-8121-17E1E3739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'A1 - Context'!$C$6:$C$18</cx:f>
        <cx:nf>'A1 - Context'!$C$5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'A1 - Context'!$D$6:$D$18</cx:f>
        <cx:lvl ptCount="13" formatCode="# ##0">
          <cx:pt idx="0">51</cx:pt>
          <cx:pt idx="1">96</cx:pt>
          <cx:pt idx="2">62</cx:pt>
          <cx:pt idx="3">84</cx:pt>
          <cx:pt idx="4">5</cx:pt>
          <cx:pt idx="5">60</cx:pt>
          <cx:pt idx="6">60</cx:pt>
          <cx:pt idx="7">98</cx:pt>
          <cx:pt idx="8">38</cx:pt>
          <cx:pt idx="9">60</cx:pt>
          <cx:pt idx="10">32</cx:pt>
          <cx:pt idx="11">81</cx:pt>
          <cx:pt idx="12">29</cx:pt>
        </cx:lvl>
      </cx:numDim>
    </cx:data>
  </cx:chartData>
  <cx:chart>
    <cx:plotArea>
      <cx:plotAreaRegion>
        <cx:series layoutId="regionMap" uniqueId="{1BE88761-D3EE-4365-890A-9AC5427E82DD}">
          <cx:tx>
            <cx:txData>
              <cx:f>'A1 - Context'!$D$5</cx:f>
              <cx:v>Magasins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tx2"/>
                    </a:solidFill>
                    <a:latin typeface="Aptos Black" panose="020B0004020202020204" pitchFamily="34" charset="0"/>
                    <a:ea typeface="Aptos Black" panose="020B0004020202020204" pitchFamily="34" charset="0"/>
                    <a:cs typeface="Aptos Black" panose="020B0004020202020204" pitchFamily="34" charset="0"/>
                  </a:defRPr>
                </a:pPr>
                <a:endParaRPr lang="en-US" sz="1200" b="0" i="0" u="none" strike="noStrike" baseline="0">
                  <a:solidFill>
                    <a:schemeClr val="tx2"/>
                  </a:solidFill>
                  <a:latin typeface="Aptos Black" panose="020B0004020202020204" pitchFamily="34" charset="0"/>
                </a:endParaRPr>
              </a:p>
            </cx:txP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US" sz="1200" b="0" i="0" u="none" strike="noStrike" baseline="0">
                      <a:solidFill>
                        <a:schemeClr val="tx2"/>
                      </a:solidFill>
                      <a:latin typeface="Aptos Black" panose="020B0004020202020204" pitchFamily="34" charset="0"/>
                    </a:rPr>
                    <a:t> 51</a:t>
                  </a:r>
                </a:p>
              </cx:txPr>
            </cx:dataLabel>
            <cx:dataLabel idx="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US" sz="1200" b="0" i="0" u="none" strike="noStrike" baseline="0">
                      <a:solidFill>
                        <a:schemeClr val="tx2"/>
                      </a:solidFill>
                      <a:latin typeface="Aptos Black" panose="020B0004020202020204" pitchFamily="34" charset="0"/>
                    </a:rPr>
                    <a:t> 62</a:t>
                  </a:r>
                </a:p>
              </cx:txPr>
            </cx:dataLabel>
            <cx:dataLabel idx="8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US" sz="1200" b="0" i="0" u="none" strike="noStrike" baseline="0">
                      <a:solidFill>
                        <a:schemeClr val="tx2"/>
                      </a:solidFill>
                      <a:latin typeface="Aptos Black" panose="020B0004020202020204" pitchFamily="34" charset="0"/>
                    </a:rPr>
                    <a:t> 38</a:t>
                  </a:r>
                </a:p>
              </cx:txPr>
            </cx:dataLabel>
          </cx:dataLabels>
          <cx:dataId val="0"/>
          <cx:layoutPr>
            <cx:geography cultureLanguage="en-US" cultureRegion="FR" attribution="Powered by Bing">
              <cx:geoCache provider="{E9337A44-BEBE-4D9F-B70C-5C5E7DAFC167}">
                <cx:binary>1JvZct42tu9fxeWbc3OoAMRAsqvTVQH5jZIsyZbtJDcsWZJBgiRAAuAAPsR5j3O/36Bf7CzFoxQn
3enKPrWjUlnWxwnEH2v6Lejvt8vfbtv7G/ts6Vrt/na7fP+88r7/23ffudvqvrtxJ119a40z7/3J
rem+M+/f17f3393Zm7nW8rsYYfrdbXVj/f3y/B9/h7vJe3Nmbm98bfTVeG/Dy3s3tt79zrFvHnp2
c9fVuqidt/Wtx98/f2HG6b5t76MfhrH2N7W+f/7sXvvah+vQ33///NH5z5999/SuvxrBsxYG6cc7
uJaykxgREhPCsg9fz5+1RsuPh9FJjBOa4Y/HHn58evaLmw6u/2Nj+2VkN3d39t45eM1ffn77Ho/e
6dun3JpR+4dZljDh3z/f2ht9CzNTO5N/OJKbhzfcvvxlSr57LNA//v7kA5ikJ598peHTGf1Xh34l
4T//D8h3dx99GuSfJl96kqAsZph8UuiRfPEJA3FThhL04St+rN6/P6xvK/f0+ieqHe62z5/9lWR6
YWx3o+/qP9PAshMMFpYxzh9Jg04wRjFhjwX5OIDw6dNvGfi3pfhy5RMRvhz4n6zEb4ztazt5dMof
dXP8hMc0BVNJHqkQn1CWkoSnyRf7+fDMD+7tW/b6eBzfVuPTdY/O/R/uo/Y3o3f/LU4qO8l4RnHC
+IdZfqpBkuA44+hzlPm0+j9o8AfG9W0xfnWDJxbyq+N/JdUubm8hJ9B/qssiEFRinmBEP1rFE5vB
lMX8QbFvBpV/a0TfVuqrS59o9NWRv5I6ubHuzwwm8QlmOI3T5GNAh3j+VbYGoQZxDMHmozAofWxJ
D6Opb28+ffjvB5fPFz5R5fPnfyVNLm+Ce3Z3D0nwszNT2z9TnuSEJilKU5J+UIA8kidCJynmIE/2
RJc/MqJvG86v7/BEqV+f8FeSbAe5/d2zjfO/t3T/YOGTnvA0zTLMPjq5x0GJnXBMMKj4yQU+qXv+
rRF9W6uvLn0i0ldH/krq5JAx2fvozU37YFb/DTaV0iTJPhWoj3XCoCIlH6zqQ7D6tEQ+JA9/cGzf
VuybN3mi3TfP+Sup+ANABiv1ffSy+ud/wY8f2v7efZrMb4WKP2hv7IRBBpji7FOp+sg30hNGY/ZL
iv45R/w6Ef/Do/u2kr9xmyda/sZZfyU1L62Z7oGHfJAxyv/5X/7+2d3/+mEd7Z+oKTnJGEtQwqCM
/SoP4SeIIx6DzX7MH5/Gu/9scN+W9Hff9Imwlz/kP/y1iISw9/4GrPJPFC09wSlKAOt9rMZAnK+0
i+KTlGRpyj8nkU+YkbC1h4LjP0AUX658IsuXA38lExNmtNI8eMxfqv3qPspN5//5f/9EqZKTmNA4
JfSxfdGTFEHYiz9mmQjhT8/8EPT+k5F927h++05PJfzNyfj/KulvI9zPELy48TebX+j5VxT394/+
MjdA959c+nsQ/kPsOtx9/5zRhCFMWMIyngBpYglkMJ8Z/cMtP97ng3ZfcN2/uMX9jfPfP8ewFOiD
m4VyPSNQXMBKme8fjkQYnDOKIcXllMPDAQQ/f6aN9RWMCZ2AB8jiLIPUiYKrhqucGR8O0V/cA8oy
miYEUciRPzc3Lk0bpNGf5+rj78/02F2aWnv3/XN4wefP+g/nPbx8gnBMs4QzjjmjhBAKL9/f3ryE
Dgqcjv83DKMipQ1W0BkzL0ImXTF3/SScjPuLKknIVdMvxOcVVqd1hsdiZL7dJZ1+4ac5PjXGX2hT
l/sah1dGkUPipzVHKf7Zd0yLdqrNS2mVyylJh+vYdIde1+ayM+odMbwTcqzGPB7JcNCo7zd0iuwm
Todlj1TXF8HI/dBlaREmH+WunFAO00VeALGq92usL5iMVK5QK/PWrm981oxiXJpKJAO1pzVbgijr
btyilsZXM3SVhppc1FTxHTB7VJSY9dvGkXRbkW7dkoW9kbbnRKxavsrcXG7cUMpCsrI+79Yoa/KS
WSbSOrUbw+fXnW7ns0Azt+ekPjZsmnYo7grZG5zrmq154q/rKckH3vB9bOpOoLTxmzq288sg6/bH
sh5svtSqvS5ZNYiuK9tcJnY8Zczy/RCheReUO8eVX8WaKV10FS13VKc8HyicC89Or9emCflaselF
NnR1vg6kK3ypurzpyj5fvaOjCHLs8zmSWqDekt3gppArm86FxWuRLWjZWRevm6ic1zx1ZN57Hldb
ytpWOIzHyzjzVmR+Sk4xz6J3UzSWF3QI0+nisblQjK+H1HdHkloQuI3as5LDrKga9zdBo7IYyojl
aYlI0Qxu3pYTXkWcJe7IWcLfOrfaXROQ3HeT3HCysr3xDJYPDW7KY93xfTRFZ1nt9N51il2rvvP7
Ph3HTeZaKoIxw7GZ7CIGXeKinAwMNknq15jPLIcD0yAUU4uwiz9CsbK+JohJMVUjEV7P8SRoWfcC
q0wJWnVkn+pavihTrVoREJlzk6pOLKjLTrM+k+drlDCBOjbfMbLITRaVaK+9PjVD71Ex1HCybVuy
qWdDc2wSdN7QBr1McRfylDdd3uJk2soK0/3qmkZwiUDQbKhFnBi7SaeqF4YoK+rV1WJOlN35IBOR
jL4TpXLpg/pazGNzy+YmFiutrUBIdkcdReFd7dy7QNYgMuXdK5UEncfKDQWOOBVzCGlhZcq205Qh
wdrI5lYn5Nx61L1fMtxtWs1wXndNLXw68wLXcZkjrNfCWJ7VW+m5yutpuWpY2x+6GDdbF4blLMyN
/rFUeM4bLZc3LmIvKzepvE9VduwYcy84HdIcHJHadGRgRctneKeQlZuwDu11nGC1K7kDA3OMbpGO
VOFW/pLi9cYpmp5nlI2b1WgijI2LuI6bo7Sxh7kayywvZQp9zTLhQMVMuvFNe5llEbntFKo2lS7d
C+tNeZwW2ecxzMK5tWE4g85d2ISkwUeC0PS24vFeDRwU6ny0Lc1L06Z+O4XabMJo6pwvBgs7VVMl
wuB50UfM7OU4mBzcDt47r2NBMVnPuIxrQZAZX8RVZk+rNu7zMXp4tJJU2IjZsUh7Ni3CBDDvPHjZ
b8G7y0oMyK6Cr/Fy5etkfAG+qzlNSG/2Ac/yquKrORIXvXRJMlyixWb7xsTsfbuYcsirei5flz3u
neiD41JESbAbFWyfw/ovogGXF7bt7dHwPsZFvcZup/u0PUbTyvNIonDeGVKKUK3pq3KZ3U0jw3yk
ODqomZd5z1oudJfQYdtjl74gDNZCpBh5Q+q2vLLpwwSEgJYraSIlXOqSdpM06bxFcbWcK8Vk3ngI
xkVLV5KI2mX1nQ1tO2/7bMYHV7pp15er3jXJOpxmQ8iKiJv4zBITbVc5SlsEzcG8owy95NMyHqax
6YtGK3edGK+KJoAfy5y/pSOp88FXe1dV7ytetqLHNuzWvj/VMFfvVYuqQzOE4Sdil+gQ2EIKrcrh
LEuHUrTl3IkqRnbnmrXb6FX9WC2KgdtPqms9Da+WcSx70XnUvlA0GTfNasGbrKEil67KTBHi4Rqs
t9Ki7u19VVG1nengiqXGyaFv2vVysTWNBW99c1utuMvXdoyaotRNtw3lVM6nZUezoaCNG99kiamG
nMQIjmkZv17SRV2tli8/+oBLtWd1kxRyBgcrQkmj/dhaclp7iXeJlXFSxFyWtZhKxVy+orUkOTea
Z/s2omNVBByxHQ0KbaB7H+GdLmOlRDbw1OecTxDQVUn1W4667vWSBPpmMWN3Z1qTvUaJCdd9rNNJ
tLwEf75iurE+Dm8r2ZMj0eVUtJHilzWrbUG80aMgburoBg1yaQq+ZNmWQWRpRRRx/TYC13ocK9If
adLh/VD1EPRUYFsls0jmtDHrxUAR2/R+PK87rq4XjyLRRAu5iVM2bGiXQiBNuBcdqq5XK92p6Qd0
Trwbtqtem/dONusd6ZjNCRs7JvAQyTMZz32eBek3BnKQRpRTm42CzR5du7ifMlFXczcXdWj0fm2z
5YjaaNrWfWOtmIz2UzGWsKJFN2T+ZZVqFOXpGKUbWlNzwdwQna2S+VNl4rCrjIxWESZALqJbs+ZV
O3tc590YG71ZfLYe03pC74fEJWdjq8FL25Lw27DE1U+lqzDkHXX11q6Iq63UKsp135U/OxZVsFrW
UXnhojHsMttkFyqpbR6Fke8i1ETdJmKpTnKbmbgvJhNVK8SNFOcTQ/oeL1IdELHcHiG0JFVejU5D
TCWReZ343tSCZUsUYMIaT0QSrVENMaUfp5xOekoFpTSBfGHpq7fgvF2zgXfvDhXc9qDjmJ12vHuT
BPDqYK1eIGn6jaorstdEsUM70VunY3B/4L1zq7K56I2LDnHq6iIZZmsE4kNfGN++hhTmlOE1Fngm
NB+SpSumNQw7Fulyo5JZXdDIVAUzOH41NmzZK6nfEMaGfTqMdw1is4BkeNxZxiFBigMtTCnzyfZT
3qKyfQGvrQs9s0HAnL6ek0i+qae2PqbtFF2MtEfbtcLnrlrr647G/tRyHY6oLpu89WCmqpmdoGtb
CxS5+F3dzN3FOHbgf5Z4y1p/383teOcnB8kq7WHGfXTeDCm+obARqKgjLvNyIGHTW4dfT0PSCQiU
TPSVrd/StoyNAMdXbtlY8T0YSQehSF6wNl0LPwS2Zxj8VGPpuGslogVYFD0uzcL2uoSESboIsiGP
IRtaOUf7etF3Y9J0h2mWbD9pfK0b8mOcJIeRWZPPA4S6iFZv5kEdljrWWzQQKdYIgdK1nnfTIMWY
xPo4L4EUUbnccZW1b4MfKivAZF7FbCkPcZfx3Iau3xjM5iyHsL0INi7k2EQr28ShSimMHhKnNSPq
J1N21YFBUpaHmYxbqBZexVM/Fl2PleiiOrxZ+ER/DMzYnBn1xrI6KSY/7FSr36pysUXaGCMCif1F
uszVzrYm2UyhjHbeJJdJGaJ8NmMLxYUZcnD/3X5QUVdglNWNWDyNbiZ3b8uxy4cG9Vce0yo37c3Y
dpc+AZ+u9NiLuJzI61nBqolTyJHHWNGiXJbsTTP2Oqexi85jhT1YvqlEPZJZQA7BIaownSsqcyOH
epOgsF+8emXVCOsZmVlIFi4Wlt5mKcTvXnu6V6zhOSTzqBhxhAu5yjM1RrSwTNb50s3z274kVzIt
sYjSpsonPh2kbFJhGj/tl56j3UKj6SbVbH4VdNq9Ko0c84w5nPfRmIi1SiYx6xVvFV/fy1Zlgi6Q
olc8pKc1TPq7oPQixVC6Zo8HfJw6OyLhpopuYMyQ5GU+gHhlBxGjrLEpiAxoM7MKXpDAfPkGwTpC
Q2TEMnXqTWptdoynVm1D270O85L33KXvPCyTLZ3X7KzRtrkMhOJdPOFkU6WqqDKVSKHWGW0gH5/z
cZKtaNDY2GIZy5+CKrsNwe4yZp2oqUeigVruErflupvjrDzTNeEFuLRRrPWKthnstjhERN9m1jMR
V/TnhcTTQZsUcqWeIVHh+aKfZLpP8NBefr2L7VElfmv6YGtZfdxp+PnXf1ybDr5/2db25cOHjYpf
fjv/tMPxd8/a3ZsHOOGenvRAWz7f68sGugem8Xk33RNm8mFP5G8Ald89+Ii2PIJKn+DXA3BI6e/B
lU/bcr6glYfzP5CUDDoQQD2AlsBOSI4yAlz0I0lhJ5gkKZSLKWJJCo3Br0gKPkGA4QCvMOjME54A
Lf1EUvAJYSkQH8oJBvABG8A+vfcj/QAsfYOkPOYoAJEoABlEeAy8Bn4DLPOIozQDK23ZayR4NSzN
fsFqfUMblh217dxZ04wI5V9Nzb/zRAA2MYCrOE74Qxv0Kbnpot474yDv0lbnpGKJEes8Y5Sbxdp+
y+J6vfr9R2KY/f4LLXpAZbAfC7aXgBQP3wlM9Ne0yAysNiUCyLLwtbNCTaErIeCXCjLfeE1yqK2S
DU94qTZt3cofR2oiKM8lfb8Q276b+3gyuSRkeZt5MqewPfEzifvGjDy88ePRZRgDF48ZpSQhKWDX
r0dHzMhLL4kVjQmrE5N2PBTl6vgFwyaqxdrOaaGZCWPx+w/GD+/96Mmwew3WEIYeWYaApz3M21cU
rR55oioLzg2Sugj2v6KU7GRLVit6U43oUBs0OlHz2F6Msrf4dKjHbMhb6iKcWwl8CGL4WLcvGW58
JP7F6IAWPh0dg/1dlFMwErAOsIGvR0cXSMNmDvGwL80Siwig46WlDkpP26haWKBGyT6yUaoLxm0A
OJZU5r1JKaylpovcz4D86qtu1E10XrlaRkXgUdb/y2E+bFb+aqBJDOguRjFKAJamjECT6vFAu7Tm
2cJgMhQr2aGWpd3A26jTpmnRPkEWSg61bjDN7JtKzvTdoJUEctkm/sKmuj0LSrKfuK9oLbCe3FW0
JCRXoQVEMqZ24IdhkuxHUkdDVfR1hUPhJoZvRpsFn6t5avOsCU21G2TWVsWSRn69nEPWLlc0q/G7
tTSc7vu4HB+KydHq5nJVsYYiOzOEXKmsW+MNsZ7UWnQQomIR15XJINuSdpm2Lcaruqz4XC87mWit
RCkb6goPzk0yMXme+FeJZT0GoZb0XRKNqC1sPUTuMLbRA4Zgnd75qVcAIv0Dg8pw0s9Q2cOai1Zv
7MGOvYsvwqTLcFiBd5cCGR850Vq2qJwnD3hV+3m5kUkF9HXVGRgDBxBVnwUAlrMgQBM34HDgjmsf
kBcTmmgvyr6Lr6wLsoBylXW5Slx9TteE2nMNNSMSMVrg32hpY5lHDZdzLk0DaAtZClPpzVoOuyFb
vBRmjQHPdVOtll2IEHonOfBVkcUrnChZN+YtAIqH2ksOx76UmG79qqv2enLenaZuJpGYm0qFixFw
uxLYDO0baKe5tMhklt61YU1mwSyp8g6Py5J32Zq8Q8G6ViS9SlshabtccurBT68lYqfR5JdOtBEk
ZgBoHbi03qToNrVV02xVlpXnqUzploc+SNHJiVAoo3RaOJOt+TrOftosAFgPdIVCMqh4RPnsF70C
qhurqxW2I93VZp4jEWou7Oo0F67D+IplsbfHEsoFD+wRaqvrkU5GCmAdVbbtKqjLZKaHSyYXbcUQ
eyiPwbNM+5JU/FXPerMcWDSlnVCdnK/ShtZBAN9qsMA2q9lG28kcBtb3u6jxQLja9Kbrom4RPDLN
zQppbnzb89JuHWrUXVBQIYmIN+CqLAkL3rBRD5u60+NpWPnp3Pv1DreQ9w2wU3VH6ni6ZSZW58gq
dJ0APlxzksUaxrAufu9nS174knUHyUf3FoAXKYgvpWhr3BVmgYy6ct5sGfQRoPGwxAGETyUUKNXQ
QUFvpm3WVJ0SmlFYu7T3eLt0vqyAKinw47PDtyswP6CUdRm/xboqoZZv9ExySEjt3jI2jqKEOLHF
KLnnXqrrSNHs/RANLOQers9y51pI0npEsCBpUh8x1AJ5aNKkoJr0G7a6/pWiUWjF4LV62xjUFLVN
gVLPQ5yAmwG5Y0BtjUQbJDMmOufAf61zWI9JGNkruir2rl6CvrBLvOR8ALYkR50chtrDn6sYziPR
I2ZOexaDVzEDJ1NufKP8livN7LaFEnEbBhzdmzSz51DsrpsR9/2Sa1NWx5kCcRKpGZv3xq1A/0vS
qDxUESCLZo4aoEwyzXZLYljharu+RE1f51il9LSRTuWLclF1Hnw0ZqftEDU5nlo8idEvPHeAvzb9
DIwu1wgiF0LrRZNFCUQ17+cfe5LAYi25JOexq5KtGwd5mWpc71TToEZEpXebifn4qpGrL2BmyD5x
Kc3paNibIQOgkNehzmpRmWjdZhYyfVHHsdmOg0r3qpJJk48zrY9hHMIODS3zZ0a29EA0CjtVAcMQ
OppcXrV6fAWRv32X8pqcK2ynbdctZQmF2zpXBTTU7SSGNR5edrD/z+6jdRyvAuEVyqFs56dsytLm
dPK6giJxWS8jvSjB0FyvIkUt+LLKDTms4vVnIh/aKdpQvl2z5CH6SEPTq2Y0XXTVwUrvD/Wcrdke
AnJUHoCdAZyY3VJtB1ixYNsNfeGSuMmzmc+bKUZzoXgV5XGjxiJyzB2Xll1O6XyAhtm1KdP4rJlC
2M6R38VNvBsSfNu168seZfcO9y+xyTa8id8FKS/sOm/pWl/WkacHZt1wQYnFlWhdCtBtlOBTK/yq
7fm5x6jeunoSbGnn49IN8L+GQLGbAFyn5YyhquvW1+WcLdshZnyr+0ztp+BwkaUxOUCkS4pI1uoe
WHO1oZEcdrAGk03DZ/9uosNyOsEjEog+hm9sCvNIUzK8McqWqABgt6/CurgtsilvBSNe10fLwhhy
22b96ajw1AiL2j63Jh5bQZvxRg3rFi8a1ee8a8YZyFOFtkk929YJmNBS3kQMoCx0mdLoVV9LuQX/
XMlDrTiBVIt0LduXpUTp+Zw2LN1krHLXBoFTjVWPYYabbjOvw1i+1ANZCypJOQtYhH2OMlzKY6dd
DLmuZ2fTUK7bxNeL20GqMeeZXViVk3peXjQzgCuRZuNsz0jolw2AvLXPOUFqKrJhGtwG/m5t2uPU
shcDhz4cQAraJ7kxHa/yAHQVCeTX9aUqYc7BDTKCc+hJsZ+GMamyTdxVFbT40IqFamU8baFLzF+D
zQ5nKqAw5zpKE2h0TZoXCnjL5QoOaKtIFPRmcrK9S6UnD3OUbILFcVqQPjAqBlMr4OclyoSfO0fz
QDoe79I5oldJVJc5IIHmfY9l9HoY+xpwd1vrg6uklJuVNjZvksTlmWwATXOS/ljFtBuPg8kAhCgP
HPDga1JC5JjCvKuQGfZUT7pYJpkVGpqgF6brdLWHaNJepFG2/DTGXf+SKmaPoUPp1QSHzwnDb6dU
uWPS0PjckFa+iQNg+rGKPf6ZQRl4mnGA2rJs8XvlSPJajtZtrClHgKcJ+8njEp2CcLBi4PVKW3Q2
jnxet8y+5YPB0IlbVrIJ0dhCl8G+W2KzbFao5fKGjP3exY0Noum7pQDbhyygpRG0SkfZ4p/7xtci
BeJ6xINJepFOMM5mJlpvGzp5sHuj89VUC+i9LEfeQZ9jHOammHszbcq5r9+qBDK/tefpEXVywHnS
L6DkmJGwpREbIbnCzXw2cQD7Uk3HrrRclMDwRInm5F1Ao8rTHsxtLMdDSZTc0XQNbAO+a35hMDmd
Q2teji2DFm+QZDrMC/Quh6hPL2fm8XVTMX3aeTy8CEkfLkPfUQ8lk862zQxcusQc6ku0HKIwNT9D
aVrlLpuXqwyixg42XUflJunoelERDWy3V7MYGIBjiGhsuNMxLc86POFTayP3mkCtvleBDscu89V5
PBt5OaDmVCp3kaylPuvDiOICCoCjTKKDVrb5kZdmvmHlaF6PkOzs2pZfoabeQRIXBKqM29EIDSJN
pvbMjtDl6FHnAOHweAu8aoSWbZcUbI0VBDRoNpm2Y9vWZn6jUAQF49D112SGGt2kpN0FHaBRl1ZA
7eoG7+bQnyVtjzeZ9OOLrEl0PvOuOo2T1uZ+SFOByeIuSNOUh5mPFfjaOZwG1/tjP83RNaRcGFid
jk6nuVorkYHcoPtgVTFUVVIES+M3QQ7tLiX9ejprPRd6ZO+qvuogDxmHzZx10wYastOuKck97G0w
2XZ86EvVJS1Ph2hVoqpcJnQV4ouoC+YaV06fdxrxBSJUnWyWikA2HSKgvmMzb9Ok8qehh2YpAP2w
b5KIQS9zDKcd1e66gi5JNqfurpuzppDTkhmgljIVSR3PQDLnctdL1e5a5KEnE1U6K7g2Z13V3YXS
lFvIvfUphUYlOGbfCE8G8nNDypDLvpfgd5x7kSwsEtBBcrCmeJ1XD91uriHzKKGrICauQOK62Tna
rFdj6uPrhFZqvwyT3rb/j70z25IUx7r0CzW5hAAJbsFGNzefhwi/0fIpmCQhECDB0/e2zOzOrPy7
/l5126tvqiqzIsLCQMM5e3/7uLtIy0b32Xlq7JrraVgL2/RYB9HQ7AjO3c8MleE3H+SaT3OIe0YI
elRWBOcY/vt+sXH6nMUCvdM4SncKpJm21Sxf0rXEmZtAQBRS18Wc0eE17MZNAJ7iauwyuFwuYmit
whlXv+yJQuPiyutgmJNLVQwDrffrtTAs3LmxfMQ78XkV1dFGVMLupsy9pALq77J4efQLubMwt7dR
gEs67PSyk4rvq6XW26gelSl6gyUys27ZEBrieFHLvNOuxnHUoo0Jcbc81XUdHQKUUscU9QUaOh19
Shh1OzW5h2g0yYK7IIMhUwd3sqzXXUDTb0YSeoW3HW5TXC3HrK73mZmW7dCPN4v07oSzAK2bC9Qj
6rX10MajLCpKcZf6+ppOybLABI5TVYgM1mfWy2U/B53MSYbrvcT2PkD6EjsUxz8Vh/yO/Fn0qhqe
ncGMoLLqKpYnep123E04R9rsw2bpIyR+6NGiGQpjwqkIQ9ntGF0OATZQrl0cXfs2bb403OJXp1I8
Al96f0zdkEfLqu9kI5UqHG/5o1iM2c0jV1POFEFRk1TikKzrjzqp1p2NIyAxdTItOS4wte1nI4s1
Stl0TD3zca6maexyiOd4hf1adTnMSGykHi1CnpYoPojUH2LsXqX36Ve/jM0Jv1HdcgtP5ij6KTnH
pWl0Xg1D/KOcuviKzd18E8hkeW+DcLhzofE2F27pDyRJ3uEpMXit6WDOM2Pxu4yJuWMNaa76OIjP
A9XRXWxVXJAO7YULa3KPhjK5Emmr9wZmxFUUxgY4VVCFRz3I6SrQqTuP9eDvu0oON32d4R+V6/Jp
CqLHUfkA0kbs3oZ4Dj+UG9WGBOM07BPtWp63tl0OWQsrKLdQvI4J4xb/gU7ARr3b9ijrng1fyZcI
YtjtU7p8RVjhe5ekfjfwzoU5jEp5UkLbIgkms/cSTdA2E22PUyGOw3FDGM/gLXlf9/lgVfTMaeSm
regSFJ3rmL12q4QtyhVJvufATmMxib6/t0Y2L9GKT9rAepnuBQ+WKz/AwJBtO3yK3oOICMPoR9e5
7qrUyVdQS30VL5ktAhbxJ5Ttj3JO6uu+QUebAze6d2lEwH6glK2Mnw7InVQfbZy238YYnG+Uocwa
xn0niYX1AXtiHDRqpLE1T+ncp/eED3rbYNEcsoaQjWvaMvemmQs9jXTfLWXwQJ2+94upNoBY7qeO
hp/S+rKIVOfO7ex+wnqSES4sAuOi84H5yEg8kz1OpKHo2q4cN+iSEngotRcHNQXmhx+SfuO6NjiV
rGlh+lahySdSnlVo+YbJQPd53TQMJrx3Ue6VgpCDKjbeiVRivY9+KossitPDuAyLeDByadvDHGUg
X9bB+72hC/vmjq3bPnTN2ZTdo4qE7z6r0ccw7GcYWeF9qfi8QNWx+nZuZSLg+vQuLPxAwqtwGnpU
59NK0+2AgyXelmHrq5ce6pPLQ2bIR5gZtuyEdNNbhsKr3c1Dn+3FOAVYhXylJwZB+n5uB8hL6aKg
nS1xHGQ0Lw2NYZDxpWnrQzTwstpBwUN1rBbJ0lPSA6Eo6NAu6SHTIhuPeoXgcm1oCSmtC8QMu61P
aAMELgw2zZiiywqdLPe4+ZY671w23eE41e17P7oaMnfL6gYeNM+SH65CK3RTtbNkv6DAtWbA32MG
ioEHPuLwzAMZT2IXKZTcecsGE97GTArgAdNsm12DquVrDiP1RNEQZEkmp4cMV7U48djJl1EN8gXd
Uy9R2qn4bR1aNu1rnSbrDZk7Wu/rxFTbJHHxzYRdhva8oUm16X1Vq+2CrvVcdou3RwUtcYFyIezd
QIXQV5xOY593mtabINbqWksDPz9Lq0u52Umv9zqtapSaM0CjRMDNx5HQguOpam8KrY38lU3QXDdh
mLDkOcw4WFCE+HCmVyGVcgtoFMoh7NCx31rnnMjHII66m5B4DbOODwwyPITJ9hCBshrygVL8er2u
eK9WZfBPVtv7u3mdsb1ZyeL5oarpSG+9tfjlHGWnLlpIeU/CYHnuwpksa26cdQMInDEci7Ws4rng
YoCMV80Digm9gLaYA3B/u668qCMNDfyZNZavRRny6RWGhzvMbSWTB9YFGdifJABskwhwRmgS0TMn
OkrPqMqrc1nCgCiiyatq09WwngqLBUGKGtUnL5qydW3Bp7hZ8xBOLMmla6Ciz5nSIl/Ddp020o+1
KUZUYJusqx2/X6M65jpPRc2O0VxHEDVM5O5KsK14MroHycLWVhesGYnFscIZFCfYsU9NFXNUySuL
SxABCy6QOa49O67aiXEjqMKZ4TvzVcUD8KIJDfdPN4jqzkaR/hq5nF4YdRk0cGNvY0tCm9OOg1pI
Vi/gcCvv9lMkkviQMBHaYyWZT4/dMECnrYYYTvXsEnttexnmFcqqO0qjJYEtq+VLhPr9daF+vck6
nqnC9CaLcKF2yXNCFiJBoHiOu3mq+Pvau2wXQCnHLe2Btuap4bN6rUctUNAry+tfczZDsg8rPrUH
62KU/NCftdpBhrHZdYn7dp8lA6jJOhWL3+FvHr0DbwTQHAUCPFC3JPV28hyrL2qpuxr8Wv+gazc8
pWU03oRDW+6hM2DJkJTxdAMGpywP45is7WldWgIC1JR1uumiUslNHSts5WZVEd0rT1BYBUFI7xKQ
GtFpkVoO+cgSKo8BrfVUgLfguLhF6cUGiFqwFFUIktRrC6k+XQIcbGNrZSGXEehTPUbqijBUiVv0
aljcrkG9v2HJRN7q5FJ21gRURTxWOiqqbsKuAIMlsOcmBYrNzjjqneQoKRaBR9nVVYbVMtZsaysG
mjQDHaEO66DaG5uOGb2NYKBSCBIhSiuzMCULACP4CgN25VwwE6ANpL+vd5KW1bdvG8q2Mdq8G4ov
GW3MDJcztWFXFn4aOnBILrJ571jY5cKO8hF6bvpe92P7Biau8vvGRPKFougEe1O20ctKoAXkk/YE
4jpXLdRFP9+m2H4NWgLuX8OltW5jM4grR1I7jcbaBvgbckVbtq06Cf++KUE85zQqyU086ORDzBCe
1dhjg07liFcHDIlUe+4SI/N6RtmNT8xUsIlA0kLpXiKQ4GmH6rXpA3UND3MxmwxE0w0YPHy1SRKy
d+MQwN8UAdsSHpVgdXoTVFjxoRiPhFLr9jrsIr8nySpxYwwV3BWgUbHcdk4utlCzcd1W4uu4HAeX
5NtJ0f5WZxnOPFzCIFyUBtqDBkfp66lx7trGK9iHno98/cFi1X0unCd2g2ucLqcE/ZG/t5UuUZ4q
R/tisesCqjvt+mc3ctMVIFzgc4C6SueH312sBcSQOpK1jqMcHFn40VmX3cxNOiw762l6QcQpGNUl
M+Vj28yUHi6H55Zhs/E8qCbwLfHCa/Sj6fiQ1dBNjungdLets/LbZrQuoq5ETdfVcXasZshF+Tqm
40uSiNVvhmmIVoApKoHO3eOqy3Ufu2vR08zsjNUZKK4UIv8IlV8fZktxM1RMll1ean0tQqrFqU0z
xUAt2Wq5a7KxL28GNmLzJsqv4zXxc48dCKGEnmzLm/XQzSOsRPTPkTyCNRTrph8CILJ2UMOvoQvK
EfZZ0L6YqCfLyfmWip90ZWuf5dQLeYxsOIzvpCbt+kLFpTpIQ8fTbdLOGd+m0Cj6x1g0S4VbsN2a
cMwm8JVpFW+gANUbzSx0n1n0uDNgotTVMcNTQnvpzNSOheK4KT7itarXNfduUNMdVPnG3iOtQJ/X
aQW6ZPss8jvS2RIYfZ9Mye0UBBLVXFlv0pmcWh3Sh6nU7W6ANPjKZbt+ljUR52TtQrS/SXICo7K+
xklXo8K29oGXa3cwS5rkScng5owsPbQol257ClCTmpCYjRYrv0Yxh0+ihkwbuLL8MY7Y+NkqXmL5
ZDXfk6rq7+Bjy+/QDPMvu5a+xq5axGaVc/9QN6bJTm5S6YmZng2boHWuLgKEXwpXiuWVE18fbGO2
I0IG9aatVv7m40z8tIRnzwFK3w0fsRR4C7yxCcrkW9UqjfMs4vQ8L8145LMmt1WMjM+hArtAr5xY
QpnLzgybumvGAw6D5IC2ajA5pJLuw1QGIY9mcoHfge/XuIf66j1a4+YQSA8FIHXZiUWxv0pAbxQs
DLKrpVJwDn3Lb6rM0C1bxjEFe7WKdhP7JA5ghIhwr2S1PlZA+Ah8LE3ivETg55yusT9IKITvdLRV
EfKsvcUOMsGGVxJFJa/s9OmiTEI3hBUF03turscYQz6KFjJKD1u61lleotPdzVmftduOq+p2hd5a
Ai+2sFaTckFcIgSvlNNeqMc1kdUveNk47MIZHVulCGkAimYmKgZV0QII+wggLW7jLepa4Hujieym
b2sQmHLq8FrDtmjmWhyXzMm8SdPpJ+BeuZn6abim61oew07CHAvFa5JC3AJBLRDG4WHXJdu1ccPr
4sJfKdI2N0BEn3kSLrgKu3a7QNG6hn8Kys1UrS+CeKgfutElGz6kEwAxDrtvEDa5Gj0gCRYF01O1
xOn7Il13HQKxuIOYioW/uh44YjKQjU96rI2srClQWXAvCF3IrER9RcVRciS0CjEHbseZYd0mU6Sv
PhQY+isYb0UK7hOIbFMP+2p1dgQfEUybOHUNyx264wLo5CPxqboGSdLlcKxTnuM8jQ8UzwxuNRr9
u3haFpebxHXnVZjsiAZZvsBxQBKnnShENl3BpxdpHRWxy7IT+MHuzQMqBSO5VN2zMym/qddm+ZmZ
nm6zFCYTqP3wVYeBg6I74kqtuwGCRdSSutpNDkJWPih5SgLc5IsG4L0rCR02LjC/Ak7nQ6LNKDcX
RKj4H5ULF7xq0QDczKCLTvFIt3jsfCmAZaNmK0V31dQQpSzyCYVMnd7+9xDKv7I5QDvSiDL0AyAS
aBKx6MJP/Y2QGXBeEm0qnLlNj5M6xcC70yqm+dMlFH4bUfy2cRSV5X//sf+KZf3+sZiuxoB+kRCV
W/KPj9VT7ZN1GWFo64CnuZJLLMCj42lvrUrRHHCAy/+XzwzJBff5CwfCp2aXAChF2g6hEczn+wdw
M1iWjUrCfR7n+KJmNh2BD0VweOUgiMZhV3k3PXkxwsQNUVMDhkibA0x/dHxzy9ZxWy2MfCzSZjMa
qJqgeeXgql8TOibBkQVQzIHfZk2XfMBuRg1tEKr5pVq5NDC/U1Aq4LlRHyzATz951sECmjD9KcTN
nGl1SBA4vm8gawRFL9foZg7N9Jyiy3WFGlHW3iPoEwIDIpMZD9Wk5mk7NojMbFsnOHJEYwJ7rkFj
1H9kS3whSALT4hTFpoNUlpHwKasnOKh9MwZHIpY2gKvkelNwNq/HJNLswUeNxNZCr/DhEDO5V5VP
ocGitNpFAYrLoi/jKN40IOVRFgZKgKgGlsI2Q0XC5JjW4Ek3i9XLkUmCns0nCdQPQD7mKmxZD98E
/fUrcqa93pikC76VThGS0t5zvodjVf9kUtNkXzdzOm5jES6fMvU1KYLBT33ezt6SbTN7gAF9tbLN
aKBEo9HsPI4AqGNBQZpo6o/ICZkW3UwL4Tjjw3DKVmCnebq6RoIgGgC8lIhItBtjwJluqqDW+1JZ
AHMdiyK1bdg4zRAbKqCwTdhmOL6BzST5IqcBsRtJsl3vl/VoMoRq9r9vjj9Dtnd/rMg/4qB/x0D/
ToX+vwyh/ksE+u8QKubGAOYgOAv+N134X3K+/xyd+BeS+tfv/gNMjX5LcL8h4hunmCxEEnCkf4Kp
IabXIakLNDOhJEZ1DCj0z4RvnP1GY1CbmLgBZjGMKP4v+1fCF1M98ecxhIOB7YX/CZcKPvZfDyMS
UsYwyxDDDDFNB5DsP6A6G2euQT2DrIEBTpa1SBlCbuh2o0QYL3LR8FBFDMRNCUP1IAYINzXYE2ce
FtY/xQM0LVYiJlI6846ICzINoKtvwlp1YJYo26QZCKuuATiU6LsAqTscqciK2iV6xv64La0Fu1De
KtMgmtGVby4FsCGRxLsgeo+BGlE0D/0mjUmBtDG62zq47jXIDgdoJHeugv09Kb1BCv8EZkSg/QWF
VUJsQt9b4y9gnN/oWd21rnpblP6pgvRuMtGr9fMPWPRA8AN7GIPuysKzRt9G1xxXHg4VyLKg+Pia
44JvEQZFihbcynul7YdqkZ7sS/5k47Hf9GmFeggQItqWkOxS2z4FON43gD2wdcXwVjs1bC03cd5q
/dkaJAKsD+y2bXrEFWyr8t6P7BqBsX5X9+2wLbWTD63suh3wSpd3jU639ZDdWeGfETF6UAkSacKT
ZVeBZtiDMYuP66i/WlQY34EoTR4rhFywuIpAAFLrKYT6lc33Yyogu5TI4E2oUkRkrgOB5E2KIjyv
CPrkdimzH0ASvmbpyS4qM1qkqgXGEuHhSDMfelKHV1M63bA1doWR9ZdDLiZ3U/cZ4a46Cx7eRnh1
F4HUFGLAIVteHsM0/7C6uUWZ8Y3uUB6yOv5GuYVYTTTflyUeBFXyIVTh7bjyu2oIb4Gk3nlgCj1q
J9yUSJFCe0QzXZm7tFzlvpyyA5rqq8HNYWFlXW9pdIlQQ4Au467Jy2i1RT2md4LKh2mNuw3yKNFO
1DXeQzT9WNR0IxCN2dIYX6IUCHZGcN5ApilQr6BNwiKNs49MNZC+/aVXq94YiMIngZJ8WSTeAhyM
OsBLM0yiHiPJg53q5hgTz75bz64hpdQXIPCxnYOfZF2e6zZ56214q5b1dkJUvADYRLa2hQAQU5nB
RXBqJw2YHjRZucKbdkEDW7TFAuySqHrrxvK1v/ypa6n3XA3PNh4gmjtkHhRoBISDqi8bl2912Qc7
mBk7ESh2jXDFjkwogZce5lnZQCwMVyWKmbLqRAZ2tOxir7ruRBXeCHiY4WSb+KGW5qqzIQORBj3E
OvwihCmvmB6nw8Bj5Iwcv4718sxKc01W2E1kXYvaxd9iaB6AI93aKQuxwqfxrVs0x79SD124vNeU
X+IXCy48lj5WxN7D2gFA1v9cGELewrECDNibzbLubTHIM68tZKoKx2XhbQWgST7gcARhOcQn0Dc4
u7j6bKdy3asg4dhN0VtaCrQrc6d2lUYQeKmwywIXn+KyfOXYoWmk1303Z2dcx0COmlDsFaKV2BOo
x1vAaLsWSmphK8Q9KiDDWyNRpC0ExyM0M5jy0tGiLsePVuDEUHIAo2UU0Lpu4bmvUQawULCNTvlP
2esCIoYsLlt4jLrrmHZ3ZWp6aFb8iwoIID0U3cKteMBdjzdvIwTggL1ABbocZLHHcrad+GJyWdDP
Z1FR1jgYhwivhWToBWyCxJKI+ansM32cOnJFDJ5862rgJ1hnBEdkQYL0vMhh3qQeG5lBpTHo5UK6
62tzSqW7Xxr2tHQgEFGTNbclKqDCNVh/AKLTogvZQ63ib9eKc29CfxBE/yzbfi4IiA/oGTjje8Cq
2MeLvVm8u6GBfmF6uulQWcJlYG8DQWCetFjoscU3quvmy8/ms1wh2I6x2ggIl+0E87537obJ+cZV
OKpisrQFDYjYz2h58rCcv0JMbtgaZsactcOxjvS5dcTuUHOji+q8RKlVP8aBXX0O2/sHmacfCvO4
f5oaW0dzoNXgxIYcahHYvSG5tgnKM+oQPpBpeCvbctdny3CuiUkKSvid4LrNLU2OguDgq4dzuyAN
TCoCbg3TKjoSnUCqQGqBC7Xp+ugEN/enWrEP7PiYDheUPkb6LS55uYEM+AGXDTefuw96ZKb7BA0O
TumHuoWK1Wk8cJzqDKu4+1HV4tyV9mmJ52ZL5BKcWlXLPAVkd4UkybQT6/BQ1kw9ZxbqW4lY3SG1
KcYhtOORqQntK0TGog/1yfbYHjQouwNzPdumdfukRqywLlN3w+yf+7Ilt6hrBSLSmKqAkxGgGp/6
wyWov8jQflDPh800uRuFV9PNyVWL+HSeNOamFsMrp/QMiv7DhTHEWEfM1wRgb5eu1Rug1vCjvNys
mKicIsLM/QHoXXgEvHQKwHLsLrw4QocmAVkahhd7/mUKVn6YYBEUrLbJOZUYDtGx5VdbzT8maT+m
0hYpwIED4cAT3RhjJMCKohyP6qZMwvokPLcH1QP9QURbblPeWXAtw3DtJtx2dMD9E8qfQwNcHcGI
rWTxVmCqe6Gc2dUDlq4fzsD3pn3YJt9kVvWDA3C/o6Ifb108/igz956y6uAYvjAqg18sqiwk33XZ
dBQyxkj9gQ8eKHGKkItSiTj5KtTbsnteQ8zCSDS4OgjweczwSsc1gSfeD2fMDz20WXJd4yqkHQKM
Ym0xZiB+ECNJT6KKfuhovL1cXkuG0wDa98dUAxGLwzMNNRK/AZZ3FazfYc8HxLPbh9IjYQfVcsCV
iCOJenOMMaSjg0ucs6FSELYT5AcZ/ld8qU1wf6lvTJnixaQDDRFLHFvff0o6ZGc34OYFkaeLue/W
a0WcPKHZxDeR4ntGvgrQdst2yN1ipEN3xRuT7hLHf3U6voqdggutAgxpaRRIHhUjWcjSc4XgFsKi
eAg9tA6kAJf3XnhkbsMPsTCYcCVOSVAlEKHJOUHLgzAMbnWvXwjH0SBgmCHXjKgjBsngsJLucVrW
+aqm9lwG/Q8eVACxTfZEuoYcYAvLrTADxUk9s2K2VQt89BKixLCAAgkGnYcS4cu0rTEC5TKWA+Ng
8H4VrKsg9XERlQHdmssMD8gTC0L1U/ycaDvfjFTdQoN0+zQcnsbaltuUGfeVaeauxNrhfNZr9kgF
/fYEpz0NKb4xscF8pj4UBZNRmq9oHXFWgIsDckS3AbYe57i4s4q3Z0owlESOvC5I3yzgjTASpqHZ
WUSr3BiLp4DsBHzICnlewN/A3sbmDCJGF5zjKDeX2SckmIB4jeu7sDhCV9lqaN0IZVoY7Dld0/CE
EK86Y/4GLUbdsiOGv+BmtIG5IgEwm3DSP32iO0Ab2Tft6y6HaT4fUwQ2d0kNwtfHei3icZjvPRbO
NptRcWO2yjZT5iqDeQLH7sJRdtJtHLiEPV3HJa8dENHf73idCFKUM0pSwNJo0gN+V/bLDSA0Au88
tU+xG5p3h72zvVQgeBsWPoyo/Q2xavyky9K8YL4Hvw5X7N4GJ28GVRAUHr574rksKPpnWL4oqMsF
F39YRq+Ep1lRz7iGR9OoG12V7aYd1uTROHyDAUMlruaoyb1fID6G+DPaCmdaDFaGCFJtGu/uM423
5SmuEwSkllxhzbzHfgX6nFTPGY/fmrRP93GL+29EBDznIfRvQPj4Al5/ynAV+37BaKUgxX0aIUt4
yVKjvIbFXgSYGvNJesyGgebxAaOHboJ5eQzb4exL2GEu4ffdWl3Znt43HIUDYs17rJdnlfIjITD0
wbfcEyLSvLfxW1RnB0XDVzDDSCOWcXKTBQO7HjMUH1yWI2pjPRdJhkQ8lIZdWuFsyDwKAITkTsQi
bpNUkCck0Fy4XulbNzVPUx9oLITqi/Q4acHc7xCNfhkzQP+Vf7/8d7OiKWGiP4Ix0lsMv0GtGiLP
NtNXhX9bOl/lM+e70EoB5VH3mEfQXWi6Md5mi3pJygpjCRr9SRZ0fAsStaiZujPhsz2nBoglpjGd
O49pTCoajv0afxFjHtSIuhyefVcVmIL40KEDyVkyLzvF0jukAA5Zr9HzDs1rV7nD0IdyCwvupcyy
s0UcTDXDcVHukDblK+PDecLyyuFk7fHn6HxxyZvS/KmxoPmb+caa6rBGybENIoR2xqQwdj6Ymj2F
HRBazx4We9kuhL5ah6KuDYU+InuFbLEEcuvk+isy/jlOhvkyggO7FMhmXmtz3dtLm6S4KUp6qUb9
DKwDX7sWIPYv+LvAB/Vha8Eq4XL2EZ4ny77QH12NJUoKm2bnxNdfQbu8VxGKhq7B52OUDHAfPPuV
Bz9LAix1uDTbrNfsiLhDmM8YXlFgXo41eQUUOK/LDv5HkzhkN1EtBxjtsEEfta08Du1BEvDLLe7H
BFBFAQzjxRs1FFVV+pMG+IM9XvZoE/HJlcZvKK1/R67uHSDKexKSW1FOj2FYfZV2QQR+qL4QJNlR
IH5QPMX70KRbWc43mBoF2xwkdOEm/75emiOg8jKPEGPZVD1m4HB8XjAuxx5ePqDuGWu6u2OynTfj
2L3E8XocyT1cjjONu+uVtU9xj9EU00Bveq1+pmkSFdnUnYSVDytDKcpD9ogOA1X/gFElM1i+DYjr
7vMy+OA+1iL4iaESCpm27i1Mo+k5IKBCYLjyY8aAiFYyE6//X5b79z8O5y9hDfFiRhFUzYANQLBK
YoJ86L9X6P79j7b5c6zff/3D/hDs6G8MP2iCQhHj2aUehWD2Z5A8/A3B7QQ/54CnIBcuMeK/BDv+
2+UHJMQYeJckSD4TRID/l2BHf4OtAckO3hzmreI2+U8Eu99Drn+ZB78/hDgEyPS7S4L515c079+c
EsDfs665uDTfS3NsVzcU0O5TdFN+hj2s2W1K9Ll2OI3CoNvOQLhOgyUTyg+5nFjbbAJCf/XJfF8F
vLldYVNcadOJfWdcdpesOr7Ge8BQqHga73pAy6gN5u7cxWX6Nl0IbKWH8dFVQp9o58wN8IVlh4Np
2WgaPdRmfOqn9APj/oJ9MOr1DAB//FGXg8O4F4UzaMXxLbP0nnO6c7jgNothnypCuBYscXDvayDl
qTZi43ofACuHDINZqHqbVq1ErASeSFOLEqPQAFpfDkmxG4c22YY+TDYOgakX0o5087eV86cQ/vc5
iP8aPP5j4cH/jRmjKawqdnGv/vbMRWswW8vPQH5rkh742J+GPoKBbfyvYHbwYDCtD9Mu4Aj2LTX/
aZAfCxULKEFkJIQmfFmPf//wUaIPn62BcyImUiDseeY2RfRoBgkKDlb9ofr/8fOT/g/fNbl8mX8s
sL/vsvAfMXkMFuuDJtSgc/oe0/4yGmzoDGk4RMjgCdzxJTK9xpDd6sblfAjT3MGy28cYhvQegCXb
07Gi+1kEZuck+mHPMhRbxiCa4iimBU3/k73z2JIcuZbtD11wQTqAaQQQOiNSVooJVknAoTXg+Pq7
UU2y2cXm68f5HXevrMwQjuN2zLZxtBcho1YD+22S5t5SbJErp8xCe71/EYLBlM7H/NBXiuwqT6v9
qHuhrqGSRYwDicKEZkj5QULP2NhOH4V1Evm7aQBiWPeWtbeNIjtoMUiRwfWuuhTi1BNeDCWEIO4X
ZT5jZWsXyDiurT8xbsX32ALD3PS1oyENbQdikhxiLb17qeL5IJs4Zbzzpr94rf/9c8Wqk2Wt7Tlc
MYEx/vGtdc3KlnqCLzsd2NS7i1cfhwxv3oDldAuhGVeeDRYmL7P5sSxz/y8+1j/fyj++1ZawzdUJ
YRmm6xm/LCKdxSk0/GhEpPySXFOTPzAxLXcGcuClwvU3sqbcNP707GeMRGTpnCte5fgvkv3/zh+w
BPUxBo0lEEtN45cNRJv1uHNmgn6JG+XtI8SrOcQWmcdBWzK6/sWm2QDi8cdPuICK6rL1YNRifwK+
6peX3a4bLqDayl9SUjtwoBPCqLh9EU3Kjr97OKqp1A6zPcT7MXecp38zc3jprL+reahuEg9WiIPL
OlZDtdx3Ve/tdaay7WS04r7D0BAQ6XAPlQfdKgIaupl8lb/jFJJbu1q177hoTpHvVEHblP1+xLnr
2EawjKN58hF6TjjAzp7scTWR4Lzk1sQxXi/U0Plj+xAB9txkKeoAlvgtuR8wY7I9xKvpt+3sx1Y5
OW4ibhtAjeR5qHokXTOb7kyLAERnyPqT6uX0Qux3DutqeRZeWm08YnOsUKviatoaxoFZE1/QgdtD
gjXCIWSAJFtoK2+0bRHi2vaqr64lxQm6yTLZHM0l6Q9VOef3EaTPo1MJMnJGM+5aTV2JSmU/iigD
2WNy9dkQjp+YVPeDmDMYrfYrkIUO7QO9tdMlKaNcfebGZv+o1JSTQhnDxoeemWN5SeJmDD2z54ra
eKwqeG0QZtVzZLr3tpjjgNX625wamyliZTxZI4lWMKz2wMrA1rP5Vs/w2XK/+SLUEGok93ZqnJGu
pgmh0J5hriYsQ7oWRqaejbzJk+U+dnxBdlbm9+WG/9kDBNqne2ErAz+/Hb8sETdWMVr5LsdjdW6i
pDpwZ1ThDLfy0qfyY0jlSZZSvpCljMJRS5D2XTM/SEFwbyzyUFXzcGmqpH7o4ineOkj9B9GYoFCX
in+qVPERb/G4W6Dbce6ZfjCvMCodRyByWatOhcXnHOZpH4fZ3JenedKPlrL7LcQxGfilyT0i3eNd
rsMYK3swtLI6AB7RANcx4U8dUSIZuS+15GMlyuIOdqBJOsDXjwVh5VD4kCTA3db9kQT6Te/S/YyQ
sMV6+gQlbzl72RQf0OZfyX4UBy3i1jbaMAi1ybA2AKiA7aJyYr5Ww1mfshSyGhxfL4kEDp0kuXqd
XQexqTQ8EomJxtXl+HAhfjh1+dWOB6IQIEQRw4tsZ9RiCFwsxPBdkzZYsDFeK5n5O8O2RhiMHimf
rgNmlRKRPdiz16BlJt0tL2pUu6WbCfsD+1rsQp004JjbXs0AQITsw6LSjb03F/yO47RTdQOR1KrJ
bChtfHP61t2W43Oby1ceSPx8R1i7pcbh5RghVlkRytyK9lKruAEb2hJ0XvlVae4zNz1xwp2ynIkI
sCBkIYmB7nklHnJR7y46yF2ih/Fr2rBZcoGNkC/5IhsjLLMMDqcDSXX2iaBzBSQE4WwsbN9b0REl
tlqvxaGWA7qYjY1be2NQjdbVmtHLSFCa72NSYEytnO+L0zHR1S9NiRxAAuqROF/J/XgSD/HI1ncZ
j9bKT2b9cIvTRN7pmlEeTXN5smPzB9GrNPC5hW+SDsNfOgKFBZFRhzWznlM7MzuBzvk+zJEM09p5
Hg0/4B27Vj1/muFUz2jjd7xnxLJa/GTlDL1vJrw6JenXcuJarCv3k1VPX2a2grdKzi+lhh6xyou2
X+MCBVa6aaT9Efd9hgW1galhv0eNYRyryKnQIdNL1QNVy37ion2N/DdWmL2xfuJ6p/EvFjTD2Eus
O5802VijyS6zm4VFC0Rl4UjoRnsKM1/qZ9HE1tm2dOuhjhrkJyXg0rXJtp7TV0xiDV4qX9/NtkZo
mvDwcWLTCKG2dFwyZ0W8sSpSjnrZbifojJWQDosuXP+y15D2zaYOdZV+dMzeARIVeqCebNJpBm9R
if3AIjWIGt/lUbGoG+nnAd+JrPZJNyOiZqnzSKrnUYK+27R1MRxyS9039aAdqyRdtjNfSyBD1SvK
95XTcEuG8VZgK7o0Y9o/Z4znp8oeX6oqHfemWTv8CnoZAoHr7qdoevEAN+4lOMh7ZdTLnepayCJW
mV2wBzZ3lR+BcPBPCGHf+qZmY7N016UfeIv0+yWxfcYbVp0OmF5iZiQ4q6deWfKgseZBUOwrpkIB
5dtp631FjnfvNco+DCAGtiguyUF0eXPgMMyPi8yxF7lNx+cCmF3nloQmUSJBqjZZoPBhhBBAzAtZ
8QYlA4YdTykiNpFvfSfYXl/dpO7DbEyjTWbr+rHW0SnNloddY2c7LXa3noQgGM/1PSliAS2jjIMl
Ef1Oms14L3T3fVJEIiLD7ogGckgM+HN2XiYK8nE+BAG7bpOHFQw9QiosPOJYuX5mXb+8IUHKx6WG
WUg4uDrIKocCRPYBLZmpQ/NThHI970iCLu9dp8UvvoZlMAUo+qgyThyW0hZEoOJxxHrJhmviPIu0
JXmK+Y48+nA5giJySafAsw8huvODtXJn4/YM43T8Dj7nmUNd3yln7Ei4Gt6BELV1Ve3sbjsdIaWm
/OUOIjJvVyzeO1Zde7jRMAUTxDp2uMY+K0qW0Z7Lfge/1k55SM5N24yB0tPPXRsDjsny+UwEoDjH
0qnwVmJz5wJabUyh7qIluszKHkJDs499KaJPZb9YL5iWBTtCixRZl13HFqRgwnVxw1/9Y4ncMSDL
ydRu1Hc5OeGazN/eaJ0UjmXrBKlZ4Mn37Ue06/TEFq3F2KHDFG6TEc+GP1+sQl7LxUp2aFJvKYyE
Vf21N5L7Z2AMLp5cyESQ0usxiPr6wQCOdkHF3OVmrvPRrq5T6yd3haizMHMsJKypYJ/gmfsOvHW5
iRTwgiKH06W0er41yU5qZrPX+8I8YAboLlFXu/XGR8kO1DRllx5y2nvGUmfPfbl6JG/RHye+iSLJ
dys9VYPy+lWWXXrgyPWuk8PSxHBV5G7xp9cEhhZxrPo2qBJn+a4sTBiTXIFSk36bOXD2xD4/y0hZ
9xNx7o1dYlvhu9LfoMh3mKINd+OwUfjmqT7Z2znLGMiiKeeIw0jnkLpjfel9qRmd2UYt3Hq0bN4B
fp0OpTR3gzGA6GyAkJvKYZ2YNsnZcrrkyL8V3Q2l8m5jPhp3k4m+HWWFtcPb9M2SSUMMV8JFWjPV
GZmlE5g8UJaNPuJ8E9nNRpG9uey3XxH/xffeHZ2Dm6a8ZsCYL8Blb4U/pkHJLttB9+D7CuPeafTT
xNrgECtPb9lvlwQD2mxgp9h254YQ7n7BB3jGpE02me3ztk9Bl1t8H8Icw2LQTun0OljOh+W2xVPc
kS7syisB/uZmxGUeJtxsyQgWxjNmUHL7gNLwU7fJfcXN6RBV47Fx8vaktcRIxrbcq3GKtsCgxDZ2
PKToAYRY1LEH1FVZfGlIHIUZ9QYB6ynGy9kC1eP3d5XnFrdkgDDTO7oMReGvDE/20wC/jO88Ffpw
HrGxa+ZbGs/+lSPyG+TUN5jrh6EUfcgofzC1hNDPpG9dbehgxhU4GuF0e5m+mbh9rSlVL/A6l/e3
WjjL+WKX9WJeGuz2W0cMD3Xj3iaoMEHlMQW7qQGWy5u9nT90kMhYDKI/RPJAMwQphSG6ZLXPYOws
1nfbnIKxq9q3BYaAOVTkA2nsZmXfXg0CXFy1o52f90+JYSWcYGbJHFROYNy9GUOQcLS7NPIj0EEo
DXqL7SNybpE7fyq1/sdipQSgE0T6Kr5lHt4PzBDnpohjkiuW9Sj6SOyklBjN8No+4Kj6cBbyfCQo
3XOnx/albu2ScCuWHrNq3nCW4bAvYugOyvlOzpybkNb9kJHekMhvCSYZPVQoqGiAjUnffzGBGi1D
V+yIb/BE9ix+57HwsQN45rU0J/YM04Pop6sPIHejRCdwZyPqM4q/O6qHetz1+s5sjfxVlwXvIlCg
ELruycPCHsQD0yZ5NsUmUEuXy5z2S7xL077fSzShEKYXZ6epaQeuJh3wafjttyFPGoUn280ewJuw
5/OK8lQYrDQHd1ImITcSnizr8bDNfLJMg8mubEayunFhklsERjxbTrLzgS+dK6t4jQWZgU2Faws2
Si0+6xUCvTHhrHWQSp4JcJwWTSVB5uu0UxTK/UooWm7rGCJWDsuWgAI0CinhEuN53g2azwfT7rsX
c8R1xayi4ejr4m3tDvFlzIr0MsMa4JPIskqr4l2ZkZUYTPEkyyYNKm12gnJ2ywdrWc2DdmXs2exO
D5kwWO2X3efG1cq9XhdEIVJTWQ+5V3m71qyzYEam3BBfJs1mWdVmsicrMB3CogAb5A8J1+lxgPfz
CFza5vd086Oqon6Ld0NssBlMx54V8dCxntX97DUh6LNR5AzZbEho3s0AuHg20z0FH3wx6zl/171q
AFrikwyP8/pDNNmXpZ+4kljdN9ON2aB4VqMZmwFLA7Ow6Zg7bOXVMa5t+xnXGO8ZueAd4pD2nkCE
3OaAgAMPbsZh8MrqVY9TvrJ25z4vg/+j1sTX2B/yywydPdRTfX6dYr9+58m55VLdBp2DYWPo3Gkf
ka5g8xex25XzDIrebPIM/yG+G2/kbJE9U0/V1zeP936feCZohTmvd5XE9dT6OdMEUNSHWu/tbRzp
Wog7sMEeWeanIs3U18wQYltzS2WhpyPkDvU1ZiPG+nCyq3ueE3eFY00X6lsIpliceXrOxDtUGkbS
kZOST/LBytxox4B6x+VTh9/b8ilgyrlEcN7ubLvuPkd6ujxI7kHHhV6E7WLM05ZSAiKMmTcACs9g
hMflIl4jP1tIn6Vt/DjLQV6rOhG7Zirnr2tEdQsYKg5Hi7nJiDsrNASfC27NJB0iNpvkPgmrjlMd
NimPtqhJm9A01RIYHbeqRpTlKXJh8eS2+4jpiNEkstE4mtEOvd55nAq+xLEer2FMa4wOZhUvB8+S
R92t46BD7pEbPvSnLOJKy1pyBCGCU4yj07vrZ/IUdDswkNTVo/SGH2SBuqNnt4/QtbgrmEYcJvKY
5l5y15Tuzwfy6ng/WoP8GMu7kVISsNZDtIejvbCQa9tPTE3+hked3Jt2Pz4vk+E+GqrRnqPWffCG
bP6SS7e8jL7/KIhr38Z5DvIBbE0Zx+MZaiMAb6NrT70kv8Vz07zPCId+FzaXFHaiPd8hHABDPQDo
qPCWaEnfvkdSwQYTo4Ye44zh5IlxZ5quFthGWoAFI4Uf03vQu3N5p5uqvlOz90BL8Uei2adFqb3M
tfcUVmCNQ1g471VWM7stL4leAr5L2uiWr8ckZlAVYlq2D1NdmtyCTfWjdczmwYEjH1hWujxagPFf
mi4HNGTaNvKY5FHviDK+DWBND8rkXunpsgyYrazLIKc8EFbx064R3eB5oo/EPL05Ws1d1rOPFlnJ
FKo0j9IRDs+KFpqXYszWWdrTGRIoy/ENUEo//VB1zsNlLIAHShw2FyouEh4/g2RmrgVIG4b6qbb5
vKUk9gS2CLCGEwR0LWGoMki2GqkGvqaTZwrRXzSlwTeh8gH6Oj9RX/+mBFYSLEUwIafEjQ92zyqC
hXS5pt+mgHOo2EFmGI/EpeBxotyGiaHdZ2knsFBHbx69RaY7meGI/HgaMR2jakVpIMg8gmZkByx7
p/vkJFi1QDMkUJ44OM9WiqFo21dxfB55uh6bScWhjO3i1onFOaeEk7a9M4kTAWArGOEtHIbephpi
bLae28RPxHY5hiCaNE+JJkwWTCJ7A0KBXcLX6mNTxuIo/Ta5c+IYB9Og7GO1mjIk7QWMXtazdJeK
J4FFKmbKxL7CKMsly32GKr5eCZrxsJChCSe34mk2TK0ZVmMzhAg66aFNgCbpba5uLfeKPaGcONBM
Fe+quXiXCcq+UxTrq5zNR2AQONB6D6Nci60hrh7iKftGrE9xLfaXXSbwK1p9+kynEl4Xg0eZN+gO
ETlup2NW24Hr9v6FQF97gES8ZJB9sxvgRXUsjdK/FRO0i8b60rFLfy4wLu3sHtSGnJJP2uQtd8M8
oRV6i/NADh0ttEyejSS/GzEemMlVoH2mO0GjxnGpVLR1neHYAD25LjUKUdpFJPYzCm4EdoN7t5jL
oFdJuRN93ZnbdIDUsXFGnRwde5SXypEQSBcDokLvXdsst3awDKzthOwZQoh+G3toGJrSj46Nitka
SG6d3n5BMfUxd6lZUGniys9s3SUh1DL56PtWnTkKZ9R0p+U+mfS3XnW4QlBZznPfODu6mzhz3So/
c51V2KXTZ28dtIfaZaxq53HL3+6AlHPzwIH//qmBkxrGq7pTOEvDVdDpd6xHDYA4BTagKjtwyPtP
2kw+Sk8aWHyDuiYNS0FYttuOiftSZu14ZuAEuirVguPVqwNc3d4dLMR8lzW5edYHneylbUdQqUS7
7fpxxv4q9Ztjefh0zGbYYgVqgqId342iVw9QiDOQEWXBeSSTYIDFwBGXUliWp7JAMgAwMhdulvPt
FPXjqm/C96jDqSp+JDVGn7xQyamBvHshoY9Bd1bFBTMds18is4c8az8cFHJAaY0HfSvfa536xOfr
c7rMyS3nBsfdv493atJjHogxyD96Yc4kRpz7CAcosgf2riJxcAlOXX3hupQeqS1DTvLj3N3aasEn
UTTOYS5acUjTpXzJo9r6aGPGhUF3rxTEdLdk0ULQN3mxtTA3+FsyqfYWnzVIR806jB7WMh+8/dmu
k4SejVE7TBF9S/a4JhdKrJZVaYBbXZ+C0N1A6M7xQ86dhKWH5YS0ekHb42nJACytc7au/FqXs5XE
J7SOCval1hdAKuf2YrjVcMgS0QSV69p7y0IOY0zeU6zGxsicGfHJ225p4QBawlUJAp2MqRLi+Pdo
HetvPhDfzTxYVQsIEzgpT78h0AvDnvctY/Kz1sBT36pW4/IQaVb8wx1SuHyjCVUAH1EjkR5tvCwF
hL2ntKnWXjXDf+2r3hoP5OvNz5gr+U7bdVUE+TLWRWhPRSYC3emojxAyyV6NJOJbU9rAqJgt/Vns
usl0bmVsqVe+diNLt9p7GTM1cZIN5sb0dFaxYBs/csAdvGmEkvXRxZ+ziL1hDmT6dTWDo7YRCmqu
u/eWUZvEuRPnQ0PWeneyGf9UrZCVfaYf7Rj70fAmizgbL6DXCb9i6oIwO6hZuk9WVJgowgs4li7X
lu2Iq2afNtj1Bn1QzRrkYPe7+H5xwEk13GvdwCyw0L2XcTr18WdouyPTjzYDgDJBk/WlH22rMnKf
h3qFe0kMO9QHwuArzsqTa4NGNH0pmxY0ESYhG8PtNHC07BJ8m9ER2yoDy6bPJV5mknrLwSRwnDKd
GsokRiOcE2Dq0g97ZO2HiRKHKQAjGst9PMbTJ8Fd4LkvgcIqoyAdvLjjDeRv96W1GslLLczXPKYn
At0yAIT29jMx78e6vzW6rn/4l8i8VvmB3pFL+bPcvD5RLkGsWz6yd2EW+Wdk3gVg++B2xvgCrheS
x59G5iNdxOB6vOTya24eCCIMLVqx4s2vwflWa7tl7ROR8K7/u/h8Buc1YDGX0UrX737J0S8CIq7Z
LMXJ6EfnQbpZvf3TRH0V+Z1CdJnTYfNbrt6mM+wA3L65/JKtt0jXUpU3NCVXbr3dAUBVn9Of+Xq8
0Szze9d9gLeWwRcnZA9gND7lcMbg28z95n+8XucQy4HpscZiykZ0RXtvdPdQJK22AxIBeqVpzXtF
7PPoFpW9jqRsB2BtHMRsdXea4T3H9Ab1sPS3JJuQ0TH47f+HCqyhz8HLkhNgrkWjonGLdMrFrhZr
w728PdoNp0xrFtV+wZfQl84Ctj0OZmtIzmRQ6MsaFXZTPQb0DqnOJwUWjf1vm/r/i2L+aTP5754v
l3gibiuL3gZhoMjqFr6q/+z5OnyGLK59+3ul7/d/DXX+6U/6zfBl/w1bma/rum9hzhLG+m/85vii
AoQa1bVnVeAGc0yBgeMfHawGzSG+K1zbEXjRsBT8bvjy/kYccf2RAqYs2U/7vzF88Vf+wa7w77/4
L44vPmTmQtfrjDHdi4+dR4h7TrQHvcS2zEIyv48LTN2eMnFYD6jAs84NE28kDmfWNsKR09ussV2X
tduul9ASX3XKjDfnwWh2+O8r+cqOxeJxyD0n86iKs1PcO1QtZVecoW9irLUP307dd79b6nCgceAT
qop7yLoGNWZI7xukVjOF2zFpRDCyNucyYqUFKF/nMtg5lxYHot8a8v5cWnVVQSBvXyJEAHAHwtpH
+E/AjPnP1uB9yIjFprloEMU0cFsPVpoa37Cit/inR5NaLVh208AFEreOs29M+2OqzR8ig9drtzgt
CLTqIRdE78pv9U6H0k1l9SdWJdmLN6sONcWhr7KsyIzaSRY0PrMvmpnnP3lSpbDOS+/c5MlAG+2c
VzCdcrWluhJ7q0gboLy+222mKhJ3IHXZBGRl3exV0eoXK2MUahqQshUOKYdTs5e3heXFN1KG3+bE
zF+jITae0farL6JI+09VkaczGxU8IxVFFrfSH3n1jNpdE+alyc4wI9dVD6V+obqFtQ4c4J3ucL51
/E1kteg1nVsIVQuKzUElyj3EJeV9BQ/Q0JQVg0alJBEeRxprT6qLGNg0z9polydogSnjyhjfkDrE
SUzstWJhALGWxSSuseF0jx63lwOtLyEhvC8woXE0yEJ+Vx4fnWrMn4tU008UqfpEQ23KbdUAx7zv
yEoCYSIXFwcUbn3wqH7Alex/SaOcmjNJRwvvvYlmY+RHsSzFXdW7F148daJjyrzaEcFXv+7aHQ++
9jD2Hj+s+RNmpqfBXm10UYfJggKRcSO+/w2cWcZlfyiV/1EVAJuxAYEbJkz47f9N0HTcaNj1+ji/
Qdsx7kg1Eu38BZ6Z9SqnNMZu3v4jPNOXSU9iZ3Te/hyeKbN5fByM2Fu2WWd7e8fJ7IAqLFZajCsP
xZSat9RMlu3v8ExW4d7Rtwtzve5MlBGY0IKtcsCV//8Jz2zSUtxbYnbn4HeCZj+35ifN6uq7v6Jo
UjtgHJmrHUCrRv/jv6BoJn75yjXKuM5jA7DJmtS2NBTfq1ZV4QSldzsOQDDmEV0ugY9doR4dRm7F
++wfhM00Qk3RHYrZ/knZ7AgGwL6y0CANzbpRPSPPY0OCR/Mln5vhP6A2l4J9mV315ZFB7+mfvE03
NpvHWGci+MnbnIu44vCMooLYVNN9d3IZnauf0E2gzKfWH+ZdN86gi0lTMgWsDE7IDcsuGfECAOBs
L14Hh6pdqurwC5CTBLy4ktO2oXayn6OfUTEMA2r3cR8GMDP+jdFZ0wXaZ8LfWXlrG+i48caho4Lo
kJjv9CVhFv4zaOdQO9Eu6TxvT2XZmEKOw3m3SYCv7Tgy3APNIHC/MC5H9/7Ilxf2XnPKjVqjVoOC
yyGPhi0NCF7Y9ybddiI6W75xSyndO6dZlJ1qCiN3azaKcxRgkUGqNFGUSCRDkYXQodxnXQMwyVq8
bKm7duoVVt4taWAI9dpWTooDye/7rWthieFY6U3w1HP5xGG0y8jEhmM3gqFMjHa/9H365q5yqy0R
Smi2qonXIfdze0k3PNqy44A6jhWP8bP0ohu8tSacu8F7LZVjvU1Nln34TadfBtNv77l14T7yuJ3b
KrX2xHOLa7IUK3jYqJwnF0L7NSoH+wxVqA7SkuuBgsH1yAiq3RN2kC82nk12QXEH1iBPnbO2NO43
ekN3I4LGduZ4PZCRHE3oOVHEpgnYemvgRh3ZLt+mwqeqsM0MO+C2Gm8qa3COcE/hGdmvSC0kaFdw
uIK1TseHQeXlYsB45TIULpPiYurrxfPgRLBAsmRo3yEfFEFBwysVsTyCviama701QK8e4ua9dd3m
3qQO2Oi96jSvDcGCB/ABT3d27tb+YKDn84Msx2WjlWu9MB089a78WTrs1msBcaM5lBEbay8xawlC
KGtXMea/9myu/cWThX+xq/X5olupuS7ejENcFLRcrd3H89qCTFSCP96ZK4PLN8/8Ye1LLtfmZL96
zAp4shLa59bojQOujPEVdUY/wexRocWl+2KsbcwT3WHwoSBt8YTrroPjJCEEXfurI8v7cm10bsmq
8OTr2u9sZ5mMsozqZ2NtgS6pg1ZrL7TjLLgPDNM+L6R9WYTYj8taIx0jaeyyErE/4sa/nxfqpoFs
RqETsTHNLcqopTCAtPjIK+uSPurH7tprsPiNqoVGRU6Pz8n8yVyYXZAHyzeugfOFDXG2Y+6sjnIY
HzRi9tQemZ7ctSWaqz0ECTQ/fO+0aCdrn3ay6MbWTyeQ0z1t2+j91l0vEKOG0cfsvbZyx3HvBfra
1G2k+BFBNJVbb+3xFsgcuLC6L246qy/cR8BE4t8gJpCZvOzZ1zlu7pQwLzqdJ1urxTI6g7RmZeHB
BzMQWruFNh1Oa+nNP1j1tnyDrK+z3n9gIXrQKnKT+A71A8nyZ7FmKuF0diFBw4lapvybDbUywIWf
nxdBfm3BlRBq/tyekJV1qnMJck7K/mJW6XcioJyQvnvXlr0TjpH+yA/HtznEwZCj37TRD98W2gHD
MWuGkWhS3JiC+Dza0JoqYj/r5Gc3AqVerFHUZBk4sdb8H5r9sS4J/FXdSGlGkZTfrTXSOtCfsUvX
mGup2ebGZzI+yhGnVcpb08Lxw5VBL2Yzzx9NSyGsZRP96clUbwzN+VERuIUR9+avCdy61YImFt8i
AnNotpG7aUntdgvx3Yb5gcQf7pKyqE5264qQ+6X6JKNJe1JJInfsPLAm1jGoB5LDMT0E7DP8S8Hi
rVkGmzJvJaEkON9tToU9KxnaR+13qkxqooFni5iyHKoSvwjvFDSUFnyH3oV2Z6lH2+ynS8vKeQ98
GSsu/ZqxRHRiYY8AT1jssPC92LlrjtpZE9X9mq02k45bdF1+UmhYP+Qaw27hwe2i2TnXHejGgoaa
AzWDXhBX8AfxPhpfvFR779dwt5UOrCha3d0lrv7uVipktLwT9fCaR8219NgXRSQ0g3mNj69fEtif
472eViNrAZLmjFlk+CwLww2F0i1m+EdjTah7CjiDqurzGC/TQYlI37dLQpkxmFKAhzdAo9SgFuVL
K1UJ1X4NxvNX48GGF79LEwtTF2VdvjKxPANl49wDmiJm9HAtomWAR57XPBgk8atIi4PRJt45iZgj
kIoKSLhoepLW9I1Kov7CG7phAkCvdImOuoAwg0R3g0F17DhNEq+OdTNWczVJs7PmGM+QTfc8VzkI
HDmfE68fHw2Tjo8hj689T/k9ZcTVC3uaJ2WwFWOLK0/T4FenEV932FNL+ICnlpdoRSFYPh9tO0kI
HoJKEG38zVrZCUU/sWN0k2LLxtejbw1VsiUD/yxxQ29cPyKTCJ+hbMR49YHxBqPBkhJTcnprVsAa
7WD6TeHwYdv2kwZBdzHwH5b/UAQRjeXIdxaehGdYGHKF8105LK5+qirGTESAUqP4YHS9czc1MGfr
mpU5xQTLFcg0NqOFomU/ceXRJC/+Iy7xuA5Onu2LxTj+vOD/nzLyV8qIqQsLFoAJxEesMoSHNvGf
lZHb16+y/1zKP2oif/Yz/qGJeDb/FVjh3/lTpID+noLT/2aRjgNb5VnCNw3gHb+rIrbzN912TSIt
dKbCmlrDSr/H4CyQlAbROHuNw5He+y/6VH9mNP4luiIQXAxXAO0TXOVd1/hFFPlduLNzlAWPhl8g
pD9FuFkQ/7YWovpimf2T5YIdT/wJDY8TIXUAB7VMjTbsyuMyUE9k9PlproQXmCAb2D2jA/7LK/0n
iSrjj5RBiF/wOIgS8l5BGiRcyOv1rwmu3+VLjKACvyHyY56CZ66pHmn6WrsbVqHyJ9LFW8XLpmG5
x4Aqn0y+YrdynB6ijnPaXHB9pD8l0L/4DU33j78jyppYuzUNCm9JmpnMjH/8HVmh/nm3JnRD7ZD1
6de/6NZsxlg/UsKXh78VbA6TKx9iwi3fFCVITxV45ZNHPdZBjzScdT6wTAoSk/lI6RLL5nYavtii
Su60SMOn19LRhLEjrT5ZqB3n1G91qglzHTKiqY5L0TQnziPvc6s1+VfShOUjlULOx8IVM/AXUV7b
pNEf3JqusqCG9wccvGw0pJR4ctOAvpruaqPbHOeaC1/QehlMWmU6sb0bHXf6tIyD31FEE7WwVTUD
FHBlspbftH7DRq1uugkBuLDcZ0VbCO2U89W2NJ86wCV5LCYWgB7k91MTqZAGL5/ANa1GoIsSd/RZ
+Xv+sSsnwGJ6akAlaAVqTw7DxG0s9SOmcVxt/pe9M1mOHMmy7K/kDyAEUMUo0tILM4NNNM4zNxD6
hBlQzMPX11H3yqyIqOzILOlFb3rjIj7QSRoNwNN37z239mnkIyaBQZzb8JTPhyLRIP/Ww+GzVROh
BfATeXfgWzkno7bUjXqxVwVdf4gMA7Rk3y3nZgze7aDvaKxOuqEMK2R/siVR4hBs1qjpvi4EIwsZ
nXfifH3YZcaLmtnuYB/rtxUm3bum98oQ+5OzG00nxzfKP5t8kZ163b8+j+sPqN68WEhczwV++M1a
uzfLSrJ0HJlZkyn+Uax8uYIne8uZaZoPPDFFsWVP3+OfmTDdGdXgxcz/7uDtlWlweXpm4vF6M1Lc
QH0icyQSjs0O3Th2ZSZPZRlrb2vaYDEpbhrOhlvKwstDbAcp/VyJeTcjQT1WsYH9BV8TZfJ9jD5m
+VNzk5FxA90EmWFovezRwcK9nQJ/2hlxkGwr4mGnaRIXYeOQUtJVZydX3l0xO/Helkv8hvnK2LYB
fTxusTRv+RpzZuMxX77ZKh4oUxMQiAqcBFt6Vr2NSrzqnFsQJ+jyqE/j5D8t7cCYFhckXaeM8FOx
FN/xBBG1KAbngp3TQi0uiJDnDvknLM8bwshvNBA9NoZ5gu2DHgQi2z935ZCFlvCGYzTN8mjHUY/q
MbnV1jG7FZSYFWwck1Yye6ieRvpVz3ya4SouzfmLGzAp0DbyCm7E2Ay+MjcCu/kZ3MIDcLf2QjCv
vC+HAKbKJLprD38cMxr9LMIbHwJQl0chKrievqnyw+CD9SgGCQZA+aK+B4Q5vE95g4BZNEGIH0U7
hrTFIjXdL12JZQRW+L0aAm+XJgVarBoAm9TWtG/AZ7x0Hq1aAlrvlWmN7t3kOv7JLPGkU3mQ71rl
Pq0OCPbB7a5LhlK4samF9W+oTkgJt3NGQmSK8XcsaF1XfevgI9FFAzGZZcThRAX7UpbtdUxIbdOr
AhnHHl4wIS/o9gZvRmw7PsZ+uviotIRx6FfGg81Ehm9nScKyIm8g4e+/YjxYDtAHjpJu6U0dW/Pe
titU8sZ3L7Nv+yRnYhynTf9tXb3iIVuV2BYB3JCo6C71gm/Zmy2XQXwZd605fgsIWWOYgfgWuFhM
+qLaj7ZjPudxmYU17GROyP01xPNkO0VZFVojGSyvHL+20/Qwzd2L53Ag55vldpyCeIgbWDt6wq9x
yO/KWBPE8InusOieXLO5LhyTFMaMZ0f2FH6a0LhCHundHXx9QhRrUd5YETFQqOsNTNmCjhOg2Th4
KYD1RHWuklYeUoshFCr9sm9nhSurJ40wwJRkxdWztfa6XbEAD+qdeJcLL9hGAxbNea2/m3I2Dgvg
B9ZeMzyciNACLkGwJyRw4xc/LuAWa8jS5NzmniSMbiXzSxy3wVnkjfElWq0lpNF23aQBBuYIRvBV
PRDlKQP/YRX0UnlUqF5pKGCV6WRO6esXwr00qWZHWDogp1ZaZ5umpTVKCQyMrvRPw6pjDVF5B5Wd
ShlLPEaDvMcteGOb7W3g459hsxCAgqHYua9Txgz3el7c5MGeWUpSXxlcuIN1Y9hpnITRVtYPEB/t
Docv9b8SBwsTlAqL2mNtmNjJ2QEstDGx60NqVLaDx4mp3dacMUsOFQevcfpKL29x09NQHlq1ei4k
VsRyNK8VFN8Utw0UTrY5X1GSiy15QGfb+kV8ttO+uJMqSvZjYVyXk/3V1FkagCYCj1uR78t2wIw9
Foc8i+/zyQMo2GagK+hKfRzT5mbWuketbKy5NLphyenYgVZeuy27haMyq+E94S3iZIXrbYasfMD0
Y7wFmV2fMXdyuwhagoZYitPBakNqUjixU7+ab5x0fIplQ4u03eK3Xrk37cHDYCe2LG5bBUYDyoyQ
ojDxAMIjV7h8TIawPlkX2KBPygdAyS+xleIFhNvRjTj0xgSmeZ3bOLRq8zHNrOBgURHELh3fmN8C
GIB+lQAUXm4Wp/VKCAPMfy05D9eFwjMhEe5Xb01fPR9rRbGElRu8VgVKTjbSSy3iosAcli8H1dIW
r5XjvKQdrMij5WUlWXSM5yU4j0717koshiD/Mo65cGfspOi/9t0NtYHy7ECv2plWGu9zr3zyKLcg
2FF/mesWil2Qm+RaYNpEQfrZey7BTH1vtOkmxmFf7pYgWnDRkIzBpvEseRiT8Gnpkunt6TG2jOyu
FJjweXyJ64HC8nNKVQOxAh48gmrUR5rtuKuZUIuh55xY9po7REhSXsP0TF3ogPl6zO8pUUhv7Hqe
L/j01sNIDRM7iLUgAFM8yXSi2ahKK6CcjC8mhaP4N7P0bjBm81LY6VPqviV9+dWuGXzyAn3SLbiJ
OLF5ULObnjp8QwcOFz7ZIR5xLvgXjsvs6rzVto8sotZ3N8C3I6bFneEx5uLUrRKKDNvk0E14w0Yw
AnOaINiC4rPdOJLm8tYzQ/IgzYeFdx7FLL9Mxn3DBInBA1o6jEynvZRkUA5MEZjdWwywYnbPlc7v
GDrJA+ChpuFiPEyxwNdX6MQPE08Gy8tNr+OsuukJx1+z/6Ltskd0o++83RgqYXwBhn+VrvKz64TY
wbsEM+oRN4KAjxXYMj8nHUeCx4f7pXGL0NBhJaljS1PsPeQ6yOTqSFNcW+1n4pgfFpGn2KCUy9Qp
KJB0PzRGA+g8CammT/MbWgpCpdNTGcPoszK66EVN8tSvBDh4/1zYtF87qU85Y5DQdqQTWVbmamap
N2FaJ6/FUeRzSTn6zzrL5dtq2hseD4fcgn5W6MxXr9NfXG/mrtWJsHGS71xKwKwFNDgiNaSLls7b
zjpLRoys3tc0pZ4bnTSz0uwRBvCPqc8jLNc44mKrDBMb5Glh4FAOuqzZGfgHHxqzje+HBsSvm9FE
RmiOtjadd8N7AdwBytaDq7la7LniZ4OAHH7JbtfZ5rq3x3Q40Z4KurfgbWCtpjpS3ko6gXD/g0Dn
vSAj1VtLB/HGJIMU5Y75uJE6qJcnkU2ipXZdUGszcXOM9JtRJ/zSwnlfuii5p8unglFODhAB3IAA
bHlbgwgMKcp9Nq/OJ1V85glLJh5Vchuhp2OGGAq+jz+ThwsVWNtCxxEZjeC6tli7XEox45iTXG9R
CD6ZwV2rg4yrjjTOoD5YpGAknfVN2qJU7dDYtcExiTikp4OR7phSzmwa61FBW514l2OD9ZjNcKmO
x2r9Bimi2bmN9+mqmLkY9VR1P9oZGbjBMUtg6FtBWpNd9j3CY3Pt6iBnmmfzqTGNBTcAMU/CNEA3
SH7WQdrdDc3AnKFjoVNDz3Rmj8+MeO1Z6fBooWOkCwbXrCRIGDMr5Z0gDIrZAFp87J9wRVPl6cZp
GLgGJSx+dGWQLXiwpt7b4JmqDr2Os0pyrZVy+pL4aBYdmFUdGvtank4EWBcG3bB1gpdVB2UbC6Bc
ocOzlY7RzuRpO8U2VpCwnUqBEuND21O96rcNiZynSWdylSXogx7J6TaIdFInd6vRCRud5U2j5mpo
mHGXlFKYXDjrVatzvxRnfikRCJCvKG4ZGRRQgszyxiY0LIFHP7U9LVOBThS7bY6hU6eMlc4bw6+/
KJ1Adsq2PZUB4Dfh7BKdUl5W9yNqqgZfohM6yaNq82cGrh8V6WZrqr1bz+q/pAMb3pQj7sZbND/z
fQ4M89mMbrvc5HXRiWm5jtfsoI9NN1zhQXpKyVWvkCClGB9ZrnIOWsV36n6wzQZE6gDQWiFSw4tS
JKa4ujZj2nFHhiNA1vhlZLG/rguTpxZHpW/hJq96/N7RLdljQmSq+jK02fBIMKAG6+Y/KJ0YB73/
LGmMSH35HdNdQng/qb+sq87ZW/k+ceJyJ9XwrWRbdON1s65oodhJDAnZ2Np8yO3oZbAp0KIT8bp1
jJvWJjJjpetdTujdhgERxoYp6bGnU6UXOens+noq1K2CvkE5e25eNQ7Bq0mvTqXCP7rCY3Dakxsz
53Mfwdu/DDIczTk5JgTyq2rFimzKPWOax/vHeKnHJxQ1bwuxaHybda4fFCow8qQwkU5J/qOhdiHu
SGCPDZFfE0P5md6MZptpakCp+QGi6LrbWsIdyDVdoNecAeRrJCe4jMTdmUb3EkrHDctaYOaaUqAS
i0Z3ZB+uZRMezuR9lxptYBmiPCiKpsNJAOjs6lXthIYhdAr5goZObkLKJdOarB1HqObrsGR7DmPy
dmwZgxPpeBtml3QDAJmMYqlePU1hkJrHkAJmwFgKB5qWsRlkQ0cqmsojjXGIXCIQ7CZMLMGL2Hvg
HnwBu01M97EKjp05P1KhJXdenNHtFOf47jQugrIe1sUaIdHDkhgTXllJCB0UpL+b2Q+jaRHrYU0f
hygXTNs8aFhEa0YFEEB1DwkgAGIKwcLVLIulamLKp/ivFBnFA6XC8rjSuILtAOYB0IZ2V3nkBBMN
yegIf+yhDbZf0sVDevaJAE3dPJzFmp05EH4Mw5JDqh0guxKy2DsDtIAAZGbojIA55AKppNKwjpSX
7lDmSoZVBmOawR6qR6sBH/bceg/MdfLUtshtRgwIxFs4VuDhcXerQK4PgB7vuB9f51hZNrVmiWCZ
mW4J6KRhk3b4frv2wu5kpfiTBsikfMOHwfMEPAmJqeVpNq13v8G9ZRnjGOqlYFrl+ANQPCz1XGne
iW+XxR0bAUILQPw6k6Ey0GiU1LRhnM/xVy+KnnqNTqEoRGqUyjBS9VNEmq8yLBVmyDZgTi/MRR0F
kLKTzTrtbgic7kg/ZnOC9wBgk74lXWBzaxl0Y7v292GaoS5r0EsAwoIqqKibj+uiuKn3Sty4GHpu
Onfqd54GxhD8fRIaIUMPEE+I1apfLMmd3Q7m+SkeJD8Wq0DyleQh/ZqXECrG0oD/BLxvHzAcbGkN
oDO4y9+YZ67TMSe7oyE3ucTwOxRZC6ym6YjfA8OJNBXH7OZ921r1kYf3C1cGAYFGlrdDF2gWjMUj
TGN2xIDgUWn0zqwhPF1K4mXqY5dKAIQo3y2wSGhsz6gBPgkDWeh6WX0LumPYB0bk/hD4lp7+RV9T
4fFJ0SBBzfzz0iaVJyWZvvWmZ0v+T4qbamFQ22bwY8HdTnuTrCd8adAsk23jxP9ob6pl1T06qox/
sENKOCqxPeWJDXNxnkuQAnj3V5IZEazW3/U4MckVT4S9XwsX70qR5GhdKqre+rTvTnZfTWfW4X9R
5ZRi0z03Nu0ro1SEYZWxdvdRZrHU4WzMMXRKV3iM2dT+ZatTVY0FsCRrPSgBe4SOaDQlu00faF1U
YWsUBseL2bxOSAH/Ow1PBk+Nfb3Sn/2z4QlzUYwjH37/JvOopsdQkjBD/a7rCVIsh+TRD8LfFT4h
WZDJK1blfHozCjBTEAVxnBxZi5Xy/7oGigdZS/Xm1E93iKfupWLnuqNOgt45yxp/9UFFwIf3LQrZ
/s+lUGWi1ANLIP2jtYf+SiQ4TPqykpd/px7KUlPHsoqqJ810l/GmF5DO48Hx3hdltiwn18l+MFcj
urSURQWsCX3Qx3n/Lenk+jUJPpM1hVBtY2T6l4VR2OyhBPgCTt5ft0b9vxH/rtOvLKrrH/3/0p//
a62AyJJb+d9//C19Of/55elOmD/8JvxJsbwfvrfLw/duKPjQX9Q9/S//3b/82y/z879Q/6xfFTV/
aYbesixIv37+3gT9Xx/2S+ULfsO8bKPyBcg/aECA0n6JfP5vjgwkyqJlisB0cAz9w/hsy984rHo4
pR1HCD4YNevvEh9+aSlQ4xye1Sgc/0PSJYrTfyl8fDV00biOh8QHvEi6ugLn96oZm7VAOEsD43YF
cFQs0FQCHKZhUyYXCrG+/LUE9t/0L7zcfDrbDOhVAh7xJ+phEKDdLOBv8FEv8XkpTO+qrHMTgcMh
RtcX+emvP59j/snWzfenW8Ak1gmb9QpwyT9+f5Wc64jD00ARIegI9lrdTZzZeDWqznrxo8AwNmBa
koPMK/lOzyRNAQlViNXg5qdlKW6MDEsS82UbPIGMcml0b5dt25Xjtvd8dbD6yryZeEruPCwz+wTU
yQ5cVEbbY4a1Jp2dc1ZN5bXRxRSBBTRQgnpm7ebOe9od8cKRcTpgXeJmL6jnnl1I87gRGlzJ8VQc
JivPDuUyFCB2+vkwtTMAjp7kMObXG3MunyzNuTYSCm59Otb2RYErfe5qdShbDw9GwxQZ4T0Ky4iA
6BSJZj/E9nBoMP3RkJNxkFjqezce5isHCW1L3gLYAMc5goBBwzqnMUJ7YI2C0IwtA3O62gctNet+
1rBkN6LndTa+VHiZv3nVUJwyS77FhIKPwmfXR4uMsYtSYR8ij2PTvET8HLDIgXYH4VHRs2nkg02j
tajvlKgIpnh0m9yoJOD/jpw7Lx6bp6CNmh91OhSfnSRQB20g9X8ATQ/IhbTuSxnI4akq0Jg3fRz5
x9SO5jffoTS3apu5wimXsZfyehmfJdvnb16UZPQjLrU4tchir0Fjlyvp86Y8+tNovomoHa5cJc5u
QTmOvzh3LoiT+74r790Od5Kve3YYhj+ToWj2nh+nL+Yi5a0xdd5VSqbmdlxVe90qTEUSu+Mjsfzq
mj0B03Q57ZOsgl0t+3TrdCyY68T/DlfboxZIIimKAQMKEeTdYqfBFlOlv2mzYtmPbj3cZ26ab5kf
LLSnoNgZtJtv655VShTF1jvreMLUdNLt2EuXIYQGzqiOsJ/paBzODudCt5bjdUUvyBFhpHh2J8Oj
ia6e6WTAedUXhAvo+FjCQBVfZKYNP/NE7BiuQZgYkWZnZ0PILI4lkxa1cBjYDsP7U7d96/v3xWra
D2Oc+Iz5mf/hV7TELWgV57S1wXOg7W2wqbEwKofvBkjHA5sCYwelfj1DSxQPq2QwSxk1iA85OUR7
x9gYMwUFoO5gApVecb2yCnZHLKEA/6fN7EXewTMie5/aBqBsuHgPxiAo9MlizLK8u/e1zxDlTXZz
niDI7HrLtVF4FyBM+tVJpSUO/diXx5LqrdBsvOSUOKQmQAsFez4U1WUMjn7pAqumVJH9RQURe+3V
S4BT8JwliNpTVbWXyi3TZwc3zwaWSRl6DjQJRgl8tRRs7pyyToD+oAwsLY1N8ew4bMIXtTeCpDmK
LnX2jtfbVHqOAlcV/2niZ94lSNA7547lUwNw6PLz360YlpgrBLFsbwaShKHh4pB9pfQXop85SDpo
DC43dnHO3Yp7dR811CSrlMBKUtBHokYTmgcVk9uh7IfrjroOBIF+OhQloli1tOLA6OteBAwPjJh2
kHy69DeTDJRCHnKFOzMv2xr/hiqOiWtG2zmdSPt2Kx4qm1tROhgXZZrJefJJ5av2TIK6PCHCIAuk
EtNtlizHacSzFBfkx/1IdieVy0zn47j8lRzDcUZRQPy8ywfnu8N7fZvh+6Mnm42I6cU/Zt9lj0Vw
/Zp7n7fzFxu5MzLBxGTdJiNrgeI/v3msyPeNta4sNIbksJJzBhAQ7ae1xejJn/N90+zVFea77H17
b6M2nFDro7OTyPwJCy/4Ais1wF5NFDQCTctpAz+rKJO3i86iKTAAV8mEkLRkvu4Riud90MGQwRP5
Ha0x2ViIETeTp/IrSk64ktu6eJ/z1HvTrIuD9EcDN0R3TyLTOgXQALgrM1lXY29xvijRWiWUC68h
cBzwfK6b8bWs25INR4zgkDnPsYGkHlAcv7csYIAVECi6HMfiaEr1TiPz13nJeOeliHpjNKD4FoF1
VSz0SDpZ9jIILiInGZdbzvHW3RhpBgLbj8M0djtoXT9iwiRHh/gyDpq1Yq0o1K0t5+myIheeYWia
hF2kjcZv1eFi9XI3Eb2F/ihfm8gxcd6nHIIkh23KcmlZgIsGvgKDChARquctr7hSBra7LJLejsPa
sG1WyCaBZ0CLKNpDgOMk9DuLjCopop5o9E1MemMScoJPCEgoW81bcjDN3h5YexK8h4dBiJyjZ9kf
ij6z9vHAhkZRd3K1jHPHbzHt0aSwX0WHFL3CkxGpthdig4GKZmzrVCbbeCnoz6DkYItfwkbpkCeL
goyoL14qdrU9Qg29Pd4XpxWcfUS7j2gO39h1UZ8Nid8kKuqJhYff79wspe4DEsZuNnGBBhXl2iiT
X/sFpcH2aMUqdd/bhA7LAyzdtas8UDBqs4jtug3N5Pcz9/Kd9Kvrcp7aXSSCkz2bapuxTN6yTP7A
SVmRmegQtVfkSxcC1r4v6Tmhdl4TZaItl8EmFxZfkeUte1ath94H2iLGmbYcPRQMyDVbN8uScJZJ
fgay15yCyd5E4wqdtl3jUMWskEu7SImMRmwypBsTI4+X+2Rur5ssWY/tBOY3ybp8B1GVTtso8Xfp
0o+wDQ2usS6wQ2t13+eWJbpVNpleXtUn7lfTvzCBaT/aH6dZ3/TIsUuSgZbDr3+c9ro8Ufj0zYFz
mMh3VWA1R7YXcGujdj3+9Wj530dZPhW2QHjSge049p8GZ4gNlWP0MxgubKmAFgxWrcaEtk5B34H8
wvT/w6n/g0OYxVz/f/Zd3n0u3d++ff9b8fm3S522f7Bf/jqN6Y//dRozfwt4Z7gYK3FzepQPBP84
jxmCFlEn4MjAuYj1nCP5q793hXJYc11MlRzVgEKb2n749wOZ+5tweTOY2rCJL5Pu0b+fSf/Tt/ir
/jX+TklZscR19XsKvvZ1/u497LC1xAzKUVEIj9ZQoc2dvz+RCbsxhDEzyIwVM0xsi5K1mjW/86gS
m5j+aLISwIZ3LnblvSj9FqP9UD5RZveVzM1GuCUhIif9MqXyPHf4XXoj7y/tSsl8V5XIkb97pf/J
1xv82SSqCyNQ32zLEz4nu58Fq7//ggMyhVhAwU9mNqiKKQvUSxL3NuApy7lip26/NMbqYrfrySds
5BTw3HTT10ZjTgLXr6+yVJxW4rVwNNM3u45mvHLgUQy/lXuPBT9GN+tO24Lu58Z8Libc+Ru55Jqx
8pO3onhA7CUniF0D8fQOndIPpZHR/VMaC3t1T12P9QSEDJBLGhNeH/IhKPZjY+85HEWHDhr3QYFD
ue81FGZdSvM6gxNTDwuwtahECFwhtHVu96WAKoPdIUb8z8sLfAxMU0mBfpaDoVkKEEKV2aU0ci7k
Q2Xd7cgKw6xhkNKQUrBkAzNkWmGdkVE3hJSXfHFB33iageMbsCKmhSckoFMaFTUvB0rOO8uoeO9r
lg551OawlqV5q3iwMlnC3FGaviPMWYRTgqkB36EyQtHC6TE0scfIoyf1k+Hjt+4BWk60GQcQKp7h
PCGPRZu4J42Qag4QpY2s9JiNr1nA08uT1lTc/Hx+1Jb7CtBFhrEQzWPzEzEUaNqQJKQU4VeAvQuJ
KDcBfg0/6USaU+RnAT9/C9TUXCzuAxrZRzTRRT1oupH9E3RkauaR/xN/5GoSEuN9/8KInfD0Sxta
DFn6T5qdNGmK0kBfVhgAVupV8l5kHWEVkEuqR732WyhMUbOMp1STmVLNaPKKrto5mtvUDazpBzgK
CEOXTOOdJqp/tzFVlHunwPzi2k9NhN/Ks6KXEU/ULVi4NkxMO6Lfr6Uym+36flQsUqn3oC+ygu1O
ORyPbNm9+uBn4GXC1km9+KkUMcCILBe0WlNG79sOmo2JEKQpVuTBYK5AJ3wGxkYQdyiDfc8C6D42
crnPNBBr1Ggsku/RLVtjalNB9O8mDAGXTgKfmjVWS3B5HV2N2vrFvizz7j7tbU2t8oByjQN48pJW
Mvi58a6qUhb8ebn+gLssrn0Tfm5p2kuIHETkzhS3VuJoWzcUMKeK7EONxw8zXMDPLbWSD0aaAxTR
YVNaYG86DRYz/HrHMimjc67od2RvKrxsKfcqFDgk/sTY55xEOboazbuv0WUlh/v9uKb9NhN5/ODY
yMskNoGdzYa4U6PyMH+BQqMoImbazRduCb1mlggu9GxND4OVP9XGlF58teKpXCiGCkRs31cjEqml
8Ws/FynwWwM8ZoH/vCzIpmaPXEnX7ofPPmqL5uiGTVyi2ihEpkI47hEXmgVafaXCiUHL6ksy32MS
76x82XlekofmbFZv0azqz6Gt6mPe0mYGHBGcpHDnw+qW6OQsPH74BmN1m5mvIGkxWhn8oiOpO+yE
MNbS7mqlV4nb5CZJoogvgFrVXOVPdLD617gsqGcGC7WRo8P5vW/NbaaoUKoZOUWmLH3KPNot/6dP
MxNdsNFXDNQWvCB5gbijoHALJjrswbxPb9CADAohywvGCqpkG2b3QRBDaSDTAnXhd14/PJKrZYvT
i9BL6LaFzN6xCCuh0wH1vzbyat6VRVFTdpUY+Ysvu4kT8fRmODkqVVbTfwk/dUOCzzyPVi6+FdIe
PzwZXNpuUncm7vJbt2sIdrtE2PDasJka7CM2JeieOe1T5xKAG7W9QscPswH5mx74EuMX3MeV4+qm
L2ngi9PV2ZleWmzxNmNMK8FPc8I7LiSacG+7Aeq9TT+YBTC/q42XDhFiP/i1sW8iv/uCrdfFY0hC
1PYtKiexscI1ZNfGDGpe0tUQVxh6eQlKvLNqDroP3mNh23ffGmZywKaKSuMOxEMX+elVacwWWPrg
YPbT9RSP/VlZ5tmqZLw1JHUo+OXnL53tGZ9dIvLT5Jlc6quuCvT1W2JOOlYLneNf1d5k4Gvk/pbi
574G6kVp7WLnW7KK8sTmYqZraKWtLTDeF5Y2oP/SWJx9I/LOtPCkLw2ojLfY9ohqYvjZGubQ6aPz
FEYu3Wc45lLSSCn7LUaFrovSm9Vg8wLkFYc252LrBW7QGmbUIG/XFK5MzQ6C95bVFHcEDNihWdOt
q7iA6pomNIruxhMVkR/UkjsMINXXqIdvZKaruU+Hjg9PpcuNKYguDgyNQ4Zt+C6z6c2R/ERtq7vD
aVKGVkRHrznk7Q7NlDVeW8MoXsEtpEGGfJpimyX97oULbbSHomrzu9pWwYU7JIhJt/O/wBza4pN9
psQo4zmaBueFgN4LoQJcrTlIJrCx3Gti6EShHRPME6ULUtvE8xb1C5q4MOsRKHvjyXDCjYkRu7HO
QNPyIxMX7gYXfu2X1MX3JWc0/rhmpM/d9cdcrdbeWCT92gaOA9/pwDwAn9vCayofu7SfHq1yHj+L
eDUPNpnfYwzaEH4OL5uPY3MqPVKLkbxfyml6pQU33eaDAb+OK81u+hIfWFPvYjXMOzhR6VFmEBiB
Hn5NCv+mKANqdIRVbPulYkVOT9zEZ9zLWIeEPY8aN8BOiT9/eEvpXtWxEreuh8JcNnnwMorM5vxo
DXeU1tJ5GI3yOUOMP08m1ZXcfdW9pMlkm/nfl942Phlw01zfuMsdhIvy2JKT2OIxL44YwIytUzt3
WSaNQ4OjNoRSkhxco6WoVTXfBninITTMWzTxw0BsfkdZ8YvLD3yLLd1+a1VWvDaD922OiYuUefI4
TxLp19IusqhMToBjsveh4Qcll8S38ckRW+3NWp47gW81bqKRonURQ8ccbG7nkDjxmA6PrieJPCzO
WLwyrXybYluDEfFMr5xTe9rI0aeJCuQj5Kt+Has9+YMTALVnuPvJRs2MMMCJTpBr3odFPE4sYI99
Ehsnhq1vfW74x6BYem30GBuo3j7hQacRxzj2aV+NTTAcxTwQ7BdOmOape6yaZN0tg82ya2huWjEM
Jw+n0L7GscW2rbHT1z6nxGpesLIXQTe/lIqW0CYSMdAE3XgseuuzyQBjdRm7aVrqh29u0X+nO0UA
Dky/mVasNshSQbjqnXAVMRWa8ZRd+zJL7ouA56QrxoVOP56zBhE0OjQZy55we6W7TmTD1Wh7402e
Y5itqQ0Xu7hPh3dZRKR+Z0jUuPHTfuPFDsvVeE4eKoCxatNn4/qhfGU/si/tSdKQ2AlcupU7yJKb
yizleZhgNUpMG3etaRcMmYyGXlz0V42kG3CZoMLssqaxN7ELpTLKvO5jVAQPCKDfDJH/QI414/Pg
ZWnW0X11XHvcoKA+2pSsbciX0VuFYh0GGGPPvT/dVzgZT10em3vFqx4aRWc8901P94m1pNsiwpVZ
5vBoebuWuBEoKjWjiOILp01IgMTex9y51dEEeY9pdv3wHeLknnAwMrSSw1Zgi6tgldZrLwDz+Yb/
5ory08aTvllQIJ59nVGxMRKy+fZUyFrYvPiuQRbfnrsb6Dn0qgTRXTSNFwoqgjCjgTw0EWF607p3
Boz29MAUp0nV4saX7YypDw5cITP+nKh4BAX6VEhv5osYf7iEFwCJ+k3YssBhXTniSTF1zcxYnHhy
O5D7CQtuFaff0ObtfhCOSWeImTJUQNgrNZ0yvdByQwsjdzlaoCld+Fx8/mWajMUNNs6JpSuFoFhG
0wuhl+WMO4Nu2Ex4sEO8Ib3kxhDtpNF/WpWT7sQqu+MCeeJgKEZXBiHogG3EmXMZwXxYoh0OKihv
/Qw3UuAUsM9LLz5RHJJT1otppdF7a5/H2d70DedOiBlOWdkyliiN8hupryxr96NOeWLmHMIOk59U
JAbwkFcrSkgpguxbzJ1N+X13KGvfOSwTNuyVW/khcxuFd0tQh8qy+Q7fZYtJiBnAGiKcCE53bvPE
+sw8+H9TUGdQ8KaV4miM8Cvoc0yjrXsZ4sE7KxrHj2uTuQc12Pxgg6k/5blnHMdqdU5w2MfQm8zu
mSyP2puzY9yZHYEeIoAuwSRfXMh8TDgFx9bbNvqKtxQQI8Hd6+g4i0OuDQBlm+KHQ/uyT1k1Lnd5
4PZfY4qBXteyAKjk8Phr8V0uGwx+9i6YBv/Ks9p0R545aKjjMdMPKx+VFdZmMjrP3ZRc1e0Q15wy
GlXuYEQ0vDpuz6a+KZr3puws1pfV9OKXBuZ3m3Uw9zmmUMpdgnfDbdoHSbH1XeFy7SMNqL1jDVez
05Vh3APP9Z0cKr4K+vWl7ZUE0TR7T1S9ghGKS+dusYnjJ3y3sCgzmh6Y+iq0ZYsIehKpRW0Wy15f
m4wW7ILd5AeymYuxkZ0HdO40PUxpExyqxkkx9bOApg2DteJ/sHcmSXoja3bdikxjgYbWHRhoUH/f
Rs/oJrAIRhCOvm8c69IOtDEdMK1K75XqyapG0qAmmWZJZjD4B+DN/e49lyL41t4RxyOHzYKz1pH5
akFz54Lmt29lxJmUJgrIlcnQ8+eIMIR+KjxcgmF8QZsBtxcJ+3nQ7n2uHHVMabTe963Qd0HELsG1
MJy3FTkAoklVQnWFjQ4DdIl1ZOgHwc7agquBeRLpoyfScZ1ZzuBvrT7K9lAE9dmevPQzCEOOm0ah
wUhh33yk9Vnz5wX+tVSzaHcKXLBDhmMgbAXP+c7q6zLf+v5iHRlTnFsc6aoGpoD07tysNt5aIcp0
wyCquAtbWveYjBXpbxFgchtqmEWK+ceJDmkuCak8DZHR3yRmSL1NOhjscfY8N49pkuBGDXRv3JdN
TJvryDa755A+3f8RhP7f2EX23+XNR/7d/r095P9Ltwj2AvYjUtl/2v48T0rUw3+sWe6bj+Lrv2zb
7m+tI//m1/hLt/R/UJNK/hzBAEieT1v2P9tInB94NMDn4Rr1LHr2fFTxf+bnmT8scuvkol0rcHFB
/I2NRP5wbcRrlEzMqq6NDvkfUS0xVPydbvnXd+4stZ2cRqVJGPvvdcuYx9PtashmiObFnd3FasTS
FIYbMSsjWydZBH9pNos7Nc3yA651fZ8AVR3XHUmx26KP9dkMlNgE2An3EZ/zZp4Tb8dxE31haKPs
Cxuts+6shWtR1iDjUZ4eyqZGZnEq7ZHoLuPkia6r9oi1GMEU+ypRE9t7S9C9NvBAqHnwMtenyGtS
1tYfDfdeGnGIozxIf1dWZPwc8mLeFU0MfYYLHIykLF6yjsBzxsKE1RRSTLJ2ckM+5K450brp+K9R
7uavSZfW59EzglsaErLvQMGfqWoshEucAvKYNuNwZ0GEPnaxE3K/DRk69eakr24xoOsMUbAhadvc
5m41PWPRHJqN1XAfBPFS0LBp5xXJSK9hemYUxOSINTqe9TL4SXtCI7WvEPSiZ7eNKYSh5QiJGM/D
FcBovXYx+Zw5qDHNU/JltPzpLWkdyfm3abdNGfa/KlN0G8itwJGIlJyFK/yaZNcrEQ94f3ljG/Qb
ZF7zgvmcaGKQWy++k7l7bfQZ3THN5wTFb8tuyqpi6i191XQQ2imJ2LTKGeGXKd1mhFiDR0C3lB7U
sWZzmkiAyDBpN+4o0nvW0EOVdvEKsK7PMq3iuwqdfg9Vqz259mSBby7aS4dilC1AcsLXqA8rB0jj
KkMlO+WdOe0VGbnNXIoB20sVv+BXQaWohH9aZOkWD2xk7RURITaHOauPQ13RTBO6G7jFktQGw++3
cIwp+3KU/TII54w/ZzjlYUOgW6bWzicuBC95FBdt9thnqlJstc8pdyJbvWnc8EZy2Pe2btZ8m2VS
XMy04FnPyoc+85Du6MubSBHjla85Mt1FIxUFkZMEx1R5xXkQhXGT4yF/F84E05lWgHi/kCnWWHm3
ZgWjuKK+dG2FKZBAaF/kdyKAQYx/iZFn033kdOdGzM2uD4T6QCkGCa398rN37e8wBrXtFDYaFBWc
K7PivWly6i9Ll7sKgFikGUd60w5z0Isq1R2Cn0WAyWg5UlMEafoOtwHQ9z7YtzzoQMirPLgdWvts
hVSD5K1HFhvPyq5P0go3umWG/A8hEslE/9HIOYdOnfHD0aK5iJktlfYvnAeZuG9ddexq+ewSATNV
2e5RyTAZNIwznJIxeYSmTlGuPAQ2QqSygD/iKChWjhqNvaLTaTXPrrEp2tHbEAf1d2WW0z3TBN02
w1jyPcurRa0hEshMK1ehiUaQoKDMObX2o64ukgj3Ngz9/kow7TjY40kFbb63cv8DV9z3H1JY1moX
C4vt3iKmqg2aQHoYBVFlpx+xdrUVetAwGk9THVvbkUvIKcLbuh2MITsRUqr3eTzR/mH3JpJqJ6+1
UhJ7eaBeEo/Qc62whDrVfFapQyCvpkS+UjnMpw4zTznrbdW4b10IYyGMug++Am1d0gr8Z0J76U3P
JZ5T2Yx1qTYg/KmWAi6l7Vsj1+WTKuz6V1g45hM4Nsw4UQxPR1EjRJ8UuDj0iAx1agvopjvrCr4X
rnSJz2QOyNYZ3qYyen3mVM4l3OqNk5rT36odmvdyVId8pEk6GjiSkfFE9eC28aXqEcLZyKJRe+7P
mrFVHBEzS23nSQu+RZlTCuXWGAb6aPhZlJazTd3OXWEEYapvd1tnunV7ZZ9cwQx68OxN2sn7zqGY
LHVCgjQxJIbcUW+6adsbyXmbxge0ytlES1BOghpA/8wqnmdiYAmPWJzuWzed73sEzyfpqgRiGkJA
NmJQWrU6Sm9mG2te0TczkYOa3KfTYOFzdMXSaKlvI+UU2w9kBrg+2kfG4Ma1i4dq7zkVmXGRkDaP
xFidqn6m/ykonU3n+IQtUu50xdyeBoJ8LzMsOuln/QlWN6mt3gp/jY7QR7cPe1DIyng2B8N9DMYI
97LAUpL4Jcw2+Fte1PWbSmYH0bk/+dkSKSzIiZOQTa9++ODjTFlPNrJYACBu0uYdREF0VCTiemm1
aKPkpOAGbR1U9WpdVw0h4xDTAkGoce3netgVgCnWjvJIoAfi20vMFGujBn8eporLXRkftUdEFKmu
fcuESYK4Hx/ITaNPtHLaC6uwHyQtFbmONNGN53pKPwSW1xOA1UdaZWEhNV56tDOaNHGxiI0XpbdM
0M09C1+6MkcjR5JuvgqKIDY8DMSQbYaCVlpevIDnBdaX65NaYN3HTpLp/UBIe2UGoQlQxtQ3kxe/
ewmyCCLYz6b1b4KcdEuuM/s1UUl36LV8ZDrExJA2Kk4oVXRqRvuxTYPPsvHuu1x0dOqKhyAb8j36
ytLGBqqBrRzNR7QjPL553gDyCH9N4xDc1vH0NuY+R4kpmqZj0/422FaB0FPQntu0ZWY2j2KRTJyB
AnQsI21+WxQV8TNjqDtA++hXIjcXWp4KD10dHHIv6g+t6/QrDaNbU3wYAagbSD3TYCP6Y+FPADrw
bL7mcDcplvCa7LFMxhTIYjZ8ujKfVm7tc1H3o54Wjqz4DLvyJZsm/6uM5wtCtsnfIitfyrgwa1Ca
VXrC2IKJcIjp8HTRIODI6pMziQuMlfyaY8g9Qvd6Ed7IUz5aBG9A3LmfjLPeIpskYDah1vQ+c8wg
dynhLNVuxsC2a9JkqegAWLuga8sqeZoWmK3Wtvq2S1p9Jki3rutuU2OYDyOqJmU3aJap68aHUIy3
iLoo0t7ICaF2zfRicEG6LuF7+HVN8hG5dFo5GTQFHK4vw6hsQoy+eKvM8bVp3A8qGB70bJ4zUs97
V1feQcXjfdX6xkVqylnblvaImWHpnPr0Q3Mjm/Nbq7VfInAfW8frmSKIjmrlehcZcXZIk551otiN
A+RiqqzwZ020sWGPZW5VmUfVzN+j1PcBe+2m68jwlHMyAwVMbuoouzQlKkfyF2qYd/GxaZn/jsp6
QUWL1mXSJreOD/LGxk62QdF/w0NCA1O6CILxwFmlE6aznnAiHpkC0eTVjldJtJUEHcC4tvL3ZDWj
fQd7Z1v0bbn1wQ5qY7wXQyT29TzKQ+FiJIQ2LevwYwyu5kJ/idyM7g01h4x0Ki6VNlR46NeLV7po
sB804CKYZOQ7M4mBF9aiwr6Wf2CoFtdGxBZwQeq0LDXcig5DU8XVfCMDCxtSJYJNVoXpvpsJ68Ww
e05BFmOSkoBLCH+lhzgJ5VkuJOiZgYJuyT62nJ4OWQ6qkYnUN77d6FyRH9pD0Bq38VTq1eQPd8A0
jrUDczKArM1UJTxSG4QOuYCnhcifrVKDnWy/kPqDG+cPpBpyycZbwNWIk78r2333RFDsE6cmmYsR
sVGgrkuG81dJudde2rP5FVUgsZn4Qceue34WTeC9TxYlOJUoVi5nin2wYLWpqfqZ/yFtqyiuP3JN
SCtkIICs61yg4SMKLJBuYjvm1koAd9ddSSsoIbPAbT+sBe7ND60FBtRVW8+yxJuOZfiO+fJ1sLr0
xlsA4aI0yk2Q0GMX28pZBb7xPE+xfx14ozifUzezMIliUzM//QMgJzD0SoIu27c4UXkFcUTWIzi/
kO5uY4EEREOW3c0L2HwY6flLIUzusFHbDDRyfnpyAqcZJlQXDsGV7ByPkJ2NH6YTUVWEDE4ppowe
21H3qyoAQWcn6cMyqu4y/Kd9Xm+5ikAQ8mkExJNXvtPggsKIfaxPujfLGW8Ds7+H/M/T8qcec5zl
Q5hE3XtGC8fRjpGQq+V5nOeUdd+yGPXVmX9ndAxl3GniJA7hnD+/zi6zlcRnNTT4UAdyayKg/xn9
EPWSDdw8NK3r0bVR/hww15Pq1EzWOfa/F8RaKbWLGY+W8tEP7Pgw2G57LAL9WQIS20oghPhz8ZFU
A2DeobV+BxMYiR4oMzTemzCrhq/Q5HvJPFic9Zg8FGoxW3cdJ1Ddaw7C+Yhz1//2lxBeF4RQus0J
nPQsnJUPi5ge2mGp3COJ3rY8oYou2BPeA2uN6HQSHMkLL/iu2iHa2B0G+ZpzzdbgBkdGLwt3Hi3E
tNoQBNdBEt/PTfBluFVzyRLTo4G6K+8x9Ks7r296fm/6BNTxiU2aZSUgB1yZof+7TFP72ijbOTmV
LJ8BHi16UMkgzbH5qMPGf0zGwDoKs/R4cm37bA+xy2cWAFJpjML/Zeac4qWfkyOeiwFAYhBFtxFd
OLwjdbG1q/o5tPr03Qxb5yJpDH8hOwDjoPTGbRSI4H7i+Vm1k6Ypz5ryleyNct16NYhfy3geSjzH
gem3VxOP6LHLkg+Cxw8xQ41J+fmTkqQkpO/fCjd/Hu35Nw3bTKzoomEOCP24mD9kPDsbNTHRcGR5
x65jXPEwPXjzshrYC00FE9VWx4jts3BPqZF4h1KxTXuarvFU5IwPuq++arp9DzX/tUswHdlUl+4V
eVAovuUvLTnsVjMjXqNr8HzaKc4lXVYbogzp0QUGylqCd3MwUaSNIjjlnEuJnfr+MY7Lt6ou3hzT
eBPSIjYo2kM6lL8aOSOcK7c5d32XMWCSl2bq6sOYd/5+bDOINsUI7MuoUCcbx92Srixv/MIHLJH1
j0qm3N+bMmp2XVRXa+6/yxbd4XJOnGWEu7TVypFZELvUXpVetaZRY03Co4YAChWZJ5+qPFUSVWZu
eAv2gGiwCNkEDWdGy0jBjzBpZF0RggS+6osHWGr1g0lkeg09fOl/suASeVJdabahhY9mU5hiib6Z
KSjc6XboEYjp7Hby1DlZIOneOX0RRMbiYhc2Fbi9G9zpmlPSiNLAIUt+zeR678E2ZUcVWe7vGHcD
VYVBcI+nYdgMfsvhgMjHajB69eE60Y5nxNhFbRK+ekCX3FXmw/rhRD7tefOO5R9gAlPqPjO2WdvJ
p5mB0E8Do/BPqhjlthmM+AY2lr4OBqq4GWBpmYaQ9IVrHmxl6O+ggKOgSVGWtTvcJ7K0HgSXdyZF
ZS23yKu8SdSRriAo47VoZXbDqs7HF0HRScWDCLKGOAvl1BbRgtM0Z+9lN+TUZqXjw5B4yMtKPuIG
2VkpLA0YYRvqCzpKT2fNtB6BZPLT19kP3mnQvNIZzLtnle6WnC8OZZlLTpKDfQiclql2CGDNhvCR
Kv/L9cfsArZC7tKWv1np070QdKyfs0o5u3nMcUUJQyVvMQzPrwPu6jLhQlL41YKelh9hTnOPcN9N
3U5MBJW89Sb9DJPjF60LKH3Nc9y+YG7EHNSxtPUzIK6hxRzWpbLd4xC/mfLyxnTsHj+2me2iLL5l
VvECteviEnX+1hV41HkM5/tMq+yrycbsLfdK6yQsBjvSncgWNfGlC9UXsgBvo27F/dT0j0UFtHbs
RLluXCB0bQBswJZ3rU33o3KZfbAqdvQceg/0eyMmenZCBZI/YnEafko7jXfTPOyiEC6wSotnuubv
swxUC7LXL94765OyS07MFfYWlnrGmBZGMJ++0WSK5j0SgffaDEWxUoNTftAVQuOf7YBoIcPAMW3y
ku63RZUZokm6ErRAbTCSlCtBfcTGKOjdIjFN0znw2JXn2sW6tw/4GvUKqOSZk1rEqLUojzAJBeE0
ngKu/WRd2J63/IDn+7CmT55eh2yDdJZwM47ZxEcLu0VdDfNpRlRa5zbTDl1hYCvtNDn6s0tkPLTd
V/ZTddtY1Z4AeUm8CGB164Lz8cxgZ3vDTWtlDEwwAoFGg6XIT2g11iUK0cBGNHbq7JSxT1VSuLMD
Shfps82OgCmYZ2O55xZE0wW5YGygRk7Bh2cxmEjiOLzEsH7wCAWDsXeYzB1GPXe/zGyBwKlGI/hx
ukFJzZZMT0FRLQtf3Xqc2YOlC8h7g9wd7EdF5LiUCck+FmsPC0PPds09buPapBmZpuZsaA5ARi/L
941TZauqpB7aLFGTeed/FjYsYF0tB6yE/x4NZnvK5/LRmhCNsYOVR+D0+HLwmnh2txaFnGllS5+S
SqAmdbO9K5Luu03ApLYRR3B7NDP4CfOurZNzIWz5W4BbPiCi5s8q96HM06y8FjXfHBbZzaTGak1u
vTkA1MF8MwRnayxYvorMPggb7PzKiSxvJRoEOxMOW+9TGp1MCzXn1q5pWSuDcScGP/qZZEALedhl
cOA2LT/Qh6YnfKvGqYKtvwFcbpylYwzXMmIxYXpIYCS2ycPoxp/3tY6mo4+5aSC2igKGHSPoquYM
E+jdhAK/SmGhbYFk+OA6c6ogzHhkqp7gX7UCOq1cllo285FEhTSBPJgWp+EEmqbPTo/KjZpF+9x6
NOsnU0z9tm9qIiS6fCxR3pdY029AbygTZT0/8TpRTjfhBqXjTb8QnpcbU4ULCA/1wxqnn5GfjggA
ccCswOMhK+xXd0o3NkihcWrg58HxcD0/XvNhrtJSUSXXF7/SkodLk6/c0HcCu265EqIKvU8NHp+J
sgCMQrzM+XBPtYTeZNyE1o7kNkSxzNesOEGLRiRbvDgOHgPm8BqVM5vdmHsCVh8ZcRyvxAOMlzt/
Gs6yK18tnT5oUA2BXTyHuqVRpKZG0Y2JgFYe+Q+rgZOCeeyriG2YRX7xyZ3oZe4d79w20wcDjN+C
6wVOpsG7GEzrL4GrYdIFJMrMvHd+mt08PyQk1AKy/T410GZfPdmp+TLAqXr+zwnfn1T5vy8P/n+N
IqwJNTTfxvNHtgQS/kEaYUkp/zXVc35YDgnwAAyJxRTPt/mVv8Lh5g8iCLiQFwI0U0XOufJ/z/Vc
/0fgUNkFntl3vABZ/m/TCHxFzj0ghl3i49Z/LI3Apvuv53oOmQib5LrjyCUhvvz6r48HiPbtf/+v
1n+jD3aWDDuqVen1Hz1p4JswUtl9qEbE86mZ1nXEKM8dHG+jqfdgqzxbmSV3slU74pDcrZegM04U
2l2WavKqPk+wEXCmVgY4N85k+STan/SEflA3o+4zShPXhS0/DcWLZBILBnQ2oKYtleimxHNAqF5t
ltID9pnpqaAsGY0MYbApRHui/HU4gEzEYgnqC7ICPGIz7s96KWOHMo+HxqptXEmG+LaW0vZsor69
D1AgmNnNV4JOsw0hc7TXJtDPk+gxyXdLDTzBDxrhC9oIbj3d0xNPgtU4kACHuWgkZJpLs9tb4WhG
O3rB5osPHBY9tQNkhBvSw53pWpcGGz2tLvVZFyWHDWFm5JgpEBtL3+FyOqj7iJYIgKKV58ZbJ+Oy
Q0uuh1NTDgBS9XTmHCl+q4DGzXI+mU0uNjlcfEzptcO5m+MZkqzv3Ocp5lWopjTMrGDJYV50B0Sd
JL3l5I50ETKNoL/7ARLLQTv1nVOTcYz4x7bsgLRBh60euE7/qsZ+z4lC3phJa32lbaXYwRNkRjU5
nxUhiAksyrHHRnQEPHUz+Xa2maN6B2rvVpUhVP9RJOfASpttXMfl3mBMd4e+rBjouP55bNlTAqMX
iP2NtYZGA2ksMu4cg0unj5p7oln2NIWlwRLP/ST1h59R9A7ZiHpywAlbhOxftuM+TYhma1yW9REl
09x7sa72CSZIqGLIeTrlsm1HOIXpSeeZDHsLc2o6WYynl+RjHwb4VEY1briRBHwOfJamzK0LHO2S
AguPmwOAw21VDHySmT4MjaieKiYeJxwb4HsmVV8SNfmvwHTra7ig+WvAPUAPmfBNYTLtvJarE77k
+YOSFA/ggNudtMMjYbsjmWwPgnOAnbTrXsImaoniA5sEZVy8mRkmzqnL43Xczca3MXWkSZiG4C0y
nYE7kM6fpkn6W0DAxRUTe/85ARuij4XqF+pz3hxn1B8Ip8Zyz5vGbV1Lruo2La9F57CZw2HactyE
Ew3k5ep10nxMMDARWZFgCenxdG57I6UYsvItsDFR85FndX0plgJ3oS92vNQZsXNPjO24p8jBYwCD
MruyNTOzug2dB3yw8Qm2QbLOvUB954s3PObVedVu0H5ifK4PwMqeYMu43EecnnHmwOizS9XBSIJF
7my2FVN4bzku9N3oc9a1YBkY2GKJNZuwh2jX5bYYWuklSrJXr+I3ehEnpskMD7g4v2JcFeexgf4C
0Mx5n3n+nV6S4NCEVrOMk4ZUtzESEtcDN9y5sv7opAH4cohejKjGYgW/d4uYyMzIcorsCaPGjCut
r7Z2C+93trwvx43AKZps6Bh/eKlrYrehXdYnO8CV5mblL5coIl9zTJJjmpSECcygWqeMo9Z5OJXr
tIDb25dGxyQ9w2qKQto927H/lAKaeGgUeKWSGdLebfgCepz1zh9x3gkVZtRH4QjnyswFwkJNrjO+
F16v8ljrsLwjr9tQeBLinE2H+YVrRfAemZ0+RQ0m7NAgmAPuUhzbWnlPPYbHFwqdeKbGKDmGTGUg
Ww6P6YiAAdeNKwPnSMGcNa5vhRNlVAfLSW4YwYwM1KalGrA2ae+owu3omSk/JecnyaSGqeKfGydF
HVmmSTfY8FHngblNx6k2z6W/Fh3qbAUQ/8Xiw85XnUX2KtT8slnI9jwaVY0ZIQhfQtJT6wC34zFZ
TvawCfufs5+/mwAbUNVH422KEutpwNDH5UZzGY09mhelB/g1w8DmzFdwZY3tlPsSycc24FcQFDl5
xXTFHo0bDD0fmxt126NPCI3erJNpEGyKlPkRpXzYOkKNmJLxu0/DD8UEH7UC8g8uPbFiRWSYjRtt
i38D82oHd5mkBx1HKprObqfDTVn1yAxcpwgOKWfXlA2pC862+yhFIBujeLwxpMDxLUOjhkvim88j
pComkWxbUDR4PJy65/asP0I/+WI+E29UH5zEADPeYNj5nWXusBtbF25BzveLhPvFBPBhcAL++k4S
HmJPs3jDzUesyctjP8LzqwuDyE7jX6M+d7YtZ5SVa3P6BfNOdTdJpH7+ihhyvUwLVDbsimTdOeiC
5dx8x5F4nsKi2Q+SIEGm6PbRXVkq/BEoMLi3g8eQAqy3qiqvE4fvgyeYzxLloMTLCI+NVPuppTQY
hnz22XiDfoxl/xjOOH/zzgye8bx95QGfmKHtz6kC1i8UMNNQzi38WiDvCY1OFHshPQsyPzgs1YEo
w64uYmozWThwDWXZihybuoqOoUliYRfPguLEwO6p094FkiQGYz/y1kFc/AQxUGyrWZ1KGSxb6pni
SoKOzfg4GJaNNaY+wvGg1wZWheJr8+brGJXV7VCDo0ape7Ry9yaZI3+HKOdDQnHf84kKybDV4iMW
TPogz0Q/8d0oCjb4+FlqrlXdzJuaGOAn1CjvcerjOyKTYiv0GO/Y1Uhot3vR+5ex8RlWBIcxgy8M
DdffhtDiWfT4Rji4WPDP6WnqTc4wmFjlxdGayAQy1C+6p6abNKjUBY6Au/1TVCmmsnuKMwo6NICE
lqPEfZmE7or20LMmlL8mHtKuMSPigZpByk2RgF7jGdQ/kGxbxcI8lnHwWFd82J2PHJWV+lQG9nDf
zoW+VSqIUENzdajTGZJEUgCWm4yNZ3gvGFXrE+9a/ztsCOzwIeZXsL1Q5XFPrsAHctPMWNWYN7Gl
+H2PvkYY3Z9t98mP2+IAauxiAx44cL8c1nwUvI2xbAi7YSBhJhMd0rJt9nXVixdoHu0pGBC5E1om
dlBnHM6uMAn1jL3ZmPLqw07t9lCDSrtwscyPbUA03hPz0XLq8tZjlMxCRGzJQ7JmzjrAMSomyqws
ohaly6uumEpyBHbGQ2Tg+4GujbGU5OTesDUiJD0IseQ06cOT2MNXK1Zz1FdrJ/YYAJs+imwPB3I9
UNS+8Uo+TrqZhxszRbkV6eQ/aS1Y4wYg6L0ewz2owmV8iPBaN/W1Mcxxb/mJAJbAybeP+L2BB50D
DT99MnCZcZIw01dlN+MDjoYW0Dn6CLk57xCbgr3rSQ4m33RZWmt+cpuE7ne8DpzD2K0PYNJGmCdg
rGO/2eYz2302G0G6NnDZXn0CLpspqcMtNMpHo66Yd1DD8sxoADFkHJEtLK/ahe0IibnBsJ3VsXM7
qO85c+373G57eKZ0QA/F0JyHiXOiR9fHKm3mZ2MGAB349Ltpu8CLC5K8zEaIyA2JuXrmrs/hGttg
GR2sBEZsDm4XOQk9szQpM+yJyh5ZEHoUSgc5yIw+WRZKEPzo9NVYP40GvoyK1s8HamS5ejQzVp16
ZmIJsdDSjw152UNRdrftMNpnp8UyDzFyL8yx30RWck6qCUs/oRznPuUgfTvki0TuyGajl5gVAaZ8
TbQbJMkSwtJ/8lh6iWY1S0irXuJaYCeO7RLgosiDRPAS6mpqujt4Jwh6OazhPNPuK9w49dwi+J+a
ykEVHbIlJTYwj+1IjlEmPq0TF/Mg8XJ+LOPy5va1d637JaixxM9oDFliTksmLZ2QgcqeiuIx7c1d
anTpsXGJsZlLoC3CVbqH8wF5O5lPbp13J4v8mzYk/7Wxds0SjSNNn7CREZcDjUJwjgRdGQxbhmTt
exEmAQekBrJsvYyQluidSON8ly1xPG6y3doOuZCJJayn0779zJcEKbk1nx3ReA79yd4pUn5uUDEK
n5bo37SEAKMlDjj0Jec2/n603mFUqoyYpaM3V2E0YP8w2dSAVvGeLk7LLckk4gUpvcEnZqrY3VSV
uzQCkdNbYopE0OqdiZ/0tl1CjD5pRgjKw3sDQfBLL1FHuYQeM+SVg1KLXmN0r9JhAaETOH0u/uQl
o4zoJMPM67yEKWHXkqv0OVBuyUZvsdcX29gr+sdpCWLWUdzyTpq3+cgJvFnimm0ITX0cjR1FHcGN
RaazINvZRU51jA3r0i+xT3eSv+QSBP1LwCMbSsba2jCugVAipmOAsWRNAx0OhSVUCqip3YWkAq8J
iVPb5g2hZy1cNQZ3RlKpbuQ159GJ3uYlsFqaPA1pzD/qxHyRS6y1zkTzu6CUcittQq98svr0Zz5s
O9RI5LEsPtogL17FEpjV1rQxNWRoz4ppDwiNbNNO08lPTZDVS+SWxP4Ch47H1Rx7Ytv6ZLloZ3mf
l7DutMR2NS/Az8RpmudsmULHWR/uy9pREGFupt7/1daI7lVB+fJgZDGpFxx7FuBbX4ENlt3DQI/y
EZci1LD4gcsdmV7MBGumlsG19etkPVe8l0zN1U2SJ6fW8jjzz7KKNtKJl9g7yq4zhAemQHpeDTn3
d9kxMEgrdzuFuFc0ACq8KvJhqWPZ1N3IuZBJ88qy9bwJaq5F0wDcyo3qo73gnY3GGDD8Ut7RLlFN
r2kQxSOaeBuLpN/kK2bngF/XSOrTr6Ii3RNUbnzTeHb0EEDLkTTmzeLFNHAJlA0NfJC1WFX5qKmD
ozF0LaxwPgbELO7dCmOBQYP5dYDsfokDolRmwcy1UslVqtjY4bseDwaeYyJrBqV+sXcwKLHehOEU
MM12xktn9eAP3PLOmEZcOEPVV9QKV7wlebZNLCHwS6f61yyL7DSThcOfKI0txc/umhiwvEeEzvAy
4yMErk4q3LettayDdF901S2pdUbGZAVXVs6MO2E4gpIwkQZTod/RYDla7FOtHPeNx6Vw8LoGqHi7
xh9dvfm4Z18C3j1SbX126Sr3l6aSFh4R07sIwlPnF+WL7Aw2+7jHHZQ5RENsl2URsw5RfzwORum6
T7i+qaSkHhvwOVfZlXRqJumWxKFFxLD9YiOA6VKnn1GUVZRVQgpKXaM7z7QcvSm/sb7FxAKz3PRe
jFH2u1pjI+8Wn1uryfex77ORaEL6yXhUJoYgXDOkvdDxj77Xu7suEc4D4/v+ITfS3zhBPH81Fhia
OsehywO2wTZbqMIMrtKNR8ZkN5Shcz9X1HxvK2kU+/+UdP89ki6gFzqNCEf4Fi46Th5LeOIfhzb+
qR++m6j4Nh7U//wf/Oufsuq7/bsAx7/19f6SeuUPC0gMeq4Alkjln/yXAIf9w6TEj4Cp7ZqOvRTD
/UuAwxU/fBP5F+AD/wcJj7/Bzrg/LOIeyMNLNZ9HL/R/KMAhXP6mfwOe+T8/iX9FNIq9Kk0VbanA
wyWx33TiKhk1pnHmkqJ38zzT9aOq8mJz1CW56qAYTCM7GBcOApMIYCuAoRIDW/ypFIVJnNqLhSu5
sGyS5oRb0MLk5YCc8jXmQmXQUMBY36IslKKa4YTxfrypGcZtdS/ezdZyNnXSQYWp5YWrBafcdA4/
mH7dG0v3e56V+9n7HBv5WyMInw1gIht7MsDteoAWJDvlMAfoQi6emkIzKMrn6KkDJ7nK69h8U1mV
vHWyYhF0CtByONowdAn/0g8+3TbTkoYW5V0qeiorevQ8P2tqtTJC59YwGUcCFsLunFTmqznX5IPV
/2LvTLbjxtbs/Co1q0mhFtpzgGEFog8yGGxEUppgSZSEvjvo8Vx+A7+Yv0PXte/NLOe15x7kIFcq
xSAJnGb/e387WFFiu/jBzmLH2Yx9tB5Wn/nMxGq2G4wWZqFR34IuCp7BeXmbbOWv4x/BaUx8Iy1N
ERR7zos5N/wpQvdZEL1SVY6UnRl0IlfuPO5dzJt0JBCY8Cqj24FYTI9JPbNlVWDW7ZkvJM1NJmCQ
RNGyr9HqUYc4QbqzW4bdFFuQvpte7VrbHS62/Izu03vDyuagDIlh61FLgeIgrC276xle665CTyav
gGHEnbHlJGaFBJomh3pGlKG/Q+yNdm7QNIDeZdjNEcfOlIGheE9gpzdNT+PMNFFqpKRwt2qJGGwv
9T27X7Ollnub1nI6G+7yfbDzmqmq+XmRCuHru3dBYa9voBpx6cwLCcuJATrRhmhNHxaDx2tZWSrt
me85XRR1L1xZ3Vqg0TgSP9cacQoMYnNbRBoAucobc8uzrdLinuIbjiHC3cmuRuBpNWKV2N9Upsb3
wSwrGG+jfMLDgKaSE1I0lC1ufmrB4ByLHevItI1oe6Tqt8eNuNSAzgZixKQgplDSU3Xsl/6dO9x7
2zp3VNDinfU7O1SZVfE31Msj3pXpxassPTk2IDt02ITpb0QrCTA7bxQYV8QVMROnxFIkgwUtc227
baNLZdcR2bxJs/XeN9b6UubV+hgHIPj9AHW788qPFEbNzrdN4srWcMBU590v8FN/zrJ1j73hjSGV
Rt5lgCl/ziPzRIcYClvBSQJaJxUnvlAG5EhOnqGas0ud5u0R/+bWt52dRe1UtqncJH9I8T3fIEOJ
L3Qg7RdcwQPzdzqgENAzMfacI+MGilLapS+l6fU086HAjl2yXazSfPRcx/+yjGt+9mFWfgOlxvx8
yoGFLvTIzcaKnQVdbV+nc7KPpNU/gNgt0HXQe/wCt1DulsmHmOx7O3YZfwRVhX9O37haEWzG0VdP
YzQDYhiUwzGzKl/h0YCmaY30FFkIDeMMFAfXb/BEX6L4Hbe+9X1t8SHm3VwgjVjxPeSSZr+0lvGr
Bjl730pucKWInbuZuDXDYmH6IQXdMC/dBf+AXw/577pbeaciJyfKXdbyPR9z9wQVJ78N9GRqe6As
TnaNOhiTKA3poaRZIVXrE6BojF14SzNznfZZnj9nrtnQ7YwPiehfcywgqdxGeCEHHn9sQf5kwe8z
eqpIOrfMfpMXZZot6VCKdHFAVIxu2GZ5v0PTjR7nbDRfSIhTHGea60MrDQfVZA4em76f3htcctT7
8b3d210i993Qxje/stIDHwQcqRH13Y4jmf0I2r7fljh5jpITfOgOtffaBuQEwk518t62yEoktbFC
C7aZW6W2XfN6ZP4xSxilhQMU3/MytMthRkZj8fQbqjs6sGVbbjHuyanM5TCMPMHoFsUz7RNdmBTc
m1IudiExuPpap6Bau4XfT2apkcyBmVPnmhTGrTKJE1m0KCDrJzkHS160I3DDCbDJIu6oRmHFpeLm
iZhKAgZJu/2TyBaPvoppzlMURRFjicQlNY0RhFNbrbjEylHcCtlbAJrm9WYSqd4seVzzX9opPQ3k
K35Qwu0OhMhcsS88+LzbkoWZ4Lxdo/4JiQZB+bl0aalw/O8tFwj+m4UrLcRyitV1xvD56geT+Cqp
qL8jry2e4TuMySGlbGiTIZiMwt522JRC/tS0G3FG43UUJx5n2E+41LfJWFNcYQ07f3DeR3868X69
1BER9IILuazGCEhwf0DdOrTS+iiL9akxg1+d1TxZdbATuf1jwcM5wdAyBvexK3xC7kmqbs7sXHs5
jd/diN+XS0+Jn6Z3gRfcTMu4X1P7TDTEDxct5SM+3kVZ8quOljIEAO9QWvFEzHHcWSaUKexNtCSt
st7hVsiOHvvaZqUuiszGKin/SLNfUWMlO2HHP4a0hBxbo5N35fIdSSt9iOkO3jelXW4zJ2atm5Ic
ToscL3h5xE4xw90I3FibVE3rEyhfD+DHqg751NfPYIRzKkGdQxQZ6cXJpjjnxF36r2PJcwX4K7jm
Tdse5roe8Kky5qW+sM2zi0ijdD/mUflO2x+d97DZnpyyHd8tyBSK8A8ka+Kdaj0w+otJVXLBaWcS
V4vs7J1JNVWKRtxvB2IYePNUfF+SzY52s4u4sKlyAJ0w/mBZ0F55VAlHjqxT6R7S13wZPLSG2FUj
bxhbjRPgsOmLWNcfxcMZ+MZyqHIlAQbF9ZtjK2dXFDO2z0FMztPA3EEncerbWC3LDiTIxYEjUZZd
HiqaoLaVO1wHENx4ZfilQ0UcQ1jF9y6zv9Pkae5H0BtlSDO8/b0uWboGVsznOAGvW0tlX3PHIJsg
G+pBCibKnLPu67RriKQhg9d9dN+Wc3aITFzHc1vXW/Rs+bVOAvZDa3ql2ysF0pIkl0l09pVuc++a
Mg8Agepbz/hyfw5tmx1Lm1mWqRrQOplvUjmtu0gjXOakoxZK6ujCCQbCDzY/8D5rCWyOz6K2x5up
XB+xHPOiXcQPlVguntV/BelnvEyDuNWe9eGl6/iS05V77LOmP1mV4aSEPTouhO2iVZoIyoamveEg
1SccaIfpnaTrcrMOHCxHj4RJTzWtUNFWMllkzmB16RlwLt/jwqnrZUU0DguvoNBvtQdQra5zNRiG
gRwy7emriPH8e+7Mms8u+dGBG6CgeXYfgiiRx8V9KOTCRjdZ1N4IRbZABTAJKK+0ZgwUlEFvbbyY
KY/FAQ9qdc50DjcSXbyxI4zN0p4xdzEJNTjKRd60hHYJy8cxeFj7zqU2i7QFISgIYc65NxYGAr6e
2OFXpC9j2nKj4ZRgPi4s3yGERz5C7AiLcrWU6qlIDiEnLBxbLva2z66XbPDtm8ru+xKpzmkTZ1tX
ZfmYpGl89cauPckSQ+QkrPGZIF+yY1dd3ykHAsw2YN0bBLtI7yhypGX6gwNr+5bDGGpKS72INQZM
aGcQnw1OCvjWRcj4cNq79lqeoY8gvDM93XMKcnCS0qtjZQQr5Ty8Zdyf2VQ5SnF2k5AfKAtDE62f
Ij31tG3q3nIbwkjC0QJBbapemqX1QEV2mhSeoq462X3ZT/XF9XA0L36XXTOf9aPMELGVxcBmJVP7
1XIha2+MuOAMo9rqR0+CAB7N0KpdDyiY01zCDSgKrtWSYKktmkNXxa+z67yalv9gOBpBB7ATb2UL
7STlxfRT1b1F2tkAJA+ViNo7u5/Nhy7JImgpo892JRB1LHOSp6QZGbmKvryoujS/xTmJRo9Pnkh1
MIpEXcy2/k4si+SS7TaHfGEISI+8/G7PIyp7h8JMgK0/Fjj6Qx6WkjOhWHhQ0heV9d9S6nhPuC/j
a7zY8XZJInUgXOwcHJVOB9p14jBtVrGfO+oGVnvkO2+hEwZ9qd470zYZ4As0TQfnXzREvwoG8xuL
9Fwu8OhsZFB0F9IbK+meYN2LPNJjhwwTDkS5MPKG4rk1wBF1HErRY8y7bq5N2p98FpM5XfjX+GsX
TfK+sTH1bcdAfh/owybMRRNXQb9UyHw/PrSj6wMz75pDMJQJieNIHXtbQCROqHMtuJ5ukJCM6+RT
uUzCk6BYPBNTFkUAdyQAlD9Kr77PCiYRsVlyPYMK+fwpVI+QhiiVxXmRu+NASXjDWdg3Y6LDnj2G
tpM/zx3jUT5RfPw0EKDkg/TKCa3GEqejC19+187IoOAG6kvUUk04QhA4DZb/Tc6ueVGDPrbqtH/V
dNMr6YbmRzcEZBuLGD9mSp0bMa+aC4zSTRvUgRWb0hzdH643rEBcEgJPTPR0ihShbpUhvagZM4Oc
tKh2t+RI+PgBVu0BxvtiaRdM7DAPhLHiHyztkbFz4eF5aumsDzhRlDJDZyeY128GZzKpBdBuG+xi
wT7XDhyLKdDB064cBvDQeNoV6wWWHXTDj2nEv+FpN0+CwTRfvpCa4NnUfh/Tyc7UZIvzWudMY0Fi
3qCJoftT3Rxpx9CovUNs3D4nNeZEWdPMN4y51QETiAIUyrUl1g4kSDUPyJ57Ljy4iFV3tVsgsIv2
LbUYmFKMTPQ5CZKTul1g1T4ngrniWmN98rFAYZ+qnyrtiiJwgQreYy1q7Q59lAFUZTzSM8tGoF1V
JN8fKhef1TCbI8kCvFc9OWOsWEpbstJAcMfSP8tByopCaO3eYsulO9bb4vXzMHmuF6xyFi5jFpKQ
GE2ziyOocDtw7DwoHQVXj+OnV8wn4bVo/xi6e8o5G9YRCWlkltG6m6rB20lQWVtY+Geh3TNrWrK5
Kat4czPIhOxZKI65+RVQor5YloKyJiB46Tpc12Z6VEb/U/n2VRUCLr8zZw8wGxiZYHwr93y/D0td
2T8CE7PYprFY8eKMBHYSmeDY3fF3DLVgkyj/F5jHPUV8Hc6Bun0vmjjdIGFTs8Q7wfuay4u7GlwV
s/Ybrbim3iX4kfRoCkidzlMDiIn0CCm1zE92fh0/UPadb40uPRJU+c2iRXu1+7ASwuhqRslpFEQP
s/CMe+nzmfm0Hnhkm7w4DaIQAov+2apJT618PMtQV3KMqDtJwYiZPDzZSfXuwGuvs9zBzI05uHb8
u6WB7eD2oPnKpaQEdwTN4MVsUCKzkm0dAPKN17Lbsjo/YHN/FKYCIaXDDAtjmK3LlnLIHcEQjwaL
WQiTNTJhRjVxQ62zXwa3+hD3m8mLkjxHLjXzOAl3JpUksde/E339mcdzcAXF+46j4mSa9DV6XEV+
GQvHTI+h1BawJo/I4OeXysfOyNX2Xs7OSvs3ZvaMKecWS7m3W7kB/0BbgkGRkjU1XLxDGDUA6Zpk
6NasPEh3NEGIFeqsE7B1vJTHtI2TG+VUjEwjH/eJ8MwXAqNlCCSCgYCs2gelm3JUvufmXT73jveN
RNz0lrgtKAMAGrtmNK1wqaYsHGVmnxZojZeF4m+c+LBRnam7kA7BcGbMiD+0VAYxhrjlLDhthD1K
O88MXd2scZR7lhiO6Jv1s4woHF6zI7Qr8YuCueXNo1r+gYlz/hAn47h14NayNoNiiPBzhibvIET6
oDnNsfmTg7i9H21sOFSsWPdlW/kPfWdF9wRvkhOxdwINi7ceph6uIR2jDa5skji1HI9WG4FD5aCJ
A3QJQOjV/g+XUe0Gew/WN3/IDg41cBjLSdThI2t/+o4lN8JN4KnCUXgA349CxTSWmXDl3GaDgttM
podiMh/onSWDWXFcnrpm/RVPLariKk5F6uj+ZVzBYUyQknhX5F8T8jZHDGbVRw9shSTgfqQntnE5
x2Ys/09FtHLfsdrgq0lX86JLm7PaMne93e4yUzab7LPbubSHa2zlEBhMP92R7io2HfrpyZp0L7Sn
K6KXz7JoXRvtech5C1XG4af/h9SqD2CZGsBgXNLT2qdHH6rLJtNJUwjYbKhu9tF27zl91SQVmP4W
bnJbdZm18gWcGT7+3k6pup7a7AV/JFddJm9bRxdi18BD7jJdkp2ZifkEJ7Lb5uv8BazR9IVZLR4C
2rW7whPwIincHtQ0PC/C918S7bjDiJWf4RHa90PDO25g37p5xNeeDdAqG2Wlzm41jZtXsIy6kWi2
9Qr4DVAb7ppUPPkUZKd0PMMU5itZgg4JL1M/gHjTJC7Llxxpa2+hd25zRvVnYBR1bvYfjm4iT+G5
YeFBopqoKU90XzlSB9fdGidDpzThgGF0AG4dHVGhdtDK8kz4j4gKy/1DKYI35o0M/trQyJPszV2k
3ONAiQ6O014LyqLPOOUkWFP/6lC1PjUnv0+e7AnuRDImhHlnPzjI3n6m5nLZEHTkl6rgTU9G4ISQ
L45BOby6dvlUD4SjRt34HlP97g8LOFrdBt9SC1/QrXV2OpT7ggTFwjx9T74Pa5wIdKF8Or7EnyXz
viHBX88jh9yEU79FGT31wGy9up/e1031ZUJKWHfXe4LeKbozGErnYj76DOQ2sNeMS6V776dmZbwp
MiJCaXuNReo8TxWCsc/bv8uy+FGOxaFQ+Mepmsj3HHRtDB9zcRqE9WEFw/PnHNlJ++LW+vSUBPj9
6Dz3C9owUucDRbJbSXd6Xy0qlShiogNlUl8GjzImCVLiavXRhJ+YMg03cbi5MAfdVritw6716HrB
62gg9ROA5ZLMLmo5zW5qyWzh0zTDSblqqx0Zv1XA4S2WRofm0QbBXd2yyNInnD5lln9PLj09Q0p5
BFYYhHBn4FKZ6iHSbMHJexTCfR4WvEJpgG+zpTicaaF/ci2mscJxp7d6jQif5hxetAa8hNgyJGMZ
/7XM6GA2/eJDCMF4RVL0E8XGE9Vc9T6YbJLKcSwfjAznU4BveGflrfHDMNrgrKxkfs2HFf/KyoDD
S45wO2MOkm782tdIrnZQ1sdowTy3wCBtGJrMxmFZ61822RXC1PhWY0XKuVyCe35K/bZAUd5RKsat
jigUvSb2ferMtLlYDMKzbnEOAkgr6pC1I9Ty1Hc+7Eb/1jDfJd5Ubs1IV9lD/L0yt2nR8jJIwvGa
72xoilh7fWebe+a0Sfvufrb6kxzI6RUx5346XfMtoI3XQnlXr1V33pT9TiSlu8LDlUzC83Xsh6eq
gjyAxR/ISVbtJKnOBEf6S1V7uwxu906upfUlphWSgtjgOQ58euAkQyIOjz/zcXDIEpW0zQauCrm3
3OUBDr6UXT8c/bF4KloOUHUM/pcTS0gKR9w5bhVwTrTofotgv04qPtpRsBxs9rq3ompzMJ1LsoOH
jenJr4wnk+KHDXQvAg2gmPeJbcg45JVc9os7vHZNwYnUWpNN6fntvZ80wd6waiyEfK/MehTSyuwl
1mWMF5apenDP2FsfgKKeFIx3hN4W23QTqfvK6ptt14gXWOvgs0pdQc87czL7XNyGzLIvSi7NXcsb
99oFkiohptwhKwqxsyGQ2ygZHv3R9y4j9jFuvLQXzILW0mGYAn0Zhaw118PX2rfrx3xwgECQIc83
qF75Ieo83G/RVM/8MOYncqYzlvFq2IgBF027YmzGB9o8ARDo7ggEPA0Wa3rvQ2chI8DLOHRvXsAD
Eqti/sFFBMMboFvoS81LX0LBpbUKY4Na1z1RPjw5dY+djMuBc0xAMB4RH7IdRQD+ech7Fv8qZQJq
kY5mxgUbPgciDki3kCcLBebJLgbvji8ynmpRzVyYKvc4V0O/dYsmx6FO8pJe07OYo4/VX5+shf+7
47t5DEoxfKWUdD13ZtJc4X7JvdX2P3rZEaMxVHA3unb3NE9+/jqqkn2ttbJDJcfHyGE4OBTlM5do
mrXhJnzNcaYqmR2AwjGA6MzY7jYwXXCUg5uA0sx3zS0KhJanInweZjfcOYOxPuVFT+mbbfkpP92K
512SmvGD+dnKuhPHwoGsZvGBWe55Yrc5JlyvQwz3LmvHGJwMhKq975lvFpzrtJNxvGsldpoCZyK/
ExFOBH1OxI2HUPV5ihvPGY2TQ4L9bnLpjQhEhD5jzznciDZvzyxF/nVeyVtnI7dhyroWGuDwKjoK
s7aJ/2gbuR7kuH9zHchgoPvp97JKrkqoh/ILVsGUhHPmnRaFO7SZ8/e6RS5xna58tRumS2FM9vOO
6SKHaXPgVXQr2tLtCRU1bOzkjigjbG0ctiEFjCDOfWrlA53kdIfgbg0C595cx5tDwdqZKph7ALIV
y3cKtiaFnRoHyNg0uf7EuKJw9Jc17huO+2nWeuH/d2f837gzXOKhGB7+z36Mm6rHX9XHfxoxjPC/
/7f+17/8/Nf/WAf1966M//x7/ubDkBYut0C6NpuS6dn/q//HpcdHOzR8n3CsoDSAr/23+h+PoJ5J
qs51bJJwpsv/9Lf6H/vfA98OqATyhO39v3gwnP/CgcHLh9lDOEJn//5QX/W/H/NWDF5YI1Ns82Cu
H7txYb7dj9/Z3VoqLnE6DZ1aQOdXw5OR4AQ0tAdtmW+jWJ37Wj+/rX6Sc5Nxg+8tl3J2KQi0wJEV
SXznfL4C0OvyvS8cNLuFK/yOxNeA/Z0rK+oM79BkZjZDjPwdWzuHff2mMQlFrher/JJ+voh/97v7
L6qELH6If3CgyMB1yT1SDetRevuH6qNR5JDnYtgVuencVY4LatHmomwxmqUBG+5TbcDuzouwWt3r
wPDBZMy1acfkrqSiEi3cxMplBsyajE/qbrX56w+ov/4/1ItR8ySwCtkW/aXSDv7w+aTPnBL3Tgt/
Ejw45deaRdPK/V9/FZ6yP30VydPkYad0POQA/vvfBS7H1faLSVG/WngDfCkXP6ZZfiy2fPKyqfsn
39IfqK1YWDAlmS6LGc+1a/4x3TlqbssYSUpkJxOEoEee32/RmXxQCHXJWTyl/jDCOfrPvq7UXb//
8MP0Hai0jv49M1l39Mv299+mu0JFhE9LYWfuglBZ2RguRCybV/oyPRgfAFELIxff3bEKuJk2dvtQ
mL71Iybkz3wD39wx6+M5hI49XtIlAIedu2+u0YIpkUnso38O9m51GvFQcz56i8xMh1jyeDks8Uji
gRkdMekmLh4/v3cXq25oTir6xmyR0U3j90hfI5N6tCQa0GWVkCgTfXzAxcUIDhyB/xV3vPVgIyN/
J5feke6wrJcs6ukXVjI+BG7qPPqlhEqAtbC9L1CAcAGZvXvxozyNN43wxEVgCTJQDHsXDUVkt3SN
K86Wpv2eUWV4McfV+qaGeSEnmajhe9PUMExTWBYgluxtg3ANMFGa91xS+2/INOgoa19w3PFqHblt
rFs10lW0IRRoYuaQzvROGJZAkYmr1R6i+LmvwAqZUI52pjIthiHJcjIzq4XPViOjwCs9tIys16Gn
rkgu3cF0uuASkYfhpgeoNgkib+sSX7pWZGSPvYmaqKDQr+UCOcjOjd00ewy4eVOhMI0nbPK/ylbS
yysI6QPNo65iIORAfqC+SG7mcuja54jQb19Zxi7PsOkY5tyerKg8UpZgHOTEkrR25k4p/xtI33wT
6Pr1OjUgjRTBBzs0cG5uC6GLVzwEQpNvzTXdu6Lfl2tJAMLgAent303KhHviJA8LC4JH0eC3NIYU
Y21RPVR+G53daGB+1sj+d0xNwUZNy3jr1WmqwYQl4pLbNAjwt6D5LhIdM7v67liGUgwB53AG4DgJ
JgIvPiUMpnmiUxKfVex4uzLxP3mgwW1K3KrdtHZfva1jSwd918kMjZvR/rPdzMUNhKR6z5EK/I1n
jEw7Wnft7hB/ZOgjq/DTK2uEVYgm0KNUkHq7So3k/rymOYhczuepjH6UpQEiUBg1ZMZS363yqUUJ
nUw+aFYu0akxM8bd/hiDyoP7u0cYDK4BhRWYjD2PFULgzme+1g4D5RWFeVCUhv5cM1VulYAVqUib
bZ0RLqzq6p/eMrcg5cbk6KT2+IH8DztvqopnLlPckQjDV0xus+nF0sQ6rp/LiVrYhiu/PtAr3LtO
zy23YKPZ1rObhEnX13uvHyeGsbPNPAeX8w55Vk4U4XrRAXQxrTt93lwiXPLXuY36Lwhh1n4u4cSw
omU+MJTO+iCLhSutTyP7zaoSvLkA0+zbUo2ppsap4zi4xreO4WGIegTqw2cmZpnyF69+9tIwtrza
Uw2Y0EARCD2ezYchWmnp67qifKnJ5FobPlV6ZrflDJxjiaTODr7b2jXPttSXj2huv+azk5/tEdt3
Xpv5Fr9BxAzerLvb1Oq6BWvJbJvyUsotdmZMOhm3DevRCh7lrFLALiaB7EMKXOJgrn17S1kgHtTM
wy5aXes2VPLUpn19ByOzFJuq43qCDeDSeNSdbuhE/WW7XYsCqWwKkYLg96SdUGWibKQO3FGMc2yu
yqKAMMvEErhzfYad6b7YtXoknITQGU8ffTRae0dbrzw8WJk2Y3VZWuFKwaCVaqtW+Tm81fYtJ4iK
PfMhVIXZygCt9izr/Ly2Mz7Xr8Qb87PQdrBVG8PWKd5O2io29HN/KkVRv9gdCJEcBYeuInCGDLWI
iOcpjDphR29QfMiVUyX8AInHyTa+nVAHW+0mrorH9tPBpr1srDgGE2c1HvOlYfAwa9sbgdhT2cgK
/hqWuHmyMMdpm9ysDXOtarx7R5vo1n793sYVaxv+ug7FB4a+5i1p850ftPWl1YY8U1vzePVMymmL
Dg7myOhdW/hKmyCEoxqitBPZCPvT69eUFZOa0pZnoa2AHEGnF0Sc+dGQU6WnzCRjlgQjwUoW3c7e
k0K9c8gTR0byUzhYRPUWlxTwpwvRTsnKBAuuIDnktFZNOMEyJW4Wf8MvS1sZA21qZH2uwmnCTDtZ
eufR5sfRL74tygQlZrDifxokFTMAHJMeg6ZtpU2UJYnyA0kz/zhilw9jf31MtOnyE54gOhZ94UXT
hRKXh6WYPloUuVmbNhNt35yden1Ds3PvGqml8VltTBA+dIIF75k2gK4j8XhtCR1Eybh6Zg/k7gn6
d6SfJpmKkzFpN2lSrBTtaIupI5/dyWGzq+vmMmsbKqBpepsqdt5Jm1RRqF6XGCR6hrOesMhEAhtC
I20LMa+ULiaaNF8IB4kGhYaWNsPChxwutOWpHT4wvLKets22DnXojbbSRjU/bEcChVmK327i3/FL
3WU8jP3QrExKajzRxJmuqqQzqmfct2vwcxCqwr+bflp5c0y9kXb3NjMMOkOr3dMcH+OONZLi2v9p
ftGm4FTbg1HF2HJMy36OUnKdvXYRJ0ZroRRZuKplOx+5sazOpmLTupourZCrdiOv2pccxVSvDyWY
Dd+vnuSnfTnQTma+P1pQtLt5EobxvR/ZVxqcz3kVcfYvGHQmUUwEL++55mqbNLK6+bXT1ukCD7Ws
eUaGvLTC1aQrZ81JaY1EYuwe8HykbdizNmSzav922h/Eog6RNmyP6/xo0if3XReHHyDj3aUTpZ/r
p9E7cL412voNX3ak9Ao7OEdjRlKjS7OUG116PON5ghhuT3yoVJ3dT1+5WHjg0k+3uY3vHNCYz26R
MFXQpnTSsh2gaN05SfguZrxkVKyHlf9UCYPsvTUamn6JzX0u1p/8Gpih8dJiyCIoh/ELBcLVWoSg
KjFM24HkplYqFq1ZTHMRXFutYwwRalX0KW5gVmmfXa14MIA3Tt2nDNK0NfIEwsHJbQcBAGG8pjg1
0UC1hAJu9BAgqkirkoRjnYAEPopLqrWXacIx6c4OxUExCbQo2CVLf/JTCtK1ctOyoBzXCMNoBpqF
bc1Toat1nkErPviRMCokLmTuAkVlk+tLLM3twRx2Tm8Bw29dRECcZIe8bb5wapq/kuSnR9Rqqudm
/NG00c8FRGyqGGhNWpNCn81fJ61TxUQq7gatXdmIWLTtSDqN0LVMaN4nR7w3VYfeFwCUqkosuWXZ
+BuJKLbQ+HeuAT9sGVH321bpxlgvmXf5UvySE0GwzRQXDE7KCuTi5L9Qpl2f8Ez7MKfAL+SuMnd5
nPOpHFsDYG2v3xd1XL4TscahmkqjfW+DatlDzsDkBLbqPZ+9eO/mjbzVjmhY00ggEeC8K92mPUW0
gYVjQB636BusTO2YPYu2S76wisAhXcr22vd9Ad1xCPJZb7/jS7Eo41lAf7gxCUh3KgfI0EgQDraf
XRkYtPuiZExQVRMOFw2xg16ljlh0ZyY1SkAr/+Tv2r0Y5D4jxBvThBe0HeOytN8FFGUUmHbq+WBZ
uFc2c0cVJ4N/XWGKz5o8qQkbNXswa3H1rDrZCNnB6Fd1R/N2l/HUc6KDwwLcTU+KpWrzn/6M1Y89
BPxWX4kb9kfg7DMEWbreXqecP+ZURJuaMcM7ilmp3g1R4uFhXHzbfVTz0v4I1sFXocC6RJIC7Rx8
d7zczVTV2psAmypTu3Q8gPvMaRwPMOFyAet7Qf66n/hF5TGXPJizLOFx5M0KRk43fvGWGE/8Ugu9
dnJgdFI9VbBm90lkNQtx780lSxBTgkM1jz88rzeP3DsAbyz4Ed76vovPxkDrGW3lGWr0EhM98KV+
Xb0gO7uJhVtwKoBkOa63HJp8AOiNCVTcN9VQMU7HroO9kgvlOOuxgqxXjpK6dugxI/Sx5fvnSO1Y
PcfYOI7CqOYMErgjDOhhVlgEwUJSdUB526GToCxbXEWYfO11j/P4eclW0GGtxADPXlFkYeIAl83H
CbQj5jb4g7TvXbNxbh/pABy2eEjyQ8sZdx+sJkHggbtVY5c5S8Vq3622YFo/msuz0+WP9jBQTUhi
/h5HUrntg/GnbzaseQka98ISeLAaNOCwIoTDtU65DsINSG7AflZ2ZP7Cb82fDQX0F3/sYalzt8Oz
E7EuzU7whYC5gdw6tC4WuvGt9HoxgR9qAcFLkPDM0wsNaoeQlypp4TUdlt9VjH/XxRmKt6JO6iPD
9fmFFEd/PzuSrtwipTuXS3X2e/L8iFBvhhsmmTU9KJA7V62Sgow1nm9yxOfqJVyji4SwcWHHDOjN
Wt07aFkbBwmJA1ZS0XkNlNvj0b44/srCWMtbG0DzqYwpPnZNIyirYDPLrao/8+ZhAJ9XwG6B8Mji
T1y0Ihc1oPToucXmJovXKUiDK/4d+50quODNLGmh6SS7lT/MzE97IZLHeemjN3/F9dsB8yVpDByG
iWKOlbwmM0D+2wJlPtJ4fewLPExUY0Jp3MxFbICxbqhXyagDrlyjvnaNtLeejWARVfKDUPo/K+fW
WuafRBb0lYB/UDUD5w+KFdD6pXCwevKdduQTk/SBUpNlb1lVd2yG5A5LoLNZjfk3bobm4nMxJf3l
3HwL3HZpAMdkoITSAfXas16gICa7zB3JvpdM7tbke+ZzjpirbJci9mxoY8P9vQS3KFDTNluwmfy1
MvYnsQrYGS5IE2nWtgJb/kEysmHRKKI67Ol0bPeV88tLjGCjmvWL0lXBbpE8ywly9F9/1T/LkvrL
Eg/EfyTcAFXlH5WqAc24DAwyVLnX5ZSkmQzXwZ2FXS/YVqfiYC7NN6uxj6t0jwnutKLo3OfKTNI7
bq9s9s1VmepI7dZWdFVx+uuPh8b8p9+xhyzpkRr4H9SdSa7kSJZlt5LIOQNCobArIGugSu2//r6f
EL8z9n3PHdU6amN1aB6OcDPLcM+YZKImATjC/asqG5En7917Li1JOtc/fj2Qp3E9c4rGhGSdB1xf
XkacyWTrRLNO066YCrky3Imu6oiRAUhM/thm8wHda7sxIwthA9Kn3O0+ahEZB6R9QMwT0GstOOzH
xnI2eYRyfWZYxhjNP5MSSUdyHp///Gf8+qQqAHOwERxano619P3/2A5ETuoLYCVUUllQnIdpai4r
M5mPZH+fhCL551//OMXKbvFumLr4+Z5moWzZv/g4gJCnIDVhOBMzih2I7spUVe+GXvrb7x/5PxOM
do4+2NCLb+3/B8lovDH0sP/5FIdow7Z9y6cfRjbf/5vfJjaa/jdeeZP2GG89+zRJsP/+d0qixlxG
KcemKc+Dj87d4u34fWYDJJHXlmWCTLKlw8xy8vvMxv6btB1b2SZi7+/4xH8h+8z8sZMNZXH5BrSe
IQrxB/msHx/dUiVSBiS7I2OR0cZNmk8TaREGBSKe8Zzph2iyjF2MPj9rW2qSyPRqFxDuhHy4kU9F
d+/o1YdRk75isxmxVQyPMZPLwCZ6Jog3GFQu+swmaSrx74LY9HSV7gKEiabbd/sF97AZtJGDcFgv
WC3jAg3tcy/L21QgyEit4Ear6fnUDXWI2efvQe6+IL8CWWZlN8no7mPO+Kemcjai0D13IR2JbvbE
gCTWJDdrraWy3P3hDl//1uf/t7zLrkkTaQFF/jhK+e2aOZIGNVhLkC3i52sW6pBKxkysBiJb69rU
dkmGFvvPP+THlfG3D2G9pkPnKKX/snADeiyMpsDRGDG4Qp5PkgOs8S/6W85v7/bH+L+Cr+K/+HMI
4HN111zGhOKnmY3ZUHI2AvRi2NvlflaWtjErpf3VTvSfPWkYyEnRwPK9bEg/Pmk0TpGUJOa8Kg26
p4UOj4ofvskx8qw56lUrOirR1neZPzQ1gZe0xHu64L+No//pj/1xqf5+WXmxgGMyCLOkof/0LXrI
o4FoqMFDzaI54upXAVRQRCicIlJ/Y+LB/Vfvo6lDgiGn0GBg9cuQKqZzLQdBlyXmLAr9Rfiw4Khi
zXrK/6LE+PWR4aMAHRk2g1guMSb9P25DZKCTMeT38wqTDJpC9BWnIlRvavan9z//Uctf+sf8a7mK
puWQiL4AAVi39J+qClEojoYNzaegLaZ9gitgM5lx/m45ZbtvYpGdOGzQHcLLdj0M/d81Bf/0Ji77
6U8f77DNqu9LI/LTn27iMNALZxSNRrMjDdRjsRIn0g/1I21ZdLZF08R/8Tb+WL0tP9gSvCG2vYzW
dcOQP17aGCx7ixYHxZZj248Q4MVdaKTNbqRLcsMRPz3lOq60wW4G788v9S+fDB3BNBmPEILJXrDQ
cv94U319NiqIahiMiHblgMyh7UKSpBx6JtkPkJgS9y53ADaOWuRe/flnf5+g/nCh8TBLnZG+ENQb
pvXTSudkUd/roiFVWYsu6ryDRONyqof3ZWOGDt4MbX7qcuYrTJcg8hRZtzbCKt50tDwlaWSIyxJ3
Zbf4+gqo/shGF+pWV9A2rUv7DJ3+rTZC8SiFc/nnX/17zfXTV1eGyZ5rGyw6WB5+vG5mz8u4aAxW
FlFOCxObk3ztmVa3l2ZEBn1aMfYLgv0QyHvdaOO1q+PnsZrhs9RRAJrg6Hd0VeatGtLpL+7pL4uQ
yfujW6CPbcpF2/3pnqZTJ40wxDTU5UBCMyOjpQ4Uzd8InSmScibjPq2z6i/W+V+fJGXC2nCW90Yu
C+CPV4S63iZSw8ZOqPcdcNjKSxNmMT6UgoOZ4wtwhANdSyvjv9gv5S/LBb8XB4gFgHlZd42fFibY
ORBtHLRTdEIrKvEIZ0NFo8/TC5HfVW6IpBxNarRrYHBt8QRE7Ki+j1c1N+6y2rRvmENaSzsgvNRc
sThK4SrxO59q+I/XrtMIVIrQJCAihie7BQTUxaMiC8EKzynwJFbbzuYHtv2hFUb25Yjq6c+ft1/W
Xn6gw+tpU0kpE+b0jxe3S/QZETc/cRx7c4vpeSI+3VgQj9FffNL3LerHJ5uPYr82uaKcOn5+siXT
wG4wkITrbR/eti2pnEFcEW45lfmmwfHtBYj8YYqOwy5LCcKQvcr+Yjf/ZQVefq5rAUwg2omq9qdn
KVdsKlnGzxWKI23VJV8TqfJYrwQOGMv4q2PsLxUXH8d9pVnFekRD4KerS3WdWYUVcOKJ+GWdSNqL
LKjt45/fQx7FX59UB8wTEG6cS9KkEfzjbcziVgZ4Jyk9co2BSpJSoIy0mwyj19/KqjtijO5XAQZ9
yNxkso/l4F7XBBoeIovE9nxs4904oN7vBInrlUPdXBCmJP0m+UT5rAPJQwUfaERfJK2V7iByaytf
Gq+x1b0VS258WpMg3zURtbRImH/ZgoT5KGQQ4i6p8+WSPx/kMTaPJZPeAcR41M3iSkjy6iNntHYN
8A8vwNFHs7LCI1ONk07PS2v2csm9BwX1lszC9ya7iy4GM0NQWXSmfY2tGjbagEE47gpQyOY0XIfQ
+sFi94J8+gHkZ1245opGEW5ne4ouMj0kYY1ZnYdhw+lX0HnFruWt2yQVfIk1XC4THFdP7A3CkfWY
kDegMSrAL1JvrI6vbrbTt8SwxxOCl+nQknXBzCMmAGAsdsQ5IdZXk7zMgjk9uDayCQqgG2HXGPx7
EGRR5GOV6y8CN7iRskMCqcbmkln2QvM1xUUX2OVGlV166y4d9TlP3AeFR4btqnyzNed5dEo2pTiV
Txrl/sniUvH5tHmHoBzOjBOJ6dQXEjE6CUY5r71Zh+aF0POBZECX5D7yWD29tm9IXkBWrghObCos
s3Niag9VFc6bxM7Etm4m+2Ba0zXOJYv/EqKFGYKFZY5e05Ft7+jfgb+E7/nUxVDPpCRpHp/37WAj
RYUW/cp8pCGltmxfCYaHg8ihYNVg72B1ywEYN6zfGrTA2EVRq9K9igvrWkZwMAuRGUe/6A4ibSuv
WYJXlFW1sB2pD+/oi8yvRJxEZJJif7pMZjzCbOPIFDrcOYp+CTE/zcA8JG07skxjNOhM3X0Sdtrp
5I+MZel8jPexyosTHd3xfSLwdZVhErhoIojwghy3c+HjiwRStKQXRu5m1rlYAJA/fYcaEfXpla41
8r3Ax7xKEmRi43JwI1iIf98Ceu/PbXtqwzm6Zw577hU4N7IutasJS9dxcKbgMVXa/ZxLYkVLBvhj
LdLLAcf9esiDtZaRW9Tg3FirETFQvBirElF/ktAGo00mj7JmFGUVzClxhYdAlgcScjRGjSCqyQ40
m8yTg7GQ6mb6zlI/IZV+cJgakl4z1EQBk1XjVby8hwbcN8y/1qHBJ0E0pvZHYSA9TKLQ2CcO7lgx
cW2dCRQ2urTHgv2S0eoYHLCaZIeF7/TsN2KJHUqN0sEm2JJHFsO7d1ay0TEB4rBqnxK3Tq5440Kv
YwkmlAQ+XWZNjPRbu7yka/rgzxYSpFxt5kFWa5Fl0KvsAO1Nh1gqGa0PDTkX7bSxXQ/Eeg+FRFfA
xL1wQ+ZwWV+73mQS6hyMc3cD+Y154yitNeJuPCeToa1Iodp2M2h/V2r6Xa+B6kxoZnhOZo6rIqtc
et6x/aTqYfwUVTg+kUsegLMDAdyYBKLRH6q/9X3oryLsvTtUUPAdnFC7CI0+OGVU8OvaIAEniN0W
5b+8U/6M36lAAkUbo30IQmm9a119YyLc0iJ6f1zPYzINhZfaoX87DEpcoKcDqgyab++3E6hdjgqO
765Fpd1FZv3NLJyPRIuSldm6Z2DSxNBUXzac6bWPRz8MPiD6XleLyoXcpBmHMuwhp+pOQYTPPDHO
eRpfkaoi97JPsUtnVba1nAU+qTEsCuSzqG4CiYddpK/4v1YhCvZVXloEItbFGUHALtXFsyZee9hG
WLJY8FO//kQVPq30rk+e/CG4HLFibYUdh5sU0xqe/xBehqWvXEg5JzQ1/akeza+oHrJdWEFycLrg
wx71b3MN7WEkIO5c6gndc8e+YGazwmiITWnAe4OQdUTZ5etgM5LJa4fRfqQbcWbGh6sdN1hoJV9I
8ONtI0C92xPV1cTC9aG6Or6K66o6EZKq9mj06hNOOcFXsuVx1J0KMJTjIhKskutiMN9daAU9FvIS
W3dgJjWmzNxSl1YURpvKxfbfdvV4n8yxPGHGF8e28+2N1uRmiAiu28d2mJ+7KBx8jwqr2M5URlw5
DhlxSaZDh6FwTUFPEi0+YPJzBoKkPhotTY62S5a6V6M9uxDuKI5JHamT4kxz19kaoXI6w+cMrKRC
uhRA0NUJKMQKnKK7IxuMIObStaONbTJ93RnI6RambV/uXXLHDkaUATypshrzNJLgdHE9YpTHnJkf
OwBhl1WZzt4iyX3sXC3+QIMyH6hurKvJ1MO3hACNd38W8oKmwNh7i6O6Wo9uOqkVvoj5GEyFcWPN
yrmeLVu/KttZt9dZTIwQLqohGtd1HY68i0Qs0f0d9Om6tY0WIR4BINfW4Ngv5DRHp3lI3YWPVja3
c6Az4BrVsHHY8q8a5ts3EY/JzgaJd8QgZO1K17de2AOLM6qY8Llv5vkz6mFEwLus4oewmqnujNpC
3juQ1BV5bVCkDjooAV+GbuA5bnX94CJ4ecvCMtbYRLDjd6aTNbu5MF5Cy9GwNSKGDQVCdoyxVXTW
4zF7Ka2KEF7Rqea+xOyD1kco+2OcZZetai7tbVETQb9iUlusYy3QPQFx7M4t+/qmD0toIYR+Wzs8
StFO0BzgyZ+odvDexrmPBRwvuV2RAaGl4rqJppEHPGAz1MuXobOODnNTz+TXrVNU6xtTc69k213L
Kd6HCbUGXYwXUCzAN4J79APk2E8KpqYIF8pDCOKgBWbX42O5SuqG4DrRPJBbe1M52YUovqkmcbf6
4AaZNzKV3USEVaxzC8zXTLrpddZDFaJDTFqoHCaafYD5bGOuIZS1lJMxB2cTV+Rkj7c+VrcC9OAm
i/WrvHIdbLh8nllHD7It3wJksn0UXpoN0rLINKpVF5fbRhPPTp48ZK37yYNLuEOdncIAUttsMIqE
eZ/fCGj2LFUtBDk97bxYDzwNDeq9wGALFSf4KMwEOm18ImISRt+IO17PnmUf30/1kiKopVu9C2JO
a2G9LxGtbnGxSqgqTJoFN6/vBn1bxc12rjH7TLmttnrefTOCSq7oBRD41ebX9Rxft47axwuNFALM
MVGIL2Z8TbSR5m4lDQraLBJv5SR3REaGJMVjNJgMuXOs7L2ts5gJPBICJs3kjzYz+ZflDJ7LeqkI
glwJouHWIqneS2VTMWuMwqlKLkE6v4hs/IpUSgiBeyuCCe5E1rz1FUlxxK696XrzzoEDVXd2iLF6
raykMFZd4pKWPV/43PMNWWXnvEQgTLGVHKwMmVygiAV0BJh9Vece/elDpgvC6k1D2zTD0G1rEa5b
1D3cE46tFAQGIQabIu+fCHXZDM6MdoVECRgGCgIlzkFiyZxs0E9JV7Zr+ozPiGoeEBhywxTFTRCl
jy2FBfFu1WvklMPtSLDBC9vi3i9zWEkFN17XIxAyvbgIJejhpaF0yA0GyAz9iO4I3SvNn1Ez+ocI
nRNgmDzzLJn1nhsWMDSE/+YSVnyjz+m8UUPwbHXFPQu6fG5JPaEJB7ejDT2Eqc2erZ7zQCjufD+8
Z2nyty4MaF2i0oX5Dymn9h/CKD4nBWoxU/9GT2A4gV4/0DFRV4EKvEYkr4PbW+dGB1KQG/MAESML
H2vZ3VsaseqxwRxTlbRWkwRgfmWD8a8ma15bZsIgglVa67KjGw471egRZgCweTzba2OqNiZOr1Vt
htlGDNsuRfhuth/aBGspgH4YR3etqUFBbK6qBiBwnBMHhyIIvbc7HQgYR0AhDqnmI7XOtddRy57I
qN0HcvRXmJv1HbGwgBICx7pKg3TP+YzHl54o0QmkKSUIxtvRs30BDXzIQ48Wnr0LQdjUI0urlsaf
JdrjVTZSbHMlAk/k2mUx9d86qhrEF2Z5MoAHHKa8vY4bIGNIyz3ZcVoqMh2kBfp2a1B7CClPNMEF
mxzfOkSo7RGJSQUsq+gW6Rjx61rpPhC8c2yoZnd9mR1Yf3Y0aS7cviSAtQnsB4lkmoXBEi81myZy
fyQt6bsuYmY/7OKmPLUJwBy/GsY9il9UrfBkVG42V+TroITAZzIX6VnWecIi7OYeenMbQlOyWwI2
cGn07B1jgrIyxQ4zKubxEZWo6aobLZq90B6cXaeH7xlfVfMdBNWFujVatAllhehmINNm26GvokaP
t62kUVqQmuxlLXedej3kYulFbLyqQZ0DRHhetJwRx5pFNanLAIr07OxLVFC6HZvrFullWBHgaQ/p
fvClfKQN9dxl8dk0i3foh9BTmlfMv+IqJl/DI77BAx7y4WbiGirF89x38yZgEdmDOcTVHicPzWKW
iJE4XogsdVDlUGlGzNwWc+mRjsdjO5KAFQvCUfDrXiNQPLTEW/uU3izWvXOAWau/jQTn7RAmTZ7p
FvtaB6laiFsHTL3H2NHZWWPc7AMl3FfZPsWoYnhofYMgljjLN2kQhMcgNvwKQW6b4amoI7ZfmgL0
c9W8H8c4PEq2AohMpb1CNj88VyFuePJUMHyt6epYz0GHMzlOGhLk8rLYWbTgEKrpYMpNpOrrICN9
GRGsaexVQdcKgmRePxFqEV6Sf875IHApz3eo6UjICQf0Wfno2N8cjFrL7CC6CTNyk+k3ILF2G/Mc
hT2QsTSN8rPMUp0UA6iS+2x0iWHq55ca4Rh8MQ4weQ5yxqTb+p6jRLu0e4KIubTxNqrozwBC4TDP
FuwSYAqjlkemx0S9NUVxDC3tzAvBqhy48ZUeAi8nymN8nJxZnHSeCTojoZ5QCLaKeCbyQC/6xoKY
J7MZ1UiQXcWyeIu527z1ojwOGJjPWAC0My0StTGVeneISrNXoXr1IxwakSEqXtTgQ3RWvRki/63q
ClBZWpk8wo9iY3VL330bMxzadLmK4DW0nRN8+nKFGY61uHE2+NyLpziJ7KPZGzYJLmbxDMDgSE+Q
ERpv+inU6rsiZXuh5uRIIuxPm6QGD1cHnft8/jA0BUelIGJM1TdYU06Mrr/NhuETQWbjsVkQRVMe
X6Y+9LKgzV6GtDukVsfpsU12CwKXcNAiIEXPyS/0xMS9YfvI9BCnklsco+3kXDaZGCDmAZupSTw9
P7q8DWERbO2MoAJiTuJLBWO8tSrnnPv6i5Ea2ICXlPSIELv1rCmaGlTUaxhKz02BQKcRbrtFZ/fA
JLiCtjSM8G6FIFzacvdzZ5DQmZOfG8bOZ1808jkyEc0mppEgXmyzQ6CVz5Gi1mEvpVs1nF0bvXU9
JOZGLPIoksHuCA/6CLOabaN64TDDfju3D5mZoM4hwXxlW4w+FHEBK3ivHzFbKN0V4yb3tX2dN5sK
MD11EEaaejIJk6DNVKdFTJeWCYieHyJ/rNdCJS3glCmkbVKtSm7QReGMt02cnXBNvbcuz2fpd71H
h2+fZ8i8dFtbhXJ4H4tgh6MJk/IojRVc+4e+6eyLWLXRps1cEv9EX3jkM8uDr035G43SjJSMmSwd
RO07O+GoEkd2fDEvqb2OUX6YeY2kbY5B18wF0B9a98CDRnOnCX/bkee6CjgCgZPWYib27mPd481I
zPJOp9/uOUF1THSiRnp87qvJFrFXq+Q6nNLz2BN95cQB0UJTV69bC06B6vqPVCdkAfwu23v8bgr4
+iYauLLr2pXbA2/tpPPV6/3z1OV0yzC42Tweq8Iaz8oVrKFlD9LOAiCppSc4fA3TJdZYqwlPrE98
GCnXEI2mx57D2jXp3zPDqAFtvOu8a1jLPLzs10ztmAHI1AQPUQ9boJ4vJsddsg5Jpj6lANRXlk4e
iR6I9TiX7dG1hscOS8INkeTQ/SP5mffULE1li4ehCMerkkYS3eg5fUCCZICT6eYD5zv9KiJw3as1
K9/FRic4nrbf0Aa+mkBM9rOcn2tgMphi5Nhc2Ez2COLGjNSXb40pvzKlHgH2gQbRZL8f635R9xPB
VI99tAm7/s6lObWiDEYKVdcb0SKeL6aq+21a/t8m+1k+6KMAkxoFYdv87+96H0QJ3lv79sM/bL47
qm+6r3q6/Wq6tP1d0rL8m//V//PfiC+N2ukvglBxp6LAWySFFlZYQzHT/cOUYPm8v/+dy7fs6z/+
nd53HRQLNn9bv+UfiFbWtD//7//5o97nP/2Tvxu2dYW+DZWIgUTMMf4Izsep7ejogpaUVPLLmSj9
Q/yjhAGbEtmPpfM/SCl+F/9Yf2MHBc+upDIYvTMJ+f1S/V3pwVX+p3N0HTMSA41/DJN+/eY/DTwc
qmKcbQX4RINxRAe1dOt+h0pGaXkLKRuMiQhsAqT9ad3Y5aGPZLiO+/pTxsApGWO+Snbct+g7uXIh
rCAtz459IeFallQBAXwOr0vojU1BaR3oYTb3CCGv+oWNSS7k+5Ch2k7APaNQBZ5pCU5JSodQWuDn
fI7cLtwoLRzu+qZgve0qlvIFxpkvWE68TIZnjc27rhGOIcBRCb/p12rBeTbLH6qIE+Jr29nGqQUn
hszeRH6f3MB8f9BYN0XnQ/5h18vs6SYsseHmJdEzQ70zFkwrGz3aorC6gq1mXrHhPyRdoU7dkv6q
mdBIbXw5Edxwt+1J5Mzv9QVaGhgcRYn6CSEFtVdiGh6UhOBPw7/ZcUtfxYLaCPvexSAPDpV0thqZ
qoQDDCrVYO7s0VDQ9jgBw23jmiB3Qjv6sBbIatSV2mukJyOYZRbIFbGcxmVfpg4p4dY8rTXNxhvr
801wK/oLphaaa56RDQPmF8YrSwQrTqp2E/hXa+HAjlCziLXFd0uXGU/bd2BsySOxYU9DI166S+5Q
WGFki79zZietv8eC/DGCoHWZUdy7yfBSd+IE1fGqdEmonxduLZ7J/roz2zsmYtWx7qf7sl6GNRg+
+QvTClEXUm8diMuAQhq7FHxchmQIvSuYuSHw3HGh6Fo+YOZwIetS1slLM0bTMizc3QkA7+CaS/cB
Ji9h7iSdJuDry4XYGwLC/VJyeDL9pbxqv6Ewg6IcYl/Nbaz3WjCKLSZe/a4wUq5aNsg3U8TA7b9D
g6kXFXtEfNYLE6JwAVtYEttE96Gdri2NqjANzp0Z0SvClXjdOUP6Jnn5bxHQ1ySqS+QOAebGp3mc
7QOo93mnIyU4Ngv4WPIYcFURiWtG3T+26C5W+oJKjhpavdWCT3YCke7tBamcJTqkxd6Fs8yslxbh
EAzFDYTy4NxSZ3Im7TyGLoBaRhtW8xQl+n2z8JuzssUntjCdhyTFqBTmqqyJ+Db658LJx9syoNjs
A2OfVcZHqwbnobWrfIcTl8hhszDBy7V8CyoD97UkjBNAgQYzKipSPwwgGwXaV16PvrjQSvyg5ZRX
j2yIlCppiJjP8R3tDv5+sIUn6+xUbeEZoEx/gYA84hMDCYU83shSc5+gcvVsp6pbTi9adV0vmOYo
h3GOuCfrzzDUm3uBXe+onCHcMXqbL+1uHve0cpxPO6czZTgah96oXlCnlateBw4R/oYoMPTOnUqw
5yB1x6ZIihMEd5IkXd0PjlneyFURFNERYwPLhV+F62A08cnozqz0ldGEajebvX/hU3FtsgL9P8Gc
1jaTmXuCPGBfmoOCIGyLPlXULkvesIErICJ+jnhN7vWFVojx0KZ9f2sFQ3kJwcM/k7LRwCRmUhcz
bH6mCZV5Fa4dPCiK00G2bCL09GwwjCS0HQtjjk8KpN5R4Tst7VGeezwgVOj+F/ifN9ERs14F+lPi
5O9FRAB7N/hvuFAAv5lYWP2YIb0zim8ZXfk1AYuPVk2QQIDVTO+vRd7slMVyNaXqFqf9ap7oKEqH
tzSatWM3ZCvL7Dgp0UbE1JBeiRAyXmA5pIBQJeF09pFnq47SagTtyXitQraXWla/wqv96izp9JFw
U2QQOsMXswlXbirudRZSXO5raFwrVK7o4VXkaTpvluGHNyZdfDNnfkJ6Iehr7MpDirxBDuNDrFM1
y2Dp6c5Dch4wJz2pZHwMCcPyyKqd78eOuCxYOh+BNho72BG3DAmXTIcx3QcOfCYhtGKPG5ODY6lJ
+hOSli3Lw7afuAfSHWhgxWRwJswAmD4DBKrQwqGfL2EPCl0jlI3EL79l7CGzGHQsEjnwge2xnoLx
IKYa35joCd8aUoNBbL3M+wytPzsxmDhc1yz9E5c2ydRwXyfkaKYAPfc5I1+utdUHD6WLOgmb50qU
12Qv54e4c5wtj9LKrnUkS7oJFpswJoiNrr6XQ65tbQCZnOKCq56qfd8qFqEyJDulXhpnMP6Y/+j+
JjO585WpTfvazuxvbRWfUkHyB5kgdPIxsjt4VzgBtF9+asFfKekqYpq7t3N73nfNRIwpB1HOPmuJ
m+IgQVKtckw0Axasox+j3KkIreIozOA14GYlBntxBdBp2xhlCsk2zXY0cPFzlBFXkQ7cJiW/wKNt
H2xZAEwOV0vEToE1HyFW4u6a+iVwc8Cu1tRANhr4dDfJIR7h6sXUQvBkG04XcwpzLBiW2ZTe+Zhy
DW3HjIIeYIJA4GLJkGMgp2XVDmsmR3VIALczQ2/cEAE5W2FFlV2M45b++lYVkePVQxueci04CjR9
903TVCuR9VscaQHZDP2l2zr8A9KQGO3zrjMY6eVtsRurNLzq0lI922zLR8XOeqj6Ev86nbBrYYwl
dq5sPqLnu3K4JJ8paP1VKNJvhWPHly5J5Tzky4ig86cbu+IAKoYw91g7FkR8Yh0aU8sPYzjTwxTy
5CSY0C0lF8BgzoOI+WEbAP/fR51bespiNG0bdAbnek4IOsqWNkv7jRR0GmqTH5IlJ0s/BlRSkLvQ
55gmyCF8Ngq8ZmScSmCL7BFmy30BO3YVjI1aN6Ul3qsh+ChtfQAcOd1giXoMFC8+4MmtIyGvJNH0
AKFi2HUmHhynHiBX1+YtqWEtc81qyQlkvQQJc+307TMR86ASU1msM4c2WC4IC5wa6yZryVvHx/cp
HRFdaG5/WUkt2uVmobOPDulLNoXpp1gcimBJc0+pavgSYGvhkT1pSXSlWS1jCUNCx82Ky2TUofrb
zKHcyvB6vLZeQIYHZRjladw85XbxiMt1HbblR+qIx8oJ7avEscZXdPuvWGjWVi3f6sUvyAmbSft3
u+387LhNs02s4iLPsV2LEKp8SDFd1OxiMfMWdgPT2grfji6CoPy0pAhvqy6vjr7RvFuulHt6N/Zq
dKF9DBYZODRKgqtU+mfhuK+0zZ7p9IfXrZToNiTDZb/1PWgJAJprsQ3Ku3Hk8VhHbj/cKlunyp7T
Vxn5+XFUbrahqURtGSimfwDkU0Lc3cZOL6u4zzdKLG/hRJPPLSp7Y/fanK0N3xG3ymr6mxEssUnd
ThNfm77MKND3Q09ygSCymCwYKDYNYoym16JLyMn2hje+eWANsh9Awtr3GXTRvBUrtURA6b1+SFFZ
7DImuF7K6qtWYRP7z9DPyUU3gu08BuGbWVcjyVIkbftD3nto1V2cjCHldZiqbzJp0wMBB+KGV+yz
gB4NlAVFVNsp91pnAd1mPm/L7Fg7uoHBq8oWT6Mm7LXFK3+t1YydzDyeLi1FmAmWzZgE2zEk74WS
hP1gXjkZ+p2BiOJbyrD8lg0gvsDW2K9oYIgLQBHKKyyfLprTDKi2mCpdAT4JNoFVocaB6bz2E4Qu
3237eiTJBRrj7mpKcrWtLIeJcwRYwZn0Wl/JsCIQNBnR75OislNBJvaDS5aAy0B4K6AIHxubXn3g
x86GtXA+T1j/rqxpdO9ARKeUHRIsQ21leUEl1QOnA0tlscCMzklEzNFICCzWKoMrWc0knYTCKW4j
2qF7QkYMT2WVxXpbaCB4G3Sbq6bP1MEXTnPOUk1/VyZmT3TyxjEiSOGOLuOwKbp+IvqwT5CdFdhW
Gy0sDnOEdsjC/3Lv86wJ3PrZfN31ki+EhYRP4zqvGBOKlF50jbhV0uODiWsye9dlw2oQ8iEq6+R5
MsP2XoZzvMP/22xpV4ImndHLrTJEO5eBWdYXonY/nVoOV3U/PvBDwmtMz+Q+ixJd8YCESzYcXTLO
3fd0ViEtO+SCAmqbbzlTkgrOI8kEtpu2SsyMGGcjOk1Zr56FMTnPVaQXHyALi2+BloAXs+ksJno5
fBWNXV1Lw+3vyVJp7nMwEhgmZXNm10lvwwpiO/yAaluOrXUxAQrdzBxmH7OyYr4XRs11ZwRM5sh9
kDcIHBUNUG1+JuZZHNo4W6r+QUdsjJgcPaX/6S6R9XbpBh6qK2dndIBVoiZN78vlZO4ucfewFMQm
cJLpKEtJzx8KyBNiC2utp6L+moaZzJSGnMh21IkRRu526SK1QJpvDveFBfC4CRk5Tklmv1S9bB5Z
gYcNZM8WQVYODtXXW8JpncWp3dnRgf5T+VTaLZb5iL4fUPJhO+eIzktSJGkrIoWbdPNTbyCYigHe
tMoYkklIF/edYdA2lSMhumy1lZck/uOoORwi7ApBofK3k41XR9ghePSgxZg6hdDGLa83BKHvunzt
a1Aq1TA4J+Ain5jr/D25r6ws0H20KH1WZE5cpDUNanLQgYL2hLclzJATsW3bwblRoDggZ5JLC0qe
RN/hjHcg2Gdtz37iMLm0e7j/mWWiYiO2kze8ecfikz8jGcYOb7rhVxWyWuAdjngdJuOWJHKF+S5g
PueHaJld4FKkWdnjty4lpjQbxQWJeBuJrIRlv34reB7PrZYgQZDs/FezbRReJBpO3aq1xV0yKnnG
pNxu0rhAw2tUUmy0FINUWYFJcsdhYww1WAdpDCQJOUHzktFb2A5RBec0696JxsnPSHh4LPXp/1F3
dsuJmmEcv5VMzmWQD4GD3ZnETdTdTLZt0my3Jw5RGxFURFDjRfRqegd7Y/09iEYi2qT0gHqwO5MY
Xnh4P5/n/4GQj6ovmiGynZcg9GgEOc7aIAYu2Zxrjo6S0HTyPY4WYHYiPNGjOP62GoZ3ZPL/qBtL
pz3zkOG3Eva0KIabrRBdazdwQNEhf7S8BlI8ImlSDz47a0By0MdnFGtW9m+joRHeLPxptwXRyAJ+
E4f31BNrrRgcQwdJXvwaOMXj3WCkPg566ukwxpb2EfQbRg+mNeLcgMcEPAGMIIZJHTXORNwh2HyE
j6PYXD5EGnC/yQgaa0MMJZBS+x3egt9xxGxiLbYT4Qow0tSYhFdsAYaXS1QVLiPxH0j7ZCzmFUsI
K+idje9sMbaYe7Mh718HTeB3taRFNiCmJjwlK0Qq8doXg4zpGrkhX0wzEChYtfFWv8PCcNIyxVYD
w8UG+pnitcEh1W+hEFC79cWKA+MhqLaonHXWYtRhi2WHP8Y3JVxQsxuKoQd+dezPG5h84NuBssDM
dKepA4htji0c8rzvKPE831A1BbSVkHMYGZiHjNk/wl6q/Tw2vODOVFFsN8RsxBTbEVsMSGZiRdJA
3PeL+jTFwVvFqQTjYZvO2h1Emp5AWsfOZO4s1GtbLE4i/G2QIhDfkyUFXQCgiNKIKcr6OVy2YjFK
WYllCv5ZT58isVFpcNruYHOJ4JR3P3fg6xpiuuKL/QqF0BimPvJTmk+pnRKTBezYctorzeDxsXto
rXFz6Yqty5MVgVqOwYniKj8X6xeEEgEr1Kbdq5D6WUclld5O1galldQ3JkHm9+sMLxnyW2ZTE2MO
EMXzb4vUc2Yxm7UisaGhAsEwxZlmaegPftf5VSLPvjHG0NjBSCOYNWmn+7nLrvQqjHyKbiFIgscR
ZHwmYnIXgHlQkJnVMchJFgC6fTHNmSHUdKuLkQ5hW3dWqCsxvftfUExAkgTPHbJsZqdBf7rH1Tyj
TP8fUvLZPRbm5HdpZ/ltSpy8xwNN8vF7Wf03fWmbvy6+UC7J35smk1hKBk/edLKfkRdKdI6zm95R
eienLhC43HDSJ+2Pd21Dw9cWov75WTCdPGU/1xSYLDoYFBRON5+0ob3IHHv20491WPU4vE7uzt0+
XPdP3pxZuxfvPzoVBRTahCHxlgC8usxeAGwFtVHoOlKHSD+v4oCqAHR31YJ7IR8IILRXoTiIJ7Be
t0FQw1OxGpZhU9ooFxKdkGjALUVytCgkEGG0htBTNp/qheQfS19HhsnxXgIXXYcHDbE91z0MnJ/B
aXE2zz5UsKrVPaB0mqqwctFQAI2CbdrrMuC7Y+EodY2yHTS3XCxUrK5VeFIVjEBDA0aFhgQFA1hE
aukBYioEQNfA3RUNEFVhkTegmb98qhaTzeRZ34zcTRl1twwdrh6nhgW1XdW29WwAwJvdW0RqqoLg
glR4qcZWa1hQEBbvbwjypK0t5lCdWy83azqKAyWyzi58895fL6hQJmXO3HWLqoWkQAHk3VODraD8
Y9H7sxjw3vf7g6bY8PYh7G+ny8otHdmuonRn0IAvsChDkt+tkXuBYAZVoV3ouzhUcXyYpNRBbMi/
CKaUXzZsBUsntAXMbFeRHx+mAgKE6O/2HJtJukIbraxr/BdzJogYC+pt0TxRJ0qCeElxMekXqjZP
yIbTtKEMI/bBUK6jzlN26jQVk3kT6vN2E56bNgzFRCIyPaXsIlat1aTIA+Pdc6euyDiDJ5rfYjYU
FR44Lhjb2LxjrnjD6NkdVZtDL+inJ1lvMC86yx77wvbAd/j77CDX6X8456Ca+56A1zZNv4DZPub2
GekZa++X2zNX2kz259nzHbaca2v7UNsftr1B5EY9nJTTc3t2lxkM7rjM1XHQ3W7fcOrK77RBKdla
k8gBUH9wg7P+4OwGKMyg4PDMXPYS4Q/nufjvjelTj9WcRvhdu9sLybt+WUPLXvzHn8Gg1s8giUUP
wAmkbBs/uc9ziVHgHguTbJPLtnIL68id9J+3V5I4FR7NyjeULAYBYbuYJV7sepNc2Gjy8CxUtsm2
m8Tz4tdUuM0u296/h6qWHFQtkLH9s6t5Lg/FIx7ulMo+4tdej5c38XIvrzDTU7alC7oLYO9B7Zfh
j7/47yJgYt7vpYXL/elWi6blXc7scLLe5gSL/iy/EMk3esHAjT7+DQAA//8=</cx:binary>
              </cx:geoCache>
            </cx:geography>
          </cx:layoutPr>
          <cx:valueColors>
            <cx:minColor>
              <a:schemeClr val="bg2"/>
            </cx:minColor>
            <cx:maxColor>
              <a:schemeClr val="tx2">
                <a:lumMod val="60000"/>
                <a:lumOff val="40000"/>
              </a:schemeClr>
            </cx:maxColor>
          </cx:valueColors>
        </cx:series>
      </cx:plotAreaRegion>
    </cx:plotArea>
  </cx:chart>
  <cx:spPr>
    <a:ln>
      <a:noFill/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'A0 - Distributeur'!$AX$7:$AX$19</cx:f>
        <cx:nf>'A0 - Distributeur'!$AX$6</cx:nf>
        <cx:lvl ptCount="13" name="province">
          <cx:pt idx="0">Grand Est</cx:pt>
          <cx:pt idx="1">Nouvelle-Aquitaine</cx:pt>
          <cx:pt idx="2">Hauts-de-France</cx:pt>
          <cx:pt idx="3">Bretagne</cx:pt>
          <cx:pt idx="4">Normandie</cx:pt>
          <cx:pt idx="5">Occitanie</cx:pt>
          <cx:pt idx="6">Pays de la Loire</cx:pt>
          <cx:pt idx="7">Auvergne-Rhône-Alpes</cx:pt>
          <cx:pt idx="8">Île-de-France</cx:pt>
          <cx:pt idx="9">Centre-Val de Loire</cx:pt>
          <cx:pt idx="10">Provence-Alpes-Côte d'Azur</cx:pt>
          <cx:pt idx="11">Bourgogne-Franche-Comté</cx:pt>
          <cx:pt idx="12">Corse</cx:pt>
        </cx:lvl>
      </cx:strDim>
      <cx:numDim type="colorVal">
        <cx:f>'A0 - Distributeur'!$AY$7:$AY$19</cx:f>
        <cx:lvl ptCount="13" formatCode="0,0%">
          <cx:pt idx="0">0.20662049997544327</cx:pt>
          <cx:pt idx="1">0.22595476000735609</cx:pt>
          <cx:pt idx="2">0.21850356740518212</cx:pt>
          <cx:pt idx="3">0.23367165548483282</cx:pt>
          <cx:pt idx="4">0.22152466367713003</cx:pt>
          <cx:pt idx="5">0.22264437689969602</cx:pt>
          <cx:pt idx="6">0.22240746915638546</cx:pt>
          <cx:pt idx="7">0.23190430454902647</cx:pt>
          <cx:pt idx="8">0.22299746284885827</cx:pt>
          <cx:pt idx="9">0.22067247820672475</cx:pt>
          <cx:pt idx="10">0.21684019918515166</cx:pt>
          <cx:pt idx="11">0.19083072100313478</cx:pt>
          <cx:pt idx="12">0.22993197278911562</cx:pt>
        </cx:lvl>
      </cx:numDim>
    </cx:data>
  </cx:chartData>
  <cx:chart>
    <cx:plotArea>
      <cx:plotAreaRegion>
        <cx:series layoutId="regionMap" uniqueId="{AE35FECB-189C-42BD-AB14-AD2F281F237D}">
          <cx:tx>
            <cx:txData>
              <cx:f>'A0 - Distributeur'!$AY$6</cx:f>
              <cx:v>Poids catégorie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Aptos Black" panose="020B0004020202020204" pitchFamily="34" charset="0"/>
                    <a:cs typeface="Aptos Black" panose="020B0004020202020204" pitchFamily="34" charset="0"/>
                  </a:defRPr>
                </a:pPr>
                <a:endParaRPr lang="en-US" sz="1200" b="0" i="0" u="none" strike="noStrike" baseline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</a:endParaRPr>
              </a:p>
            </cx:txPr>
            <cx:dataLabelHidden idx="12"/>
          </cx:dataLabels>
          <cx:dataId val="0"/>
          <cx:layoutPr>
            <cx:geography cultureLanguage="en-US" cultureRegion="FR" attribution="Powered by Bing">
              <cx:geoCache provider="{E9337A44-BEBE-4D9F-B70C-5C5E7DAFC167}">
                <cx:binary>1JvZct42tu9fxeWbc3OoAMRAoqvTVQH5jZIsyZaH5IYlSzI4AiQADuBDnPc49/sN+sXOUjzEUpx0
pyv71I5KZVkfOAD4A2v4Lejvt8vfbtv7G/ts6Vrt/na7fP+89L7/23ffudvyvrtxJ111a40zH/zJ
rem+Mx8+VLf3393Zm7nS6rsYYfrdbXlj/f3y/B9/h6epe3Nmbm98ZfTVeG/Dy3s3tt79Tts3m57d
3HWVzivnbXXr8ffPpb33N0rfP392r33lw3Xo779//uiq58++e/qsX733WQtd8+Md3EvTE5yiBCeU
i5+/0ufPWqPVp+YoPkmJSFMu0Kev+PO7X9x0cL+0lfc3Onz+9Fs9+rk/N3d39t45GNLPP7++81H/
v264NaP2D7OnYCK/f761N/oWxl45k31syczDGLYvfx70d48n/h9/f/IBTMOTT77S5umc/aumX0mz
g87dPds4/3sz8Ye14WkqBGb0ozbJI23YCccEgyyfWoX4/OqP0vxbPfq2Nl/d+kScr1r+Suq8MON0
37b30Q/DWPmb6k/dQuwkRoTEhLCPMoEOX20hdBLD7hL4U9vDj8c6/bG+fVuwbz3jiXLfuuR/soS/
0bevDd+jS/6o4eMnPKYpEvHjXRWfUJaShKfJZ8Eeq/XZCP12P76t0Of7HvX5f7hN29+M3kV399Hn
zn896EfL649OvjgRXFCcsE9e56kGSYJjwdGXTfNYgz/Qr2+L8asHPBrM989/1f5XUu2FsR34ourP
jBLECQYbJxjnT2wbxigm7LE8nzrwH8QEv9z5RJBfGv5KSlzc3oKz0X+qEuQkQTFP8Bev/0iQ+ART
FvOHvfPx60m49m/16Nt75qtbn4jzVctfSZ3Lm+Ce3d1DMPzszFT2z9wuyQlNUpSmJP2oAnkkUoRO
UsxhOwkItj+a1I8R2x/p0bdF+vUTnmj16wv+SpL9AFGchfwneln+87/gxw9tf+8+z+G3Uo8/GHCz
EwY+KcUCtPn565Fu9ITRmP0cNHxsBa/1tXx/uHff1vA3HvNEyN+46q+k5j//DwTk/x3RRQo2UsQM
f1bxcUAenzAI11OGkm/byH+/W9/W7+n9T4Q73G2fP/sryZTBGrf30Zub9sFa/jeYypQmificPD2O
BPEJTyn5aCw/78ivt9wf7Nu3BfvmQ56o9s1r/koqXloz3QM++Wgzo+yf/+Xvn939rx/W0X62Yn+C
ASUngrEEJQxCwq9yYH6COOIxqPxRxF85vv+sc9+W83dH+kTWyx+yH/5au1Ga0Srz4AN/TsrK+ygz
nf/n//0TRUxOYkLjlNDHItKTFMFujD/FNAjhz+/8hAL/g559W8HfHuMT+X77wr/S1syMdX9m9AlJ
AMNpnCafHBzkAF/tRUjlEMcQfX7yfuhJEPrQm+r25rO23zIK31bty41PRPry+f9XTX4b9X7B4fmN
v9n8zNG/or2/3/rzyIHuP7n193D8R3d1uPv+OaMJQ5iwhAmeAGFiCTi7L7T+4ZGPwslfct5/8Yj7
G+e/f45he9IH+wrJoSCQXsDune8fWiIMVhnFQJI55fByiH6eP9PG+hL6hE6A/otYCPCyFGw03OXM
+ND0sTSAhKBpQhAFFP2luHFp2qCM/jJXn35/psfu0lTau++fwwCfP+s/Xvcw+AThmIqEM445o4QQ
CoPvb29eQgUFLsf/G7pRksIGK+mMmZdBKJfPXT9Jp+L+okwSctX0C/FZievTSuAxH5lvd0mnX/hp
jk+N8RfaVMW+wuGVqckh8dOaoRT/5DumZTtV5qWytcsoSYfr2HSHXlfmsjP1e2J4J9VYjlk8kuGg
Ud9v6BTZTZwOyx7VXZ8Ho/ZDJ9I8TD7KXDGhDKaLvABSVe3XWF8wFdVZjVqVtXZ940UzynFpSpkM
1J5WbAmyqLpxi1oaX81QVRoqclHRmu8gUEV5gVm/bRxJtyXp1i1Z2Btle07kqtUr4eZi44ZC5YoV
1Xm3RqLJCmaZTKvUbgyfX3e6nc8CFW7PSXVs2DTtUNzlqjc40xVbs8RfV1OSDbzh+9hUnURp4zdV
bOeXQVXtu6IabLZUdXtdsHKQXVe0mUrseMqY5fshQvMu1O4cl36Vq6h13pW02FGd8mygcC28O71e
myZka8mmF2LoqmwdSJf7ou6ypiv6bPWOjjKosc/mSGmJekt2g5tCVtt0zi1ec7GgZWddvG6iYl6z
1JF573lcbilrW+kwHi9j4a0UfkpOMRfR+ykaiws6hOl08dhc1Iyvh9R3R5JaELiN2rOCw6zUFe5v
gkZFPhQRy9ICkbwZ3LwtJrzKWCTuyFnC3zq32l0TkNp3k9pwsrK98QyWDw1uymLd8X00RWeicnrv
uppd133n9306jhvhWiqDMcOxmewiB13gvJgMdDZJqteYzyyDhmmQNasXaRd/hLh2fU0QU3IqRyK9
nuNJ0qLqJa5FLWnZkX2qK/WiSHXdyoDInJm07uSCOnEqeqHO1yhhEnVsvmNkURsRFWivvT41Q+9R
PlRwsW1bsqlmQzNsEnTe0Aa9THEXspQ3XdbiZNqqEtP96ppGcoVAUDFUMk6M3aRT2UtDaiur1VVy
Tmq780ElMhl9J4vapQ/qazmPzS2bm1iutLISIdUddRSF95Vz7wNZgxS1d6/qJOgsrt2Q44hTOYeQ
5lalbDtNAknWRjazOiHn1qPuwyJwt2k1w1nVNZX06cxzXMVFhrBec2O5qLbK8zqrpuWqYW1/6GLc
bF0YlrMwN/pdUeM5a7Ra3riIvSzdVGd9Wotjx5h7wemQZmCI6k1HBpa3fIYxBVFswjq013GC613B
HWwwx+gW6ajO3cpfUrzeuJqm54KycbMaTaSxcR5XcXNUNvYwV2MhskKlUOssEg6uz6Qb37SXQkTk
tqtRuSl14V5Yb4rjtKg+i2EWzq0Nwxmkq2ETkgYfCULT25LH+3rgoFDno21hXpo29dspVGYTRlNl
fDFY2qmcShkGz/M+YmavxsFkYHbw3nkdS4rJesZVXEmCzPgiLoU9Ldu4z8bo4dW1otJGzI552rNp
kSbA9s6CV/0WrLsq5YDsKvkaL1e+SsYXYLua04T0Zh/wrK5KvpojcdFLlyTDJVqs2DcmZh/axRRD
VlZz8broce9kHxxXMkqC3dTB9hms/zwacHFh294eDe9jnFdr7Ha6T9tjNK08ixQK550hhQzlmr4q
ltndNCrMR4qjQz3zIutZy6XuEjpse+zSF4TBWohqRt6Qqi2ubPowASGg5UqZqJYudUm7SZp03qK4
XM7rmqms8eCM85auJJGVE9WdDW07b3sx44Mr3LTri1XvmmQdTsUQRB5xE59ZYqLtqkZl86A5bO9I
oJd8WsbDNDZ93ujaXSfG13kTwI4J52/pSKps8OXeleWHkhet7LENu7XvTzXM1Ye6ReWhGcLwI7FL
dAhsIbmui+FMpEMh22LuZBkju3PN2m30Wr8rl5qB2U/Kaz0Nr5ZxLHrZedS+qGkybprVgjVZQ0ku
XSlMHuLhGnZvqWXV2/uypPV2poPLlwonh75p18vFVjSWvPXNbbniLlvbMWryQjfdNhRTMZ8WHRVD
Ths3vhGJKYeMxAjatIpfL+lSX62WL+98wEW9Z1WT5GoGAytDQaP92FpyWnmFd4lVcZLHXBWVnIqa
uWxFa0EybjQX+zaiY5kHHLEdDTXaQJU/wjtdxHUtxcBTn3E+gUOvC6rfctR1r5ck0DeLGbs70xrx
GiUmXPexTifZ8gLs+Yrpxvo4vC1VT45EF1PeRjW/rFhlc+KNHiVxU0c3aFBLk/NFiC0Dz9LKKOL6
bQSm9TiWpD/SpMP7oezB6dWBbWslIpXRxqwXA0Vs0/vxvOp4fb14FMkmWshNnLJhQ7sUHGnCvexQ
eb1a5U5NP6Bz4t2wXfXafHCqWe9Ix2xG2NgxiYdInal47jMRlN8YiEEaWUytGCWbPbp2cT8JWZVz
N+dVaPR+bcVyRG00bau+sVZORvspHwtY0bIbhH9ZphpFWTpG6YZW1FwwN0Rnq2L+tDZx2JVGRasM
E4BN2a2iedXOHldZN8ZGbxYv1mNaTejDkLjkbGw1WGlbEH4blrj8sXAlhrijKt/aFfF6q3QdZbrv
ip8ci0pYLetYe+miMeyEbcRFnVQ2i8LIdxFqom4TsVQnmRUm7vPJROUKfiPF2cSQvseLqg+IWG6P
4FqSMitHp8Gnksi8TnxvKsnEEgWYsMYTmURrVIFP6ccpo5OeUkkpTSBeWPryLRhv12xg7N2hhMce
dByz0453b5IAVh12q5dImX5TVyXZa1KzQzvRW6djMH9gvTNbiznvjYsOceqqPBlmayTiQ58b376G
EOaU4TWWeCY0G5Kly6c1DDsW6WJTJ3N9QSNT5szg+NXYsGVfK/2GMDbs02G8axCbJQTD484yDgFS
HGhuCpVNtp+yFhXtCxi2zvXMBglz+npOIvWmmtrqmLZTdDHSHm3XEp+7cq2uOxr7U8t1OKKqaLLW
wzatm9lJuraVRJGL31fN3F2MYwf2Z4m3rPX33dyOd35yEKzSHmbcR+fNkOIbCucZ8iriKisGEja9
dfj1NCSdBEfJZF/a6i1ti9hIMHzFlo0l38Mm6cAVqQvWpmvuh8D2DIOdaiwdd61CNIcdRY9Ls7C9
LiBgUi6CaMhjiIZWztG+WvTdmDTdYZoV208aX+uGvIuT5DAya7J5AFcX0fLNPNSHpYr1Fg1EyTVC
oHSl5900KDkmsT7OSyB5VCx3vBbt2+CH0krYMq9ithSHuBM8s6HrNwazWWTgthfJxoUcm2hlmziU
KYXeQ+C0ClL/aIquPDAIyrIwk3EL2cKreOrHvOtxLbuoCm8WPtF3gRmbMVO/saxK8skPu7rVb+ti
sXnaGCMDif1FuszlzrYm2UyhiHbeJJdJEaJsNmMLyYUZMjD/3X6ooy7HSFSNXDyNbiZ3b4uxy4YG
9Vce0zIz7c3Ydpc+AZte67GXcTGR13MNqyZOIUYe45rmxbKIN83Y64zGLjqPa+xh55tSViOZJcQQ
HLwK01lNVWbUUG0SFPaLr1/ZeoT1jMwsFQsXC0tvRQr+u9ee7mvW8AyCeZSPOMK5WtVZPUY0t0xV
2dLN89u+IFcqLbCM0qbMJj4dlGpSaRo/7Zeeo91Co+km1Wx+FXTavSqMGjPBHM76aEzkWiaTnPWK
tzVfP6i2FpIuEKKXPKSnFUz6+1DrRcmhcM0eD/g4dXZE0k0l3UCfIcgTPoB4RQceo6iwyYkKaDOz
EgZIYL58g2AdoSEycpm6+k1qrTjGU1tvQ9u9DvOS9dyl7z0sky2dV3HWaNtcBkLxLp5wsinTOi9F
nShZrzPaQDw+Z+OkWtmgsbH5MhY/hrroNgS7y5h1sqIeyQZyuUvcFutujkVxpivCczBpo1yrFW0F
nLI4RETfCuuZjEv600Li6aBNCrFSz5As8XzRTyrdJ3hoL78+7fYoE781fbCVKj+dNPzy6z+uTQff
Px9/++XDh4OKv/x2/vmE4+9etbs3D7DPPb3ogbZ8edYvB+0emMaXU3dPmMnHM5G/AVR+t/ERbXkE
lT5DqwfgkNLfgyuPT7R8vv4jSRFQ5wPqAbQEDnRxJAgQsk8khZ1gkqSQLqaIJSmcv/uKpOATBGgU
8AoD/EZ4AtjtM0nBJ4SlQHwoJxjAB5yi+DzuR/oBWPoGSXnMUQAiUQAyiPAYeA38BljmEUdpBlbY
otdI8nJYmv2C6/UNbZg4atu5s6YZEcq+mpp/540AbGIAV3Gc8IdzB0/JTRf13hkHcZe2OiMlS4xc
5xmjzCzW9lsWV+vV778Sg1r9L7ToAZXBOSw4zABSPHwnMNFf0yIzsMoUCCDLwtfOynoKXQEOv6gh
8o3XJIPcKtnwhBf1pq1a9W6kJoL0XNEPC7Ht+7mPJ5MpQpa3wpM5hZrcFxL3jRl5GPHj3gmMgaDG
jFKSkBRQ+Ne9I2bkhVfEysaE1clJOx7yYnX8gmETVXJt5zTXzIQx//0X44dxP3oznFqDNYShEi0Q
8LSHefuKolUjT+rSgnGDoC6Cc7IoJTvVktXK3pQjOlQGjU5WPLYXo+otPh2qUQxZS12EM6uAD4EP
H6v2JcONj+S/6B3Qwqe9Y3Cui3IKmwR2B+yBr3tHFwjDZg7+sC/MEssIoOOlpQ5ST9vUlbRAjZJ9
ZKNU54zbAHAsKc0Hk1JYS00XuZ8A+VVX3aib6Lx0lYrywCPR/8tuPpy5/KqjSQzoLkYxSgCWpoxA
depxR7u04mJhMBk1K9ihUoXdwGjq06Zp0T5BFlKOet1gKuybUs30/aBrBeSyTfyFTXV7FmrFfuS+
pJXEenJX0ZKQrA4tIJIxtQM/DJNi70gVDWXeVyUOuZsYvhmtCD6r56nNRBOacjco0Zb5kkZ+vZyD
aJcrKir8fi0Mp/s+LsaHZHK0urlc61hDki0MIVe16NZ4Q6wnlZYduKhYxlVpBERbyi7TtsV4rS9L
PlfLTiVa17JQDXW5B+OmmJw8T/yrxLIeg1BL+j6JRtTmthoidxjb6AFDsE7v/NTXACL9A4MSOOln
yOxhzUWrN/Zgx97FF2HSRTiswLsLiYyPnGwtW+qMJw94Vft5uVFJCfR11QI2AwcQVZ0FAJazJEAT
N2Bw4IlrH5CXE5poL4u+i6+sCyqHdJV1WZ246pyuCbXnGnJGJGO0wL/R0sYqixqu5kyZBtAWshSm
0pu1GHaDWLySZo0Bz3VTVS+7ECH0XnHgq1LEK1yoWDdmLQCKh9xLDce+UJhu/arL9npy3p2mbiaR
nJuyDhcj4PZaYjO0b+Cwr0tzoUR614Y1mSWzpMw6PC5L1ok1eY+Cda1M+jptpaLtcsmpBzu9Foid
RpNfOtlGEJgBoHVg0nqTotvUlk2zrYUozlOV0i0PfVCyUxOhkEbpNHdGrNk6zn7aLABYD3SFRDLU
8Yiy2S96BVQ3llcrHEi6q8w8RzJUXNrVaS5dh/EVE7G3xwLSBQ/sEXKr65FORklgHaXYdiXkZUro
4ZKpRVs5xB7SY7As074gJX/Vs94sBxZNaSfrTs1XaUOrIIFvNVhiKyq20XYyh4H1/S5qPBCuNr3p
uqhbJI9Mc7NCmBvf9rywW4ea+i7UkCHJiDdgqiwJC96wUQ+bqtPjaVj56dz79Q63EPcNcEJ1R6p4
umUmrs+RrdF1AvhwzYiINfRhXfzez5a88AXrDoqP7i0AL5ITXyjZVrjLzQIRdem82TKoI0DhYYkD
CJ8qSFDKoYOE3kxb0ZRdLTWjsHZp7/F26XxRAlWqwY7PDt+uwPyAUlZF/BbrsoBcvtEzySAgtXvL
2DjKAvzEFqPknntVX0c1FR+GaGAh83C/yJxrIUjrEcGSpEl1xJALZKFJk5xq0m/Y6vpXNY1CKwev
67eNQU1e2RQo9TzECZgZkDsG1NYotEFKMNk5B/ZrncN6TMLIXtG1Zu+rJegLu8RLxgdgS2rUyWGo
PPy5iuE8kj1i5rRnMVgVM3AyZcY3td/yWjO7bSFF3IYBR/cmFfYckt11M+K+XzJtivI4UyBOMjVj
88G4Feh/QZo6C2UEyKKZowYok0rFbkkMy11l15eo6asM1yk9bZSrs6V2UXkefDSK03aImgxPLZ7k
6BeeOcBfm34GRpdpBJ4LofWiEVECXs37+V1PElisBVfkPHZlsnXjoC5Tjatd3TSokVHh3WZiPr5q
1OpzmBmyT1xKMzoa9mYQABSyKlSikqWJ1q2wEOnLKo7NdhzqdF+XKmmycabVMYxD2KGhZf7MqJYe
iEZhV5fAMKSOJpeVrR5fgedv36e8Iuc1ttO265aigMRtncsc/pjGTnJY4+FlBzVYu4/WcbwKhJco
g7Sdn7JJpM3p5HUJSeKyXkZ6qSVDc7XKFLVgy0o3ZLCK15+IeiinaEP5dhXJg/dRhqZXzWi66KqD
ld4fqlmsYg8OOSoOwM4ATsxuKbcDrFjY2w194ZK4ycTM580UozmveRllcVOPeeSYOy4tu5zS+QAF
s2tTpPFZM4WwnSO/i5t4NyT4tmvXlz0S9w73L7ERG97E74NSF3adt3StLqvI0wOzbrigxOJSti4F
6DYqsKklftX2/NxjVG1dNUm2tPNx6Qb4X0Mg2U0ArtNixpDVdevrYhbLdogZ3+pe1PspOJyLNCYH
8HRJHqmqvgfWXG5opIYdrMFk0/DZv5/osJxO8IoEvI/hG5vCPNKUDG9MbQuUA7Dbl2Fd3BbZlLeS
Ea+ro2VhDJltRX861nhqpEVtn1kTj62kzXhTD+sWLxpV57xrxhnIU4m2STXb1kmY0ELdRAygLFSZ
0uhVXym1BftcqkNVcwKhFulati8KhdLzOW1YuhGsdNcGgVGN6x7DDDfdZl6HsXipB7LmVJFilrAI
+wwJXKhjp10Msa5nZ9NQrNvEV4vbQagxZ8IurMxINS8vmhnAlUzFONszEvplAyBv7TNOUD3lYpgG
t4G/W5v2OLXsxcChDgeQgvZJZkzHyywAXUUS+XV9WRcw52AGGcEZ1KTYj8OYlGITd2UJJT60Ylm3
Kp62UCXmr2HPDmd1QGHOdJQmUOiaNM9r4C2XKxigbU2ioDeTU+1dqjx5mKNkEyyO05z0gVE5mKoG
fl4gIf3cOZoF0vF4l84RvUqiqsgACTQfeqyi18PYV4C720ofXKmU2qy0sVmTJC4TqgE0zUn6roxp
Nx4HIwCE1B444MFXpADPMYV5VyIz7KmedL5MSuQaiqAXput0uQdv0l6kkVh+HOOuf0lrZo+hQ+nV
BM3nhOG3U1q7Y9LQ+NyQVr2JA2D6sYw9/olBGngqOEBtVbT4Q+1I8lqN1m2sKUaApwn70eMCnYJw
sGJgeIXNOxtHPqtaZt/ywWCoxC0r2YRobKHKYN8vsVk2K+RyWUPGfu/ixgbZ9N2Sw96HKKClEZRK
R9Xin/rGVzIF4nrEg0l6mU7Qz2YmWm8bOnnY90ZnqykX0HtZjryDOsc4zE0+92baFHNfva0TiPzW
nqdH1KkBZ0m/gJKjIGFLIzZCcIWb+WziAPZVPR27wnJZAMOTBZqT9wGNdZb2sN3GYjwUpFY7mq6B
bcB2zS8MJqdzaM3LsWVQ4g2KTId5gdrlEPXp5cw8vm5Kpk87j4cXIenDZeg76iFl0mLbzMClC8wh
v0TLIQpT8xOkpmXmxLxcCfAaOzh2HRWbpKPrRUk0sN2+nuXAAByDR2PDnY5pcdbhCZ9aG7nXBHL1
fR3ocOyEL8/j2ajLATWnqnYXyVrosz6MKM4hATiqJDro2jbveGHmG1aM5vUIwc6ubfkVaqodBHFB
otK4HY3QINNkas/sCFWOHnUOEA6Pt8CrRijZdknO1rgGhwbFJtN2bNta4Tc1iiBhHLr+msyQo5uU
tLugAxTq0hKoXdXg3Rz6s6Tt8UYoP74QTaKzmXflaZy0NvNDmkpMFndBmqY4zHwswdbO4TS43h/7
aY6uIeTCwOp0dDrN5VpKAXKD7oOt86EskzxYGr8Jamh3KenX01nrOdcje1/2ZQdxyDhsZtFNGyjI
TrumIPdwtsGI7fhQl6oKWpwO0VrLsnRC6jLEF1EXzDUunT7vNOILeKgq2SwlgWg6REB9x2bepknp
T0MPxVIA+mHfJBGDWuYYTjuq3XUJVRIxp+6um0WTq2kRBqilSmVSxTOQzLnY9apudy3yUJOJSi1y
rs1ZV3Z3oTDFFmJvfUqhUAmG2TfSk4H81JAiZKrvFdgd514kC4skVJAcrCleZeVDtZtriDwKqCrI
idcgcdXsHG3WqzH18XVCy3q//D/uzqS5chxb0n+o2UaCA4AtyTtJV3NICmlDU0wESZDgABLDr39+
lVUVWfnyVXdvexNmmSbFHYjhHPfPT0zbsJfmIi2Pw8Rv1nbx+bDOvljaCesgntt9iHP3O0dl+JPO
0ufrFuGeqSpy6pcquEngvx/ckrBnnlTonbSW5jqQ47oTm3xhvsaZm0JArOTQFBsn82ukdBmAp7jS
isPlMnGG1iracPXLKezRuJj6HMxbeqmKYaBN1p+rMYv2RtdPeCY2F3ETl5Wolv3KzQuroP46Z+XJ
uvB+gbm9iwNc0pEa3F729CBcM+ziRvdjMY1YIlumXBmSCMdL77b9YBocRx3amAh3y5emaeJjgFLq
xFBfoKEb4u8SRt2+X81jrMfU4S7gMGSa4F7Wjd8HhP3MwpRc4WlHO4ar5cSb5sDH1e3mSd86ac01
zgK0bibon1Cv+WOXaFkIQnCX2uZM1tQ5mMAJ64uKw/rkk3SHLVAyDzmu9xrb+wjpq9qjOH7rKeR3
5M7i176l/AbMCCorJbI8Hfy6p2bFOdLxbwtnT5D4oUdX7VyMY7QWUSTVPiPuGGAD5YNJ4rPtWPtj
gFv8anqGr8DW1p6YmfPY+eFetrLvC0M7+lS5cdxvmvZrnvUhippUVMfU+69NKvx+SWIgMU26uhwX
WL+btlEWPmbZemI2s0ner6tWOcRzPMLJC5XDjMRGmtAi5KxG8RHK4Vul1au0lv2YnG6v8Yv9HV3g
yZyqaU1vknpsh1zMc/K1XlVylW1quw1k6j66IJrvTTTaJa+Mm45hmn7AU8rgtbJ5vNmyLPmQSTje
Z23YXk1JkNzMZIjvk6VPilChvTBREz6goUyvKtYNhxFmxFUcJSNwqkBEp2GW61UwMHOjm9k+KCHn
26nh+M/eqHxdg/hJ9zaAtJGY9znZom+90X0ZBnqdD+lgOpp3S+eOvIMVlC9QvE5pRhf8gU5giSez
m1DWPY/Uhz+qIIHdvjL3I8YKP5iU2f1MlYlyGJXyuq+GpUiDdTxYiSZox6tuwqmQJJEuw4xyeEvW
NlM+L338TEls1l2lUhSdXvNX5SVsUdqH6c8tWFZdrNU0PSyjbF9ij1cqYb2sDxUN3JWdYWDIrpu/
V5MFERFF8VeljLqqh/RH0MjhKnF8KYIspl9Qtj/JLW3OU4uONgdu9GBYHIL9QCkrRrseAWmKb13C
up/jOOJ8IxnKrFkflAwXWB+wJ/Q8oEbS3fiFbRN7COk87FosmiNvw7A0bVfndmy3Ylg1OShXB4/E
DA/WjaIExPKwKhJ9l4uti7hX5qbbzBusJxnjwgphXCgbjN94mGzhASfSXKhO1bpEl5TCQ2lsdezX
YPxq53QqjeqC6zprO5i+IhrzNaxv+mihZSaDYcqbts1gwlsT57bvIeSgik32FZNY79qudcHjhB21
m131OErXdcct5iBf/GztYSQu+0lN5ndTZNqbsVZPfVxZ9V1om8Cw32BkRQ91TzcHVWcZ7rZOphVc
n8lEhZ3D6Cpa5wnV+eoJ2804WJJdHXVWvExQn0weZWP4LeJj5vaVNOs7R+HV7bd54odKrwFWIfXk
OoMg/bB1M+Ql5npoZy5JAk7yeiQJDDLq2q45xjOtxR4KHqrj3smMXacTEIqCzJ1jRz5UXJ8GD8Hl
PJIaUpoKqg1225SSFghcFJStZuiyIiPrA24+1+TK8PUex+nQfUzaNJC5u6xp4UFTnn41Aq3Qreg2
mf2CAteNM97HBhQDX7jG4ZkHMlmrfdyj5M67bB6juySTFfCAdVvafYuq5ccWxf0XgoaAp1yujxxX
dXVNEyNfdD/LF3RPk0Rp1yfvfu6y9dAMLPW34aZIc2jSUezS1CS3K3YZ2vOWpKKcrGj6nUPXelMr
Z5dTDy3RQbmolvuZVNVwRcmqp1wNpCmDZOjPgxzh53MmLuWmknY4DEw0KDU3gEZpBTcfR0IHjkc0
diyGYZS/+ArNtYyiNEufI07BgiLGhzNdRETKHaBRKIewQ/W0W4wxVa6DJFa3UWgHmHV0ziDDQ5js
jjEoqzmfCcHPD97juS49h3/il8neb37D9s7qLNkeRUM0ubPLgh+nKDuHooOU96UasTz30RY6n49m
MTMIHB3pwtci2QpazZDxxDajmBgcaIstAPe3V/VFHWlJYG+ydqG+qCO6vsLwMMetEzJ9zFTAwf6k
AWCbtAJnhCYRPXM6xOwGVbm4qWsYEEW82l6UqoH1VCxYEGHRoPqkRVt3pivomrQ+j+DEhrk0LVT0
jfdDlfuo82sprW7GQqMCK7lqDH3wcZPQIWdVk53irYkhaoyxua/BtuKbGSaQLJnvhiJrdbjgWKEZ
FCfYsV9akVBUyT5LahABDhfIljQ2O/nBVLqsSI8zw6rxh0hm4EUrGu43M1fifonj4Yemcn3JiOHQ
wMflLlnCaMmJoqAWUm8rONy9NYc1rtLkmGZVtJyEzCw7qXmGTivmBE71ZtLlvEwyygXKqntCYpfC
lh3kS4z6/dUR62+5orwvxmnkMS5UlT6noQslCBRLcTevgn74yfB9AKUct7QF2pqzkW79a6OHCgV9
v9Dm18Y3SPaRoGt3XEyCkh/689DvIcMs/Fzjvj3wdAY12bDK2T3eefwBvBFAcxxU4IGUS5vdailW
X9wRczVb33wlXs1fWB3r22ju6gN0BiyZkGWUlWBw6vqodeq7a++6EAToWDesVHHdy7JJemzl1vcx
OfQ2RGEVBBG5T0FqxNdODnLOdZYSeQpIM6wFeAuKi7uqbVUCUQtcISKQpHZYINUzF+Bg090iC+k0
0KdGx/1VmKFK3KFXw+I2Ler9MkvX8L1JL2VnE4KqSLQY4kKoFbsCDFaFPbf2oNiWDUe9kRQlhavw
VapGcKwW3WS7RWSgSTnoiP7o5767XZjm5C6GgUogSEQorUaX9bIAMIKPMGNXbkU2BmgDyed6D1kt
ftquJdkuQZt3S/Ah43Lc4HKyJVJ1YddZgUMy8ZJPJotUXi1aPkHPZR/NpLt3MHHCHtoxli8ERSfY
m7qLX3wILSBfBxtCXKd9B3XRbncM269FS0Dta+S6xZQLh7hyChszoLFeArxD2pMu2wkl4d+3NYjn
nMR1eJvMQ/qt2iA893rCBl1rjUcHDCkUB2rSUebNhrIbr8j7oIxB0kLpdjFIcKZQvbZT0J/hYbqx
5CCabsHg4aOtMgwPRs8B/M0qyHYhjWuwOtMYCKz4qNKnkJDFHIZIxfYQpl7ixpgF3BWgUYncKSPd
UvTbaNRO4uOYHAeXpLu1J9PdwDnOPFzCIFz6AWgPGpx+OK+tMecl8WAfJqqp/5olvfruKE2XEtc4
cdcp+iP7sIihRnnaGzIVbvEOVDdT07PRdFQFCBf4HKCu2Pb46WI5EEP9KfRNEufgyKJvajH8dmvZ
7PaLJeyCiBMwqo6P9VPXboQcL4fnLsNmo3kgVvAtiaMN+lGmH3kD3eTEZjOoXcPrnwsnTRGrGjWd
ahJ+Ehvkotxrpl/StPK2nNc59gBT+hQ694SrLh+mxJyrifBxPy4DB8XFIPJrqPzDcVsIbgaRyVrl
9TCcq4gM1XXHeJ+BWlqEu2+5nurbOdPYvGlvvT6HdpuwAyGUkOulo60/qk3DSkT/HMsTWMPKl9Mc
AJFd5n7+Naug1rDPgu5ljKfQXRvbkeqN+MxPPCe2kqd4iWb9ETZh519IdakOWGQo26XdxumOQaOY
npKqdQK3YLcbI81X8JVMJCUUoKYcsgW6z1ZNuDNgojTixPEtob0049rpoqe4Kb4lXjTe59bM/XoP
Vb5dHpBWIM9+9UCXlonHdh+qpQZGP6VrercGgUQ1Vzcl28LrbojI41oP3X6GNPhKZee/101Y3aRe
RWh/0/QajIp/TVLVoMJelkdae3UcHUvztM7g5uiMHTuUS3cTAahJxigcy6Hy9IxiDq9ExnAt4crS
pyTO9PeupzWWD2/oIRRiuoePLX9G47z9WnxtG+wqV5VebtNj044tvzZrz66zccrmMuiMaYoA4ZfC
1JV7paFtjks77jRCBk3ZCU/fbcKrtyWk/DlA6VtSjaVAO+CNbVCnP/umZ0nOY0puNtfqE92G8E4k
yPgcBdgFcmUqF8lcqnEuG9XqIw6D9Ii2ah5zSCXq2yhGhDza1QR2D75/wD00iY/YJ+0xkBYKADP8
OosTe5WC3iiyKOBXTvRwDm1HbwUfyS5zWjOwV77qysSmSQAjpIoOvRT+SQDhC+FjDWGS1wj83DCf
2KOEQvhB9CKKiPLuDjtoDEoqJIpKKpb1u4m5hG4IKwqm99aedYKREkUHGWWCLd0MPK/R6e43PvFu
p2gv7jz01hp48QJrNa0d4hIReKWcTFX/5FMpfsHLxmEXbejYRB+GLUBRPsbF3AtSAGHXANKSLtmh
rgW+p8d4KaeuAYEpV4XHGnVFuzXVyXEj85ax9Q1wryzXaZ3PxPv6FCkJcyyqXlMGcQsEdYUwDo2U
Sne+NfOrM9EvhrTNLRDRZ5pGDleh6nYOitYZ/ikot1F0tgiSuXlU2qQlndkKQIzC7purJb3SFpBE
FgfrF+ES9uGkUecIiMU9xFQsfG8m4IjpHJY2nbA2eN0QoLLgXhC6kLxGfUWqk6RIaBXVFpg9zcZM
lbwPJ/GtB0N/BeOtYOA+gci2zXwQ3iwafESwlgkzbZYbdMcF0Mmn0LL+DJJE5XCsGc1xniZHgu8M
bjUa/ftkdc7kY2rUja9GfkKDLF/gOCCJ060EItsg4NNXrImLxHB+DX5QvVtApWAknVDPZmT0tvGt
e+PjRHacwWQCtR+9DlFgoOhqXKmNmiFYxF3YiP1qIGTlcy+v0wA3uRsAeO/rkMylCcZfASXbMR1G
LcsLIlT8L2Eih0ddtQA3OXTRNdFkh6+dugJYNmq2ulJXbQNRakE+oZDMDLv/DKH8O5sDtIPFJEM/
ACKBpHEWX/ipPxEyM87LcBgFztx2wknNMLfr2lfr9t2kBH5b2NO71hBUlv/5Zf8dy/p8WYwUyIB+
hREqt/QvLzusjU290zC0h4CyvJcuqcCj49veLT1Dc0ABLv8fXjMKL7jPbxwIr8ovoVyCtB1CIxgz
9hfgZl4yrnsJ91lvyUXNbFUIHyrE4ZWDINLzXlizfrGVhokboaYGDMHaI0x/dHxbl3m9Ey4Lvzm5
8A0NVBOieaXgql9TotPglAVQzIHf8lal32A3o4YeEar51XfStTC/GSgV8NyoDxzw0++UK1hAK6Y+
RbiZ+dAfUyRTH1rIGkExSR/fbtG4PjN0uaboNcraBwR9ImBA4Trqo1j7bd3pFpGZXWcqihyRTmHP
tWiMpm/cJReCJBg7nKLYdJDKeBh94c0KB3VqdXAKK9cFcJXMNBY02/wpjYfs0catxNZCr/DNIGby
0AvLoMGitNrHAYrLYqqTOClbkPIoC4O+AlENLCUrZxFG6Yk14ElLtwzulMkQPZtNU6gfgHzGq6jL
Jvgm6K9fkTOdhnJMVfCzHxhCUoO1lB7gWDVvmRxIemjajeldUkXuu2S2CYtgtuuUd5tdwl27WYAB
k/BZqUco0Wg0lcURAHUsKMI2XqcTckJjh26mg3DM6Txfcw/sNGfetBIE0QzgpUZEoivHEZxpKYJm
ONT9AmBOZXHc79pMrxvEBgEUto06juMb2EyaO7nOiN3IkO8n6/xp5AjVHD43xz9Ctvd/rMg/4qB/
xkD/TIX+/wyh/lvi+c8QKsUKyRLCWXz5E6MRKE6rf4GG/y3y+6fpir8zv3/7d/xBqjIk9dOE4YxO
CebWUAbM7Q9SNf7f4F9Q2LALjoqGioHU+x35jdBUEA6QkCN8kOKXln9EfjG4iCDIGUYZSpiERPz/
BVQFIXphUf90PH1+enR1gGExBBEDkf5yPCE1Eyd6gpudMj7cExSkyEMkVVVmXgSy+MNX9uFwL6yn
HwbO1MMf3rL2LLvDmequQy6ykm/cHWp8z+XfmsxIhm5FC/8P2HjAHtU8wRSMf9vN8wKJqu4q+4bO
dD51DUnfWlRJ5QjqSSGZmEDhZ1bApfgbG3rrB78f5gb6Fa6WbP9pSEcX7dIgcLqCQsetHvcBfeyT
0JafrnTdJ/1XCHTTtUkDfkcQw/rJBWv2IyCpPl9i1yWlAxECYmj9p2Wtq0ru1tC6m79Y1pBT7UvT
qw1yGOCmk8dcWpH/Nq55FwxP1SqX898Y1wlSLVXHWwZ8l+r4ZvL9VCSdiP+wsFNBX03E7NtfbOyL
TVBGvUJtdPGyES2HuhGrr//Nzp4RL0aEq49eYWgmAO3+bGnPl7rQhDjP/2JrL6pDlHroBv60iUlK
ZFmduFYWKhFF7rRMTNY9RGt9/LS742hkV1Etmnvcp4AFLpZ3Qmx0pkipn7UNiEScAzKPnmSYx1YE
uUQg4gqhOfR0c9SVXmX/zfwGQYHWDO8jOggD5j8XXk6nbRpfIUYluLw1JQBw4uGtMiBMfCzI67+b
4hvinHsWRdAXlMnOv51xx5iHSEHrck4qhMg3m+4gdfwMVTucw27AWv+XRY4u2R4rs8Z/WOS16VuQ
yy0/ffrkWzYEt/0W+PcshtCfN3PYHBimAECHUbtwDAHbegQJoqoDEj6kYy7bWu58tEBG1QBKITsh
NuRneIKZ+PB9D2DNMfVtTcjPCuHaIh7IxTr8p5k+w0L2KkmAVSVNCIuZXlySrXkVStz/dtb1tO0m
1GL7pjalYDAkPh32VPT8Dr30dVQptu+X1CLxBTBubbuRFU0UVviF6iqCBlNMxqW3n2577LL5nHkG
z+iflvuSiJOe6Eui292n6y5EBT9n1hyrcAvKOoTEVE30yIlZ/2G/x3bIY2ECtPFYdt4nAdSLS7Uf
LOxPRjwKkeCnpzdRlSCjGPvlf7Thq4oh+xeq0wYpT/ClP0Q9+/Cr/PnpyMvFoTu0JLmrOnTcSLV0
x7+z5e3URDujJ31VR1zttmCTV7DNpwNMBviQwDjfY8guN58ePZAu8dqmwWMyCVZ8+vSii11JJvfx
6dPXqe53SvlLbCt50xX0yqrWH/gb2Jhj2AN76TvS3X669rX263U2BfHuL669GMj0vRri8AurDAJ1
/+7cr0j7SCuW3W/3XmQJBU/o0bP+tvBnZKvqaA2uLj4+ItjzO+qL41+9/LBJf4jJCEgOYGCmNHme
QpI3dQOdlsRfXIa3SHuHrTLFpVnr7XkARbKDF5zkYxfvTUv0LrZ3CJCSq0+zf0tJ2Wn68Nvvz5oB
llMs3v5Hz9+taLMgfDz/X1j+wI+7W48c8d9a/mMYYS5Ph/g4Sr8/W/662cZDGo/hc5e1IynqzIxX
4+pZycBtA79m4DI7DA8YPNy9i+WPDGtJGUzUgVczcplRhe4ctj88nfWcKBG8hFuQPF2c/0Ehadq0
TO0/nf8UhEg5UnnMdPL86f7bi4qNEri7YdXjp/lvCWo9HtrzBQDIkGw6eBrtph6536Vur/7q/6uK
cwQdlSl++/9IeyAvy7OfaRt2h+hiPG0VwPVPEMClmS2QlVre/gUCJA5KRb5Qe8iigTzSpL/rXe32
1L0grfLxyQNsA3mqpQP8PKfdiUjuAbHPWZnW3Z0e0vDwGwqwev4xpLUqsRj+AAOwx9Q55Vgv/wEM
IADUbm3avKdtPeauz55nRMh5L9oDPDvytRXQalZHn/4ECbCxvpoNebowAmpOH3QPm8Ox7JHLrT+E
UW33CJ2EWJESac1sAaspPYKQSlbfrdn43dTYtz/BAvPyK8C12neIhgw9ANJJQrAUQ2tRA3Gd7oJu
/hXV3Yxn9jcIgZ74sU/r9fgfEIKB2fkoxrH9+gdGAGdCYjSK6SDgyO3bf0QJVOPP6xKE+BRSvWKq
S4hMP5qrqwiiPFq7RiFFrsgtco7uKrbZGUxDf9PDhjtxR16z1GCVm8hjWsXaJd9E6N5qMhdEohvT
KzqsjPdJuQxKIMLaqz3MvXLrRr6TbRBeqRFxamYBvzkifhKVhLCblm9QwXcdBgQcDdXL49pWLu+S
pDlWmbnrbAOXJTWoEBDL7s7BpPqbBuAyBsrM7UedIOkbS9gE9dS+An8icOlZ9jaG5ivQiI8pbB+d
D69lODWHxI3pERMMHsaFBWfqXAc+GwILItK579gbc8te+P4uWshr3fVsh/w2OKhMn4if9jVs/mPX
rnO+DHCC2xunKnB3tTVIhiIc7KIxPInZ/zTUPXDctaUGnQ7jGl5dZtrbqQY5BnsGotdAaoTUa4Qy
FyAoRkSvE1CQQkGVvYtBXJREGFdGWf9WxRh30XQIPSTNhlpFYwRQAa0oOyVzX+9xz93QOttNCGOW
9TKywxSl9UFPQbAb1kXtGFB3F5iHbKuzw+QNPQ6J90Uw7ulUfRh+EwZJ+xlYKICOVegxRxgkBEpl
HsltvWS/kD+/OF+C4PwI2wZa4JSNb7brPzDlILuB4xqdGQ/eRCS2u0zTDdGXhZRQatCxjxkv5Vh1
B+0FxFIEMa64bJD+hFoDVxk+bdNW9Jo2rr3xyfDdLTFin6iejhJ8dQEb8Ke2bX09arz/BDTzrrHK
5ZZt91k4naYY0zlACYLgRQi4QyYHgxt895whCR4pd43xEz8A6/PbmCPVmfTjVKYduEyz+V+w99+h
WQyHNp4e0o42J+QxNFwFSW6AfMwHSsCf1GPAHxDFgT09rXgWM0/fbURhD2fQQ1FTHLi7zO0Y9XOP
GRqqELAmPnpnYJAujc4lj89BxOShneVQwjoPd1ELfXrSCpiYvO94snxE6UaPeGjLy2g1UgFRlL25
hlbv4Mi/bpHubhHBGfcwj6EuttVSNgRQPmfBi7cNu9mwo4CbEkxRQBS2QRTlygUBQDpgzl9rG8rD
QlMk5loLSN34O1bp8SqQK27xTUpACIzDK7DqugvlsucxBMVJ9nh61HbQ9tuwHDZ+40yKJUSk+Qjj
mpW0xvtQAqzLYtyaj2AgdqTtHvVS77SMofn10w4MLYLKLBnyBcm8d8SuwkMjmyNmCLxFsbnj4fqg
fIzV4rQ4IJhLH6u21u+SsPBEGgyGGC/r0Xs4skMEww9ZHHYfaLhribUZDGIz4fUnefZR21zDj68K
uyHcgzkyYEP7eWrOYPbC47wk6VNcqWfYTazoDfJYDGX/+8Bau2vhSOSrok8MtslxI8lyQm7pm2Lg
7ShFRgf5K7YbN02KbYl+cVvvu1X/qjDn6baS4/ajCvFeZAoeaTLt4wA4+XmAuYtPBeIcRqEppob9
ZEzJQnMMfGpDG1zHHh4BW1ZE9sMtOtQzggbLghUqliq82hiQiYiQqwwl+ZDyn+Oy1SVIBXU/gWVE
QAhg5yolYvpN0FxNaRDBUWsbDO3gP4JknM+yDdPb2Gr1gPSBuE/XecXPdl+GJvuCSxrHCofvPIYV
+4UkFbmZBcE8jZGql63Dw8gWhUQ1EqKIGc3sqTU8OmWhSrFyCbkmW5PgO+OJuJpBgn0Pe1TxlPX+
vvNQPAto5fVd3YNUSeQ07Mg4vVTR2r2H1RKfabWJ13kewnJWqdnVoPceLNYP6HcH+zlCWIquwDaW
dAKuEwUvYFKwzxCdugnbKj5p2X5gTscj3FFwp6z/IigOVGRm72Bgvhjif/XDeMT5mJYARd0rnOYP
2vgYtMLSHpEqucetE9ywNHlM/eU0IMi0r0JgUE9zMROzBFMDWsyIErimU7d9AR/T532nf6wjKK01
XtlX6JUtpDQ6HICuAMbSF+MUxe7oeyj8GlJcRrq4CJwayyr0HcJb6R5nyYzpUWF7aIMBM4tQlxbK
M3ZqGvU2TsNbHAZvCC++yixbjt2mvs/Ur4cRgMW1XqG2d5KeZ6uno+k1O5hFjhimZDApIAAhhKkV
8FokU7cMbN4eG/xJYDQO4DdVz3tdQx8F/H25onWyT9o4xbmPyV542w3mILUec0NSzCjhl5RiNx1m
D/oYKz/BaBKFIVS10+APkTIbsgqXYAA7q3SdDRGZwTi3Kcva8yjW4VExOz2GI6BbIG1YPE20Anml
4kZMqi3SBMRbMrTuFvMr0j14gvXeJSmFlNLFmJ2lxDuqrwOBGVsSTPXYr2vC790E0BIQ3YXIpD+g
fUYP6xDJk6ij5FdTibnw+FcFHrgZtnJjC4qDGRItpogJzLyo91gjwR5ppOoroiBLkkuWoLa8IGjY
eSe4xECFgcUhBLmTi6ZfPKnpcwCJ9rmuQrqbt6C5JXPlbjC55QKhBgRTBoAeoYA5EhG4n3zA4Cw3
p+9qSraHlqoIs4MC3xfwyekudiC94xDj2YDsDTuGmUWQxDW+vjoGnJo9Zvzi0yS830UNKCrr5bvS
W7+fMNrjccN0BlMI+qTncB913QbIi5eIrercdhjCxSIIJJZ1Xz3j73CWb6J1xN6LFPIDTYIkJ+3h
JzUbOfJ4+dZk1XiVklA8doL9gAslz9lYU0ypwydTTDpMWsD56QWc3i7FaKdMnRlMyn0w+q9b3ewU
FOV8YCPJtaUfVc8LjBh8D91i30cm6F1q3Uutx+8Dwl+tnF+a5TUiEJXw/6Zy9aEoN0QsYVvR5YDE
1q3t1W0YkzWnKpT7WjZ3sKFe/UjOyZKZn240A4y4yj9IJ+SPWRr51mPwylUW9e2BJvZ23ebmjNje
D8gC2I2YSvVg5/VpGDHqyuhMFXNipls4HV8tofcYtpPkIsG0OZyKGvxs+ggnMi40SL29CJgBWwEz
kXTN3nrMUKswxkV0wwso1QcpKSb0yPY79l30zQwWFfPYouYBH1LD0MjhdpN9a2t/gESQfkVIBoTu
FqsPR4AdlySOwFa3lzLNpq3+FQ39DqIJUiFxhRBXvWHwimumMhjUegTeve7ZhPoNY3yGYiXHGEBa
jnzzNSq1GuGIQZ2qtctOzmEVANYfSobrGfjI6B+qKUSkAiZhCemsBQ3f4BI3EQZaTOPmrzxEpaIn
2SWGobNcIR12gokcX5GKJF9xn4q7ORoPxGPSRhCwCZz8DIgFZgHBGMAlkphshTF7mGgGKwNPKP8v
9s5ku3Fjy6I/VHgLCCACwJQk2FNUm1JqgpUtEOj77utrM/1cttN2ud685rmUlAhE3OacfUZUGqdm
4CIau/hko1yDVBJuxU1VwP4eWUSU2xtwZQDwfNk+hprPXBp5veul1carROvwrAG/6VXkD8bOtvpw
j8mx+2JmGB6GuJkZ+FHdMEnNgK9g+8kdDr4aR9s29vFItzizVePvRmQOq9JNnHrNYS1XcE+4runj
Ngha0JJXvIZhg4nflVm+a2zkOjhkZrQPTJN5518KcExrhLQUWPAHttGAJjdfyie8YSX+z7k8oKdY
94zcetZlaxREy37wUpiBwH5Et4gt9KFvLZuxTRtRgosRlzVUtW1bJ6cCXvJ3NRfLHk9Q/iHOvTBY
6hxcVs2HK2Nc4TGgqN5bmr0566sCDXWyxoLjq8jEXgmd5is7suRKNQzszAW3hOdt/WQqWIRdBVKi
VemPWzV40UuSIYPhYXf9Pd20+4n50PQMo8A4ItvPNm5CFeLaxnApIw6TIbOzvakFJMi58ZZdPUdo
34eOkYWymIAhf/K7qjnZc/RuSizoaT6YQSWV167KfOpxOo7TykyaYmX5mCIdjlou8zELWBLINXlq
VMNJv648bvppQBaP7Hhej2b9jDS1D/qmdtZ6Lp9KJu+70p2+Jzgibvbr5ZnXCeXl1PEkVPn8imzA
3ZhxaO+0xfTDGqeXyEvHjcDtya4A07ZTiDcH/JcI44dxahB6lcYa9gTWVJ7WtIwhWvbFl7Tk4Zqj
kUF0L7P1j5YQI8j71NgDp2uEv3DgZc6Hh6XEJZHRCa1tl24o7KOvS0wFrRqVBF2L6iELZ54bppwZ
uET6BNdaufAwdaUe3a6496YBa1j5htjscbbKDxiZP4QzqEWkBbQvGvBQJd1sbTWooFrH/VpodHCJ
V3ymJ3pdevbZbTN9YoHxXdFeYNAf5NnAVHL2ndm8UH8PKzPv7ZffufvGyWujNVvWZ5GaryCs+g//
v+H7+4y937Zzkl2wkDdajBSE4UjHZJ329xu+v0rh+ocf9suqT/wLEo0QIEdcn6WfhxDgl00fdF/q
WUlR43Kn2Dciyf+s+hz3X+RZMJh1bSmBqJjQRH5d9Yl/0XezlUPmw2LSdP8juq+68TJ+W/T9+CM4
FproH4IL37rx338vusBHNhS0qVxb45wc0mVsOBeVh6uNTnMaC3X1zOKixyreWwYTcNTgp6Y1WZ4V
2XxSzIYMU3yv5fAQG25yXVA8HIuqDHdlNfr3cimcM98DRYjTd/c1/qd1mw3lpXQi7536j0qoaLqn
MQ6LkyjH6g4lJAe28Bi9CftRV91z3XufIQcbO6Mrlgtevu5NRw1TBCf/aqSLtZ4z33twXbEdqxCn
XKW+5DacDmxJxsOkcad5RRVuxnoymID0qNgdRQUXpxkOVeQViQ4jqKoMbzG+xeG2o2gKrMmSjBiE
+cFMO/EP6o8/Mkx+efCQkjlKCQ/Vi7oJYX4ndAnTaua8o1RItQk6qqtPTW2jhaum78YwIucA/As4
i6l3nYrqP2UC8dTzADFoxe5j0rj/8T/vMkQNQ1shwgiBUMCNuLith4t5oHrGUpP/IiD4JbLx3/qB
3+Oj5e2X+ekB+/1bZv1E3IFRWhuJxb2LMQdwsC+MjRi4Ti0/H56xMN3oK4vDAFez+nUby6MQyQEY
y7H7ZNA17UQXi90QMjwZM8S3k/K9AJMgLtdRAB7sv/owC7sqqcHIjlrs7BlBWimLNHAI6Fzjp8Xf
xmO+78oZDEaJKXEwvcA0MjQdTuDHM3p2S+t3zP7WypFdGFRx6G/HHh5y1dn2zrHydG9E9NK9692Z
Wqkjkx7YhaquAJYV2YQqvmGgOruO+QQFKrrHYRBkwjcOlraMLbRqkAaV9u41N/Je11ESIKMd/+Fv
/efnCtUUmgKHttcTyAH++NW6TGPZ+7GlTnruPZfl4qFPkfn3uFfWVC0I/B0Ic1mRTo9Fkfn/8Fj/
+Cr/+FX/UEsgqrQt4XrWT6IBucjcQNqO29ovsEjX2UPeZcvFUklzLjEQDCieVrU/Pvup73Om4G/H
9hT9AyTozygjW5FAZ7kWCZtKWD8Rgpq0Q+g7wQyI3TBrHpkMTwHdZsZGt8Dl9Q+iNQu1xh+fcKU8
VtdKSVMAbICE+dOf3alqJ+EXB+U4a2PPgc5StrS9FYvZ9PCbHLSkBNxPTh/thkzKpz/pQhljmR/n
qS+vGjl3gBjcPpR9udy3JYMCpi7DeqSyuG/RRjJ9n9x96QHKDOGPr0Z/zph9Ixh2ypqhRpTXx9CX
5aapi243YAKSDrXmMIgju+T6iJj85FGrf+2BQZwze+QYrxYSbf2heQhhhK/SxDuFuOvWdCUQS3Wz
j27+IYZwj81MncU5Bfmx7PWpL2k/IpGOF2HT4reWrj7MnR5fIIhMQVUuz8pLypWHAx81VpnfCcdg
YDMZ6nNvUSPHqCwlfsXYR8R1Q5c3TUdN1tyZNwH0zAm6SlNdM8CPu31ZTNl9CDT8IEuF3d6qh21j
zHfs1NLveZhC/2PdioZuYXjaerteTSm4d+cVXlO7Dhf42a2pMSxn86dorpzv5TxmGFpZiTMmWWeo
Z+OIBbknmK+atXfbUSS4zIn0DWk9HTVFG1R6b1NircYQ9dloD8cph+ju9FoHrDemKwNggLZ+/VnR
DxhAALbzMM1bb2TcVDgT+PZ4Mrct8I2NmQ58yaPtPra8IFs79btixT/2YIp3yU45s4U10IlelhDo
gxrsbJsh1z7VYVzu0cTPwQQC+9wl+r1P9FEXWr+AZQjZVMfRa+2KbK8pb1dDngVzOfXnuoyrhzYa
I6Y4jbNXtYCqvpT8V8UcHbApDdsFUC7nnvA3041raWIuuHhZMx9zm+ccfHoXBenUMeMYzYN9q+qB
l+qNXwicZskOG1QVRLjiNn2jyz0MMwMGrhUy6qJz1qH7UmkeK1XkFzDEAqOhbx5yuCcMtYBSQc6v
ugMwm6vZJruphayCi+UJ4O5yoj+I9r2bv2IjzfdGCNdncMAZG6Nlr1ifwO2v0d4NsGxP5pgmQFrZ
1XhxqBD7xvGd1zrVJhKzgdwyFgEigmwneuBhsiq+OFGPq5JV+DqCa761KtVvXNxIDPtYeyxoPe5K
nfpby7EHcM4ehmE2Ty5cpTjeO5PHZKSP22uWV8z2l3ZiEAw3dHHy+WjA2V538wRLTOkuyEvT2nlT
zmccxu1c1cDN7Qr752wMb7Jr3HXBvDLTr1xI/Hyp7O1SIRaXVoDrRgU6s8Mds/FqpSxj2bQeOxfD
fZbNoI4IXZcTbsMmaKfhDS3+8w2eXLdOezah96/SOnpNavnYunDLsKp+1rUVFGye0QsBZZ/Y6HrA
VPBTSnRYCY6yFiqJ3XgNYvcMZtZES1R5w6YcbCbTrN+AMYiPQ5wzfi3lt0W2VHTVS802GJPY8hgN
U7HN1ageogHv8TIc7FsUQ1uG1yiJNcsrqzgIsTw5kfiOizvZ+CY+3bjFO5AM8OUZGVdBRa0nKznV
t2nBt34KdZBU8nmwfEbtw13Z8atZsnxGL3bhO8PhjXRoXUyAgKdkOI5x8qUYgVqYs/vBrsbPU7e4
11IzKTCkWo+2c3T8CkMJ3PNVrZ33qOtS3Cxs5RPnY1hbTBhDyZrPTs5lB581TXKSJ3wDlAyq2p11
e+I6WftnGzBy5MX2xWcrOFSFs1omNw3yBh7bwpHQDs4YpL5Gl1VH9smxTfuhCmt42LMCcUtvWk3J
q4fBFVm2b24nx4C/AofkMIZaA7svmLOObs7ysQSYYBbNetTxa6m03GOkDle6M5DdCMbq5py8t9Te
G9Si4VohCEpo7mEbql3P9GQT1r7LVbHMV/RoPRJWXe7idkIulSbyEYPwI1sJSqcq7/eZPd/XVW8c
yjhBHsVrCa+wfO2r5I7TcA0O4ZqjUD7XQ9I9p5Tnx9IZXsoyGXZCVJKPwCwLnmx7P4bjiwcDeqch
S9+zcF0uM03xTfGbnnEa1JfSD6FB+UfW7V+7miGls7R3S9fzFZn3S+z4lDdyXUqI/zjWgUGUT91s
671R45iyMOVTFSoCQ2RT7UpESjuvnp19D62ICdwc71Wb1XsOw+yw6Aylslu3PBdwcVu3gL+A6u8e
O1q6maUnA2Bi4gx2pl7xffVcwDyYq9C3v8HIqe4YI3RBOiQhy27TPFRmMzyIhsuudtg4Re7au80E
oqm6Rx2lAG8V0WaJVbfVor5tP92P48xWPLScFsoAhwSLaiaGrCqw2vvAiFgCxQ+3jIkBlVzu4ezO
zFMup+Wtq0P9uFTgj+GMlHtdZgAFsVEGlabqMFANspPKWqASy8e2NaIX38B9kMAmf5xTTpw8QcQT
RvnjwOw0YwHLeRYaS/wU8Y48+iC+NnnoYnQlGicgHIYfbBRbB+NIECXDN0h8zxzq5naWAyqs1vL2
8Fjsu7mZ3HVrJjMzIsu/EK7A1xWpj+zD+h0RFOCJY7sE9NVbuzQvwH14DGRbpN/b2cPaUzf1gLwy
+dSylV+pNJtOuAnzU6RliU0DxxwNaLli7HkJlxB5jNMHluEcOjYaH4pusV/wP6k7hNMY0tv0bkAx
d4ppF1f81t+XkNU2Sg+qdqu6ZCBHKvABO6uRCUjsRm4SkWPv851HQQl2DIEFvLYsXwO3iQcmmP50
tnN9VyAo3OIyfkvALeEd5i3X9J8bq3ex90yluZ6datiwon2wpqY51wvXtshMHu3ybmz8+JKrKg1S
aderccxjvGJi15KUUaAogYOUZyA/Z6OarnW81Yaod2aXi32vk/YctpXLvnww6HTHMT13QFg/puGS
7uiXy0esm91h5E1ER7e9gdgNgPFfNJP8PUeudzdKdluWO4fuGqsbksNxUYeya1gDy+UbnKmR8+TG
phzN68SBs4Mg8UmHs30/QoZhJnfbNoVWdyWQhkW9bbkr6db1V+/H8jdDlQKkPOEckZR0EgN/Wdve
54rSedXWC12Pkd7UOMm4Zza27dlzBGVNnomY5bITSc3gWbbxgf8rvPTF7F2HbLAuo8AqhlLP3lq2
+GrruIbooUEs3vAsKfbnI8RdqNi1iXKhUunVyZV3dVU2v0aDVN9QNMi9myT8zch1OHdVec39IdkU
+Fokcw/eV+JyZG0exyWN99Hsmc3ahBQfA2XqT4Zq2lMNz2O3YCk4sUoBc9Jw7nUJKSg27wOLedQe
zZiMr0z50AQ2+VPUsvlsizsWjPXVYvYbxHS24AZy6xlfCeskmKvMFpv4vqRz2oflAIgxa45GgyN1
aIrdPIzhGq6kWkfSizaIzGDVtoLgo7nIP9eYl4OUpKTNvDDk9iYb6p/fXUrPza9xD6yuk6YOVO7f
cOCsx2GHWt+4FbpgGnDEGaiposm/6Ti/AmF/I75l3xeqCyjl98KI8Q+P5hrCaAt+NsccQeSHh1R1
pPu6AS/QxrUu32+5cJbzYhfVIs41zr21VP1DVbvXEcDcpvSogt3EgvDpTYy5+xaoqVNVzB9CvSdk
CsNjH54RGFEYy8X+5gjUOG3ZvC3giERfghrIIIQIo7mz8ILTaodbP+ueWPnEnGAC+aAqRhJhvCm5
zkoalyT0QyiETBpM9nltKK+hO30ojO77YiewVOIM21d0Tb04UA6aiTqPIkywtv2oulBttdZqA+3D
fEiT+l0uoAE6TH2n1oycM8rNAk4GSw5R1m9ZV2LWY0u9zWb5DWQNnZDRss40a+A+DR5nqwMwCWCV
jARAPp8FfMSlb/MtTlBuZM/mMw854qXWE3ds9L+aFUqfbrzzYe2vZtUqjF7oFSnFP8q5Q+/ZduZW
NFb2yjKSbxG+IGqU6ejhhttEPdUm1nhYlKaRLOcp6ZZomyRdt9PMhALwoJydwjD2tCYtORZEwVz7
LK5n7F1u+gAp7WZvz4tjbjVi3bvjjNwTNN9FTC4em4knS1hUdkU9gP2IcrG2JSqzyZbx1ofjeCrt
/DVS2A9XJXhdMGuV+mSWMVuXcaEgZFTyzC7puBhzvEl9k6CrfHa/wFfRa1aY+piBxcfrCNhKayIO
sE9te8PnwXS69kUM7HypVQwyFBiKV24fnYc0T84T2CKeRDYgRomiKsV22Qv1pIs62ZTGJDfF5BYP
9uJDenXKm1AjGR9SZQ13UdF+ql2j2JlVjqsyEbP9wPrd2zYo/zcTY8oVJBQVwEMoWe+y9WR7Jj3Y
T/q7RtqD1E3Zj+RUOHxONzvcBGWsX4G4Kt2Ohw7dSt+SDmX66WvMZnc1gyxYL2C6EIP2ZCBMItmR
FcaLWU3ZR9Mre/hnPpCZKKveVZ1+XrqRlsRuvwoXySGy4hqZSI/ykFqY0OMtDrXyEFWO86wyVD89
QrYtwyHEXMCl1xmZAhsPBNe+94ry1YwSXlmnZT/e+98rQ32J/D47TwS9BCaSltcx8quP3Jxrmupm
08q+5vO74y7EqAkqJoTdr6eJVBtRZ+kqLcoEjB1ni+6oesquunp897vYE6ijp6zalhp+WONjE6B7
dB8qs3PWLOSNwKRcDky3yI55ks5fUkupdUWXCn/IZJDbV3cRaqVulaJlvOeeuOTSHs8kweFxtTnz
TKQH+740VlE5cFLyJO/t1A23FKgXmk+TKICGp4Aq5xyCjL04TtV+Cs1keUDZthwWIpYQHExIaBYB
DSH1ejJHUuJGomJRr6GfLhjZkyZ6nHSv78oqVtuadfGXG+1izR4xCgabusmKWjuwFM8FXTOmyZD0
KhAScC+GsQrqhKstrJM6EGJeNhYKJmrTojiGLli/zHEfEZ1RmoSoKNN6cAKvk49jzkscmdGN62AP
IaFw0bL3bH0w3SratIx7NHu75JiGtLRmhXAD2jKqDOBUl5vQbk1MFAVJVT5qr/+Orbg9eE7zCKiT
XkFYURDrQ5J58aUu3B8X8s08d7B7/T4UF4R2KFuyPtwRybFsUrtpPlA1gXxMpN4Jpxuel9FyH625
Np7Dxn3w+nT6nGm3OA++/6ggv1yHadpkPQS8IoqGEwBoskCstjl2Gis496a4T3HzfFMOTUqeNB3v
UEE4VtXD+irZDxtx13wM9QxmFAUG8xg5BKOnhq0QrrFxrCSHMArQJyJCqXOn4mKKubrMk/cgfPUe
G85xmWc0asbHxGwSlPWFkh/LtKJ2W15is4ChGzfhNbsdk3hy56B1fGc/VoWgCxbz90YK1IRE0mxs
O1kebTJ2Xuo2w2YhHIfxmOaql6qIrn3jtPtZ3PLwTI0yUOb2uddsIpWdR4GnqvAKGpz5SMTtzdEq
tmmXhbBYkbiMs+GRX8bhWRJo95IP6a2W9kyKBHL3fAsqY0oy1arKuFyGHA6xLvP+TFoWavy8R+7T
VWz9M4r6sXJ43hLW9Ch3KwjJI2EqRkxRZQHJsBIDXVGrT45nvhizASoNFShBLvxE8/Y7xWAXwTJD
HDsiBdw7HauIImF+gxcVg0iU5VsgT8MB5zVobya3QWwZ92nSKhQt4ZtHBKJwRwEVV+vjECIRMXER
bxT4BCjP/Aq6k+0HGUPrgfIUA4zk4DzZiQUMpyujCKbulB6wlESBjlCdt2qRpwSfM4KOUR1hidib
AXTTvu8cUqaGeu25dfQEAYRjCDha/RQbSrBgUukbPKt5lftGdaiLSB2038QXGUUYhPrZOZQD0jBN
EBKll/2s3aXkJrAx2I6pAtxFq4kV6ZmAkltLUA/7BTtuMLoltxmwVhGUQ92jQJ2TfRPDXzSbbL42
9BVoWHCSG2KOtuWUf9Qxk32Z57e/cjod4ErBmuu8vRrZqyOJf4jG9CuEAJwhqb9sU4Uy0u6SZ+IZ
l7VjcZV5vSmPY0d3ivAan4Hb+Wdcb82eUIMlJSQgvcJwng+FVfjXfAScVduf20SOz/kS6a3TQe3S
Y/zBGL3l0k8js0JvkQ8gbZiFFvGzFWeXoSh3Ir5TzD6TrSKc67CUc7h2ZX+o4afdLRUToqQNgf+k
SCfV3Op7N5+KTTfHxVZ1VYtYFTktqL4BJ9yKPcpLKTUw88UCztR5d02a2VuwSPZ6ZOwZEDbxNnSA
tYzZPEiHKWZjMXJrzeYzE1P/6CYzEswF6MEnFz4EPIsifu+6Zj5xFE5M02VDPxl31w7RbVAwZTlN
XS23xEBy5oKmOtHOYsAwk2fvVmj3lUtZ1UwDMlEpodO62QbNRP6hBrkeRLfpTi6XmlZQdlvWoxZs
vTwATJfuOeT9J2NiqW/GNVjffr6La5aCYPHXLRX3uUib4UTBedPGzQsiL6/aVNnkXYzOybYphoGT
2ZtgHPBMArhUzbrtMGyNiTav0vbKtS3qfk1UXb3Jm+GjlXfzA8raFPoUgqLW0TE6q6LmiEvIPs0S
nTMygFU25W6a8Xaq6vE23wQVVgVjmX+Pq5pcqnyOUZFOCea6MC/W05yfMYFT+8U6fcjS5l0yIV/V
svYAeWY7o53RiVafkmWKrxkdHL1/F23n0Yy4ECPowUTMnSzHkvehgZubS/GWLipnOs+2OtMuJQcS
UBkn+VHmrh00TIc6r+V+ykkmTZKleMnCyn5vIsqF3nTvyJprr/FiBFD0snxtG6by1+AtnHVuSOjQ
ho0KB7WxT1LOyalQ0gD5MvZjSHSjg+QMKhk+urKwMMLdbkFAsdD4p+ghoydh6WHLgIBQwL3clhTA
2j6hTiFn0+VsBR6B/ARfztrocnjXU3O2XDRaaazqTem6zs62GYdRJu/IaGVjJCZKfNAdawK94J/R
KqHX0uhRM45/jwDT7uqTB4CJwi4bmNqodrj9+o2ZWw5RqZTJz0ZNNMt6bgyah9Cwo+9un4D4HYRG
wMLzpxk9Omj2cmC9T0mNkobMMP+1KzsA/qB6xCcxVbzTTlXmm2xBNxM4I7aUjSlbkqiUjtNXKw55
awoHriW1pT+pbTsKeS0ie37ltRtYulXey5DOIydZT9yEh+8whAD9nsEA40uDb2IOCF0Id9xZogcP
ZM4TGiaHQUFFu3uPhVOcGh3Ld4Ox1keZTvkHWc2MlX2qH+MQ+WH/pvMoHc6kuMDRaBkel6d+nrSL
XjsXTIQXyG5tZixrLKPlLqmzcdOb/VwTyzmw+118P98riY4UhiO1wEKMb8rp1EWfAPcPVD/GBEtS
oN/p8FutyyJ0n/vqxgnVYLJJIgbnm59mT9/CuMLxc1E3UA5Xmoq93409RwvCwJi98JQ2FCyrLtNQ
PTD9L3sBuyShOrVmsW4nJY9kXBR+0DHWfhjJgxo3EMkjvYuGaPyg6AWeuwK+/IzD9mwt7nAlPaD9
3Ni15k+txGsWodBjbrlpBv/tB3zHj0wUlm3bPfyOvmOU/sZsG+v6VwgecySnCkKMfmTvQi0S/Urf
cVFHPbitNbxA/gcK9pf0ndBUEeQ/Lz7/jOCBpwyOk4BNtHY/MXgao2mXWzSZJjrjPyPxpCDjNyzm
UgJuu+1PSJ5FoSMT9ZIfLdROD9pNUS3qv4Dz4GFrZ4YuU4Ip1JEgepxKWHtycurzT5geG1AHqbt9
XdBym80Wlvr86RdUj4f1dWV1rvsAujUlqgReD6zy6JiBLAWVN3Wr/8ITwCGWweVljUWVzdCV2Xtt
uvucgJ4tvCkobnUj7mcIEgc3Rz7NtcN2AGzXXk12e8EN8hwRQYggW2G3NBmjt7Xa/Rdpmki8u4Ib
HFXLIzMqwju1cDEELvaKvrw5ODWnTCPycregS8A0t5AAE20mu49P8AKwtQ6ze7bM6KaHpNhC0RsO
3S+b+v+nOvxV6P2/U8d+zTJHbWUTAaUsJrKmja7q7zVf+0+ElBhfvxl/Dh2D7SD+9JN+EXw5/0JW
BuHR9G3EWcq6/R+/KL5IEyOR/RbZrlCDSaEQcPzKdrAIIfNd5ToSJ6WDpOA3wZf3L4/xJT9SmSY7
B9/5T9gO/JZ/kCv8+YP/pPjiIRMLsfET7jAvOrQePBhs9w/mzULEQjK7j3JEkR5656PfMwWeTDrM
ha1SNLO2UVKPb9MPa1LlNrcmtMBMm1Dj4WAaROtd4lK/smOxuQ7pc1KP1FknQb1DamN6F5n9mxoq
4913Evej3y5V0N9MU0xV3H3a1kxj+uS+ZtQqbhar0QCxkt5sV4md5KQCyHPvZDQtEmnujRfzqfjh
2Jrj5iW8mbigD9i7EP0J1ir/GZfHuw5ZbIrFQC1tQO58sJPE+loAXN056SBI6MQwNvY0kKh1JOYo
532sxHd1s5g5DUoL54ftzHe8Oz7VR+IYr3NafWBVkr5404xu1pFEXxcl0m0nTje1T+3LzMzzn7yb
I455j3dCjN0TbD9lJXhI9PmkYEP6VwnSaZZw7Wq8ufBgELAJSIsKH2LemGc7pRTCqCe2JQopyanZ
6evC8uIrWZ5fp1hkr0hYrWdm++VnlSfdhzLHH8ZGBc1IibngWvioe1Orcm+wmh+GxZRQy6ovzDMp
cKx1iBTYmpLzreV3ev4RkY5strvDgJTt53h291FBDnDOBRoIXVJolIjb963U1i1y3WUYWNfPxuAU
R8DDCeXKEF0Zdaijurk9EdRDENEEi90hd24fPbqXveNSpeEYJV4CRYPO9bf5Zicth+w5vxlMyWTH
alo5w86c+3hbY/YgDLY9hmLBdZUV71zVD/lk+5+TMOsZoBP3xncvmNngJlE3r2vZuWf+ePORuEpx
56Ch38KLaLZcfM1+6Dx+WP0X+G3PAONem6oK4oUJREpH/G8GdxEV3b6Y/fcyJ/sBGRDJBb5ffv3f
YdzSDfttZw7TG+A+66KiikTsnzjcaYeKO1yc+u1vOdy+jjsyxgfMCM5fcbh1Og2PvRXBrUhbx9tJ
CaGEVE1WWpQrDzkm/Gsi4mX9G4ebVbh38J1c3Nqd0VrZguABu+hRMhv/Nw53nRTq3lZw2Da/wbi7
qREfDLutLv8E5CbByDpQV0uY7RY2vP87kBujwCttlHU3DTXsR3uc14U18141cxmMAP/XQw9PaxqY
y8VEbZRMj/YDXfEu/RXWnYRMU0xJxivuJvp+zAGt3TlgNG1mkJZhX0mx06ehRhBv+Jrnpv8baveC
gQHFVVccKPSe/gfd7UaifoxMKoIf6O4pj0oOzzDMV+NUt99kpkOAKTd+N/kOx8bvp207TKQgZA3r
pR84byBQyzYe0ALA8m7OXgvSskHAjrr/D2xvIuzVXVpJbCy82/Avk5limMwXH/XhBvzWn3DfFbHi
Xar8rZ01jsUcN1pJ4q5WZqumi7nE1MJ/xf/uKxlu49bzdqSfDgkQWpR3qxiO65Yjw91LOsT9jHA5
vPcHXl4wvvUxsyqDhC6ysvsM3g5hSl7QYcEsyQE/2b51TcjvPSVpmB4rsqdxtCmsQh7sQ2sD1Wcm
jyru8zQANOk+mwasatbiRWOtoaW48LuwvG0shTuwlAkKJL/r1pghFjqjvAMAE0/FE4fRNg0rjUtn
gGgdW81u6brkzb2NWx3NoISQzCqYQXRt6F4SIsbH9NAzHUeKR/lZeOEVdGsdTG3vvRaztN/GOk3f
/bo1z73wm3u6LtRHwDhophJ7h1cyv8OCfsswsEr55BL2chcWvXMCUFhtkoL2YMZ+8kgJatxP3JYv
DppNdkFRS7RalsiTsdTuVyLItzgs5vXE8brPs2EQgPjCkE0TuS2NhRp1YLt8HXNyGTZNCo+CbjVa
lXYvDyDUwf84r4xasILfMkhmYluIC7NIz14scPE0Q8EyzjSmvpk/9zIEK5bGffPRs518k+MyJW2e
K+hLLFz7rYaf+RDVHxvXre9FazxanVceJ2uMHhQX8B5Nd3pqtdvfkZ8yPehiWFZGwW4PV2VUbYvZ
ivlqKjmwBjNk028s5u9g60hOijIkzoj/mpPAW3Q32ugX2wr0hWmTjsho0NpHeU5gpiFLwj06takH
wJQokUqL5ps7v591GRSZ12398jHNwTtpwOFrq7P2qDKGV6Yz5hH83xzYNN1nC0rdZYQIgVUIaCc3
XHvXSxkHOPucL7hi7ouGgVcTsrnI+7b5xnaWyihN8albWqTEtYrNXN4CI+SC+sASDiZ1ZNve4Dwu
yPE2ESONbVow7A/p+HfTUmfP8LrDQIZsTDO7lhutQBtVPuOV25IeI0h71xkKVFLZALY05CPPyfRB
LNQujAeLN9rA6cyGGDO36ZcH3Q8PRqvADZUCNlVTMHN1+k0MGBjd+0iGMSRbqEimBeVjJL2iM/Pv
zPvtS4fDiiURgfF15MltFHXexjSUQ7ogekRoj8XaS7r2STHmQIXVfsZiNH+mH4E4jX4Dm0CKc7JP
v0xRfZmVOJvEp2ETRTI6kY7BygKrWW0xaG0Xgvk4rbU3fWfV2/AG2V8ms3tHQvRglNjc0B2ae7Py
nxW9OYrHrA0IrBtJeMy+OgCwN6jwsxNeXu8GztIBoU8NXuXKXPuzWtbj7HwWZfItN0xOSN+9NAVw
jiE0H/nh6Db7CHc185sm/O47ytgjOGbNMGAXimqh1pqscdgV0IUJeMxObkgqSw4LcB0vPSfWf7N3
HsuWI9ly/RfO0QYVAcCMfIOj9dVyArsiL7RGQH09F7K62SkeKx854Iizrs6qxBE4gQjf7subrP1A
s9+Xec/N13T0b2Vh/s1i4ILTrWCC62IdyzXbXJCrdfakM1dmzFdDN8ECVwYV29UwvFY13fKWTRtN
6zVyYWjiq7DaK3Czz16ru8ey1lZVID99j04TxrHOoq7qczMJoILsH9a2wF2SZ8XBrh255nw5PkZ+
r92RR402zDywJsJC2zgS2wKVRswzvFPG4K2alH3R0zG6NRPxzWZV2DKSocjcfqEVrVxp7tFyzXWk
ihy/CN+U4+BU0Xy9WdtAzm5ts+1PNSPnLT0OWHGp6g4iRCcG9gjwbuTvJn4XGyfVrZWIGnFuIbkv
zbDhFF3mjyMa1lcEgZ1qmarf+IM4lg0U6Iyyu51BTGYVFKCM8T4a726svbTE7DdWrBhR1LqzCR39
xSnGNVvLsyzVU+pXl9xlXuRTrrcaUgPFhR8JGPHuWo9nhhxt9yu2WcWZMx+Gm5hDNmb4W0MLip1L
WI8RYXnsgqnfjRKCQT2FxPEgnsNOvoJZTqN6lj/U0ZhTkJOO2pF3jQeb6plNHFqYuuj9hJ6C5Rm+
K+tecpvJAT1c8yks4pHnVjeG2bwXvhasOtuKcUkELIG0XQHVR9OLEmxpY+i3J75QuHUMiE2wBAsH
pvYq1OEAjA0zTpMWJmFdGbO52kmLoyaMeyDpW56rLAQiGo6h23a3hkldmEqDS8tTfksorHhgTnM3
GkzFmOJGh155xYE0YL9uaTi+wVPLR6S4CS2PW9smJ7/ou/JD1sGn1TDDzdqeGaMTZksmvkT/UZkX
dctMOcINvXA8n7JCPX/JK9ldPLj+q85gSIkpOb4i3goPSJT61YjDh2nbUHY7Np502SUM/wESIxpH
Hb9Z2zm6hoUhV4pvo2Bw9V1VMQYiAgWZiZ3RtOLcV+Dry5KROR1H04W+CmxGE2AKLwTvYZJo/wpy
PK5k/ZJtNhn7/5+G+6+k4Wwkhr+TQhZ11LZv+fgjI/Ov/+Yv0YMwm46si+oBe9Lif3j/S/XQ6F4n
kuJ4LtBqSfm5RHH4p+xhu//wdNYZR0KaJLxi/iB7OP8gQ+JwHJw1D8sR/yeqh5hTRj9FU+ZXQDZD
wtcTgmvx5z9EriCzmmbAjHUBvCtae0nzKWrqshofCH085sY+GhEOePBtsxY3WRiJFY3PHHd5xDbm
U6HuXaP6sGqYWg6bowWdmI/xqE50JH/TSPNYmXvqMlboMfHvglisDDvdBpYL8KpTO4+CqTUkcfZe
IeGGNLVO8CSeO7O8TSl9WKUyuNFq5tJ1U+LM7/L3IPdeaHAcV5PMbrBl72Jmw8emIrdUULDpeDeZ
rqaV3lNXIaAhLjW2UX+IE81JsF8/M9d0bdN1hOfKOYP402cWGpRbDBmOr0Z7qGuh4djMwj/kZ2a1
6deLIJ5IGKg0OnFL/XyRjt0xK5A/h6DZHbNh6YERFN+aivH4Dzfs9V9/549JtP/s7SD6eIYnID0j
0P18JdE4Woo4PRHnd8rdxI5gLSqg7H9/ld9DUNxpHneZZ9gO8p/1y2UAv8PqSJB1S4ua44INzMgb
X1OMI5h+2NWCE2y0IWOzBHJxYuo8x7aDafn3L+OXTJLt2Lih0TkFSVFJHOuXV9FJGFLfDf/MxpmJ
cNQKlLxkwm3WFhYE4Uw3f3/B379HdtAs3wKBE6HS/CX7RQAqIyXPIx1IuloMsY6RLDfQIOox3/1f
XMpzheUY7OrcWUX98b40qpRKOZ8TBlYwjHqlHRyL0H6zeRy9//2V5r/p55sTiUS4KLagH2xp/HJz
6oUNtYK2jEVAdhB5Mq/Xo4jzd+kCvW5iPSMixWQrhhdx3fed+MOX+DOZXPAlChcB2f6+NFpE7H9+
o31PXR9yLbNvFdXpisVKP8K0NQ5xy+5kVTRN/Idf4xxV+/kNE1b2kMa5qoly/eu3CGyjLYn+I2A6
ziNcD/0utNJmizgR3ZDiTI85rmoCCJSt/P1H/duVxZxmhndssBd3UMd/fq++gduzqqd+gQ+IuoMR
QsuJHg0QmQKiz+NINOqOdqt0O2iRd/X31/5+c/70toUNBcnmx6rTUkeg5ueLu+xPOkOnaLfRolOd
z51nHtuQKVDOHh/mG5rCk8oFIYCiopUFI87SCqt4rfp0bzYx5Qv4YhZOW1vrAlbLMrRdukRU4T3H
demcYY681VaoPxIGvvz9Szd+u0cEI1VC5JZjsehYcv7zHx5seC+kHnn5jMtapzPpoO3TGnuS2pko
9Yg8HDZtior6wLw3cJlgLdLchWz6z9KgMI4hfr5tSzVtaBUb//Cd/rYICaYZBn15wpGknL1fvtN0
VKbFMUVRo4OrOsM6T2UMHWdrnYzgxXZH6z6ts+oP6/zvdxKsIUwU8++GKfuvKdQU8AJzOYchgdGp
k69VmJZAp/gptj8KDzAs0kSLDFHGf3hemr8tF7xf1xDEupk/8PP5ZWHKW1qPYf8BM3ZH6rJTjkWL
SunNyij0/K7yQszzwg8j0DIYtvFlI0pmPlZ8xIS7rBbODbhEzpR2Hl40YlDAnTDi8T6faqU1HDIa
fOF0wOxiww4hUcyGyHiwIdzI8JwC8mK1RapfcETYt7qVfXP16unv77fflnneIGlXx2EnZdOF98vt
phJjcm2ftzgMndhE+NeIS1jeUobRH670/RH184+SS/EoFXyiFivSL5dilMRI10oV49wuvG3J9O6C
uMKRNpb5bA6aVkHlU6hBTohOFfBG2IOzPzzN52v89ho8ehr4ic3b21/Ww9zmoZJRJb7QbUoKK5V8
G0eC5T7OFX5jVvKHy/22ReHT5Xs1LEKEeBX1X94yu+tMFjKA3cQZf6FAD5yyoHYOf/8dciv+fqci
47FiEEbWAU98//MfVg2GRWZQjtTGdbkmV4BR2aAMeL0tdPm3sqKWe4CeEqBXQZcjrYsNxbuuwdTu
58z7kWAdslZPUa/SY4iCLvvmAkSe6TfJZzGRpcI86m8DDaBR0sp0m0dAx3zTeo2leitm80paUy+i
moi9tJ6QanaYim6isNSW3kQarTSMBGkuDve+SJ0rHH/jgYDflW7W1By6g9w2sFpWgU8hA3IOzkQq
EIytX2rNzsxFtLK19i2ZdH81Oio69QJTH2YTRP8sa8aD3hN7jlUBfoKD6HUIg+UCkFLfUrUp3yK6
kwUku9S8IIhFtFKHcDMblCkfZbCjX4V/s+VXh0XTk/bSR944x30HzAx9awmiAgxR7mxiB9VLKl66
aMevxHKGo08/y76FYATyOF7qaii2QPoGrOWjecmCCUYrbr8le60b3ak3muqsdQ1Yae313SnwghvT
VFjNMPVemialrjoWyNCBU67tUqW3XpFryylPvAd60YFSFeWbo7nPg1vyUIpT80lju3+UfFRcn/hs
H5T9WWod8GUitH0jcdp39mtHUZ5A2ct7eK8ePFbKrlcGbl94OuVissHhNlVrkRQUlL1TfrFOmPhs
6gYdTECkwiIr+S+Tdi3C2f86WPXCs9s7AlzToqoQdFSMO9s0kWmySLvtnUhbErN8RZJsYI+XiIQw
sOgeU8wmI9NldcvTEEBUXhJCimPSRLqd7uy4kNdmpIPg0zPr4Bdqr6dttWpmnJYtqxaoHfvDOxV3
0yvgqgjSNNGcC5iT4shjvMVEQjLKTn1UwL7p1Qt2OQWhGpgEvHbTh5vWjkcyVdFK98kuxHZeHAdX
DO8jGG+cpn10aqIu5MsS8bmguXZLVfXMpGWIORl8WDKPPkkQLGJC0leG1pjvlHMy5k1oYh7mgxu4
OP594tcHn8HEsQ2n6N4qpnNnlzpTnE67Gn03PFA4GjxSJn8/wf9eMNDIV0Otp8TJkHb6nIrtDBpd
IwBY2TTHbOM5EJXo9SfczWrXmcmjCSxvJwsDhHOUkL5werhnZJzW/QT6tsJAtTJ7y6bKakLSNA2A
remD63clTDKUU9gXlHZV/Hj3TezNEDVSFm3OPCFMnY/CigX1DKG1o/Ftzp7y2dJbCJ4gLh8LnpdH
mJDBPibytG9rv3r2G32GyaVW6e6mtIUyGUt/cDHSGORiuihqnxKPqjF+cXghWYJBTZEsyCjVWvSt
U16mMX2g2v7O73KbSQa9dnqWzSHOgIw6OaFVMsgPKgBJTmZDu+wpa+gLPLwu7ZuFFwqg3V3tkfKk
0j4YJnWjooTs34Ay3NUZSefR0hawBTeKcNaSMJFx12lQwxLEjJVLBhNiVuWdMz12nuy6Hz5pjBqe
aJsIlo7ZR5tGgLmsi6b+6rqQXK7e2VvqKsZ154baKbS64Jixg1/WFlyzgIq6AxghKuIYMFN50G6Q
MdqHgAKed03VN6IeLho93ns+zwNmvmKVOqF/2/e2frI1Zngx0Yyd3472vctRwcUxqVfaXSTqL1G4
H8wzk4VogW4IzqRe9Q3iEPEaHMph8CFCdU0TriAvbU+LNLB3rVspIpf0ECTWOU/jK4wG5s7sUrX1
syrbAHRo2UGFizwwn/XqBvoD2er0VQ8ZCQLVWeTfS7Tq4qz1vGtDf9b0125kxEScNKI8tf4cIyaV
huqSJ78PLkNU40Rw4nDNGGepKhFusWgYC+ABzJVk0h3rQXyL6h4PSMWg1FXBhzMYX1MtGTEhZ55L
IyFj7zpI+DhP6MlckY7MFjo0jh2WQGPDWBz3YD9QTODKc1jDOMKTdwll8k3UfoxvDbiMM7K7Glm4
PmxVx1dxXVVHkmn2rnDAphWN0HlJjsnky63u6Sfzjq5fJddFL94xtJDS9USJwzMQCQWaUS7tCybN
aA3zxNm3qh7ukyk2j7Zp6YdW+c5aI88dUg+mdkRJ87OiZgUOEGjLDSRIj0+OQ0ZcGp+JChQRDzzd
6O4oz8mqBw/40WhpcqC7SXYMAD3jpHuDfkjqyD7anGnuFOE9vLY6qx59c/ZC6kF13xtgZxcBEDLm
lc1QL8bSo6nREUnpbC1EdhAMZVfuPGiSeyvKrH1TZfU8chV2ynJGCA6Cp54flBqLS8U4eSWpunpU
nkbI3gumPbsbeTUKI3wjHxS9+5NunhAFhg4je95Xy8GjYmuRlfZ0CMbCupGT7V5T+GtcYTk3nGUW
A4cDqNhHw7Ku6cGac2OsM2VvjNetY7Ukn9LJvJa9i4UICsRx6lMvWk5l2dxO1PWu7IGUvcsj/4rO
eBI/3CZbh9bMA7kRuWXsJl94BhZn5Vnhc9dM02fECIQbIqviB9rc2d1ZtfRI5+IdiVZtUKQuiEE9
YiLbmOe4BQiASbl/y8Iy1niIjNS/CHpot1NhvYTS1daZSWlnqHuuu6DVJjqT0cteSlmBVteV3RCe
hp0C68B2PobJxMdS89FSgJOybEdgY5ekLwwcoq2480qgLF1YkjyHGIapwM6jrY44wJ0/stth0hzn
GLsdEoBOha1RS/XrJgJnZTQYzBujfOmVPGALEvhCgDClmB3XYm63adW1SZwhTNhroGK81LZrwYS6
t82GdpLRDteJHk4b+sOKLd79Zt0FZnOV1IwxR715gEZ+U9F6pxdfNmbFjdF7QbYafJVD5wKsmEuH
+RTM6uuMSvQHFGIY0CaDxQiQEk3NE21bdst2MubgLOhYGJ3hFi7BoXBCPsLYuMLQ4S6DiuuJOnow
2/ItUFA/ovAimkIsI0GEWsXlBh7+s5snD1nrfXLjpku9zsh9FyFDbMJVUSDzG31QgqWqDYjxp2oV
G2Q2COnd63SJLilg/yhEsmQROgIOXisNtxMzyGezi+/HembDaumGXhva0/Kw3pV2bG5GTg4Lw4Yh
r/Pldao3NlXc0IyO53nMHXtj5OrLYtq4QAsA4whDsJ7i69a1dzGUqqUv6am1Zy9YQgkYjnkFh4wN
bRbpb+VobkkikgQMwR2Mlrl1Zfbe1ozqrIgMLW1+UKUZsvJLwnEWyJcKvO9CNyGi6Un1XtoOO2bN
p803qS5Zpb/o2fAtstNPY/JILI5UimXNW1fB/wQH8WYwU+PAsQ+DbB/TYUb4nrZllXh0IEwnn+98
DYHynJddyJPWSvYyAyIW2MBeKQdeZVTqrtCn95mhU0EiLG1Ng62iazRctlS88Z1wbGVDYImsWBd5
9yT9kVjXxBzWcZd1ygg6rpO1CWzSzXrjmKiyXaIzPo+V/9AOdGaQ8MEuEKWPLRsLADLVK7GLnpo4
m7hYXO78MifpWfDFG0a0FGznT5jkqv0sKO1zy8D1T1selGjvSvOnlyr091EomQUCcV1JM2NiFRbT
wtH9Nw8E/Y0xpROG++BZquKeBd18bq25NArsvd9SNZ2HzY5HPeeBUL/z/fCepYlosmac8NFDNig5
RKjaf8CKdU6AhkTC+EIT6I9DXO1RTOyrwCbQpyevvdfJc2M0ap1bU38MmDQ/1qZiLp6Ni9iCxG6X
SKuUvuVMhYliVPP8Wwpm/AOrtKaygxf2Wxv20irqIzYJRrC0xmotrEYtaqp91nq/UalxH4v2QxvB
/wZyBzXorhXajjzNVdUEKd4UIJ+F58aLxBv30FtIC+n7VMPaMuba66BlT4xMAUHR/c2I3dg21JMs
o4DGrzRId5zPuH3RRPEN2i3Gk0y1A6VQBA4ACYYrJDxnS9nvoqazc3a6fJYTRo5sYLPNJxGsdAqT
irH7Uuxqlgq3z9EiuL8f85YgUjbQlMQWVXFaKjJjINPmHWVv79wgfUIEJ8UY8qrD0M5nlhU7YLOK
bsHhU6qhld5DUuUHYgXllhgF/glni0hz8roSrHYTOA9mpZD9eqm/1Dw0vcZfUK+B7yFm9sNTXJhH
CrgrDin9QCVuIpYUKd7ZuWiuYFGUTHSJLhXp2azzhEXYo1EQCXWJqwgWgiQAEXc8O4bkRPGLtagG
O15HETtR3L43WL1WodMDqzLC94yXSh95tioK+9ZqrXhVVmBv+hIUBB6sgT16vAF3QxgGFv4qa/nW
2a+HfFhGEVuvdm+fg3DCyjGfEYeaRTWpSxKY6eTuSkoMDCcWy1aHakyedeX0Kfka03xEhnpWWXwW
onivkFi2VfMqTUpz45ZOXTdqVnHRfHiZfk388Xnq1LSeM6q7LhrLvRsnDw3Yl0WscdjWs9RdVUx4
FxEzt3Uv2wOKx2M7FABI9BojfZpfO4W2b3Ec47oAO1t37t5E2X4bwKFuKcUlYekVu9rwj8Qcbl0I
/SvGju5WUnu8C2B5vprtUxx4Ezetb637IM7yNdGL8BDElk8j7Nhm1zlYaR6/iALoufa0G4Y4PJg8
ChZZV8K5AaD1XOHsp842d225RNWRz4HCxRsn+H40OJYguJS/6QsjuqXlnhUpoMwtXFWGsHY2saHv
UJf6qfJFeKHVgvNB4LE932aYIIC+Q0BY5IPrfLl6bM6zg+gmzAztEb0h2DgetomIwgO2xWmUn80s
Nax9GOvTLhu8mPPJ9FJLh4ipzQEmzzsDR5m03vNk8i5OB16ejzbG7IQ+Q/iPwzyPYA8s9UIG3DId
8HMYMMUhlNqZHwSrMnGyKyMkyqyCYngcXVpV6GeDXFfQ5MtGsLVBtEN5PnUNLqHAzKZ15AYZ9tHi
Lebb5levl4feKBANFPh9JBJ7jUD9jsOicIhtvPo0SG8jS6/4oQYfupL1uo98TN1FBUqkTB4dL+XB
6pW+9zZQGsoTRi+C19Bxjx7cKFyIc7CpcdeJmoqnOImcg+gsZ8/DvnjWnOyAJsgIjV/6MdTqO8yb
IXGxiSOJ7nw6I1KVIyHbT/n0YWn2uwdWbRsT2tX04cjoGgCE5S8rJNfayY2lP+bxBW/JUxK02Uuf
qn0qISGpNtnWo5+DfC6CGz908xN+OnKZjp98up6fQ6OP1briXEahMb+tvqp2IkoxAKnyNsxD/DhZ
XG2AI8cX2xp3razcc+4bL1ZqNYt87r6IMjtdTpqNqMGOGnuefG4wbfNPXrupiuGBSXD1qic9qUF6
makMkN4OhDDc5dlWF8buZ1c05nMk4ERAkgFQiUS6D7TyObLZ6/AsRa3qz54DYLruQZrqA9VqoHDu
qlz7CLOax0b1wmGG5+3UPmQiAQlKL8XCkYw+7Ib9iusmH4DSUtQV6yb3tV2dN+tKyzv2QSNGpVHc
0rScLOoUC4lBv5sDyyvyB9gpNq76yALyoPvVouQLOtEpcNtA8pmU/k5Ojf/XVx1RxnCXZ7CLDGem
s0LmKoKtRt/LnnY2IjOqfOigrJ1iu41gA3jmEkdfMVP3zb2vjTlsmj47WuD2lwpv0NZJOKrEkROf
ppnFTgnbh8ih/7RTHFLsXfRLnFUmka5BbDUq7WZK9wIQoEfdvBYzsfceMSzBcxLlnYHevnKD6pDQ
KL/oqgl6g6PHtJ0l10BDzziQ+YziALPPqOplK6HX2ar7SI0wWXvx/HiP34EwlRtB3RDx9hZuDzFB
ZbrfOqN7HlWOWlajF3B70PU6nJnpsoaWHdhO2WCPxJWWRQ3TJdZYCuKPrE9cjO6CVeGNjx2HtWu8
ZxPDKLIShue+a0WG6zdX10ztmAGYKQ6tqu43wK9eBMddGsGSaTymNVRrar4WmhHoy4GoL1jI/lE5
KrmhaKJatJH5mXfsWZrK0R96GKpXJUISavSUPuiRZa0apSbaegoDEhD5uVqTcwuP0jmetl9kDl9F
r3HDmtNzLVP6T7CFNieHyR71ChnZuPKtEea3zLYf8R6le6VRRz1AsFuVZuVuSe1G61B19Kchs7EN
3vttXQONsCDPjURnvyvi/8/yUPOFPopyRNwJW9p0/3nhuSb2p39Yf7fi3Khv9Xj7rVFp+x///S+Q
7vxv/lf/8J95pj9FnZjCW4aLsjZXSpIrcpkB/O+jTlcfHxH+nujbjwYfAlK//x3/CjkhFDNaJLRk
GECXXAw3/bem/R//TdP/YYG79qiwtSQyIZXRXPlffh/xD0601L3aFuMxjJtMQP7NtbZsk1iWbtkz
3xoc978+nX+aO/6qKQ6+Ff/85x/NHt+hqz9MbiQJKoMptgtnGWOZY/wye/x3Es9OiQq5g8JdY35P
1Q2ycE7WRPODnAbvYDnpOggZeX+3+MVMmIMaG7iNBrGfVICK26aHoZDuyhwxlTtzsO+HT/o/e62/
TJnm10qpL5+akDzA+eh+nuH+O4+IqigBiJEnTOPcIovQkH8ptbOak4dBRAbRndOIVeV2exzn0Z2J
Z+4q7/obv8F4aU5gXOLvmcY/vEI0zJ8mYd/vBJMHpMtnytiP6dHPrxEtRbK1kHR6C1/saQKt19gH
4iPN59ouaeOPIo2ntWF79WMY9PZ7lcfzYyR12qvazVPIgIG+ZwNFuUUbktFUaP43AbTaz1Gz+rvC
QLlym6Hd6b4GKsubGrlqWHf2reFDj6h79W7TLHPWmL3hkA4o3GU8VDxaxJeOsVfrb1mW6rSmm+Oe
ntzqwFzHfau1Kv0AD57f6mUsXicyIytvkvmlDiv9xiltZjplInEZGHmlkY0KeideDV7RXGyCWPuh
JMGxql0q7FajKQJ70wmnf2T76zXrsfZrRv+aQRdtYcLZWNReRUS+rJqeRGdmOfcj4gmFaQO7AM1b
c6IKb7OeRL/r6vqh4gBcNZ2nNkWtNYIUntN5MDxcb9/kPUYlPTaMlagl8a2UebJTWeMX+08QFzxM
HUrGe4iP+Cr7ZNimoZF67GoaQT1DD4WUfoME4wY+0LCbGVndnNTLvabd+prGiLplDFZ13guNhhTO
irBR2TqH4wEs1kcdXzgUma/pSDTxIAPdfYHP3a6bWKPfjLgWPCi2pFD3rqvWydbwjMSq0wXbo5kv
1rtmvG/JdhBemL4UKjjBfNE8pAAuOSbJyziBiu86TOhhH3ylEy/XxKpbE4Lohy0WWDYdBG9bgDg9
FC0tV06AoV8qZ8M8kp+no4dsGEgvjRfPEUCEzZAcDFo+xUR6eJ9lwQyriyqYMemlIuyx7FIChIHt
RetRC3XadiztLg80eDaAigbE8YCRheHSMxMDreZUK8IHVTvxnZAt4EfP7Vda4IVM57kv+t48mUyf
MHlJuniQTq/TQQQbNnvBMzQlbVl7+bhBh66ekyngLIxvN3u2SwphYsuk7C4FDbLsyLEvytDJ2WLk
LmDYnsLa3kVvUviugxR0fR9DM07H9BuQH9ipqRIn+GwG+IfU2XuJAGgMw3DBkPeZQ8Vdpel7ur8I
eNMb4h6aTMVrw3QUNcUDJ5YAqaplxJkvhd5MGzpwvIXQa4ZlKr/vvKE9cBmk/0wf3qWH9dcW6skm
N7lQbqkvTPiRB2/MbpFs6xOk7ewmU96Ib91szg7SBqbrChHA6W49JKSdadITjd+CU7ByOWGkykI8
KV2zuCmGQr30CdIYEo23BjAzI4BmZkqky/cmgwGjheqmVJ6zisIU6RMZZ4n5sd+gocaPjTOWJwqd
AG0YnbzupXD3Op7Ibc74c1WX8n4SDC2VbM4ZLvNFQ2YMlhdbLrLBVwiO9qEPALaMhNePbc1UIoKe
yZmnQJ70wtLb4FepzwHU6UVbpuSybfUIVXAExKFxM8LhcTduYne7hBVgId2c3l8s1oB4xnCd5QBE
rVSMT5BExu1QBzvLR+IrAmPY2HYO9qJy5WlwbRcUbgBCrmo/p8lJb2Nqk5apR8eSTyt4MQIiZNAh
cdYz7q717tOjNQECDttuT8KM4Sy96XAuPCRBFlMuzD5f79qzTPlLez/O10bHttTJuo+672/7oXl0
xDzcdDyWY+btDM8zpuBY9mkxI/sVjNAtFExOmHt7qVfnVOhgVdmMr6yWPig9mJI1j/Tm2ie/upBT
ml3QZdhYMglZNB6N4nrEcUDmA7hiMz8gls4dL7jKq7AeN/VQgllqwYsqj1KxUWuJoTrNKh29c9+K
YMV8DVVAwVwbpuKbbg0atZwGL1QNUcrgU2NEXVCyAlI/eET7CTYB2Ye+F1cJ+tuyMcLhMQhq72Am
lcbwwRjXAa6VReRBJPR7Mz0WCjZv5rm3k0k1LcYT7agPxUcez6jdzJ0/CHmqmE8t8YRAvC4nzniY
0/qnvjQhkknL3atp5pT62bVfZQMv0KTF3boB/3Wx9frKcwHiEBXylrS139CBE7HNkOdhlOGtPZAy
DMfJO7GCNd268RQ+/zo3vvp04iQftzpAYpA07KCohisccoAhHX3CYknT4W8ydi9thnWA0Vb2OFgr
w1JzqVLXf0itSC+tIDhhFOVDasEWo+CH2VgLAlTUE46OyfwQwk2XZWuKZe2mwcGO2vTaKv1w06Xa
OevtD32G4yLdm0Cr0mST1Qq6Ypdukzi4SXrHXsPPoxBXRtZdF1WXYQ4yFwjiK47jWMrGhlBj7jBg
bUayL2Q9N9CY4UOn0kGsz26h+GjPHJCKA7Q2lguvhhwOIzBSBnv8LCCCk2Vw20XU3QdWpbd0wQFQ
xG2QbTLQKU5oIIXoKeQQwpBky6Hy6DwxKAp87TXTeEOctBfCzG4ZHj0GRrTrSwGXhPntpgs5BReJ
DXIJcyP1mt7WkC5SgAYIyq1pDCn3dtjcZONlFLWDaM9NQkazuEiJpaW3SKdMzhQ9OS6slHRc59J7
ylOi2XFX1EBo0hTaUzJuy7p3oZXMrLYyXaaJPz5OoIJ3wTB6h07kL9Jihh/VXkxuJWfDGabtR9tc
3DC0DsIHtIRLjtorJ7t3VD5Aai04HNcNGwTm1LHJYMn3orfWkZDW57URRzDyRpXBpaZ9Vx9A3cJd
ebB4GIPsrfVF2tr9XYAGf52ZUDV5fJlnlbCiRx5OHglH6t5k0H7n2SBXEn2SK6dr9qQ3mYviy35w
Vf/gWLqCptglN4nrRRe7GIYT4K0JVZW2ZI1CzkXfp/cWBpAvJ4/yTeOyfdGxsgNki6Nrxir6KbWj
+0g+h232YTNTRUoFOCBTFhFMy9tykNG+6ZAqOVy4wIB5xEkf+DIiLNPOybY5Y8bTi/QA8TBMkiic
9Kbvm4luQayQWG6YmCz8vr8kTHZQR3QHgdaq13nt6GsAr9WrAQyTCHxy6rWbih0kxBYcMOtsEPUp
Ayq7ZRfR7VhFbqU5yEM+A3m1Gc2Lk7DIsQVs8VMiCDHnqBbseGJobzI6B3F+oQCtxlLD7Ty1pOjT
NqFosQzZvnTEfqmwfGsakwP8TA1OnJAeXcOH7Wfob/3MF3Zn0jAwkZSWaejDFosyDyrnNpnJxNKA
URwURv0WCv3VgGEcaDai2Yw1jur8C/A2OLga5HHVRsmlhILM1FBemD1aD1ij/Meyt/YtJVJr7p8T
0dmziNwCSzoOBTIPxd6IZXqMNKeHQgmAmaPI2xiR5RlcLDCuXdJJ6fBwSIxoXKYNEOd2xjnze6MI
dEY8d731wk+JEmKz9s4wcsEFj42zHGY4NFzoYlPIqjhUMzqaJr07Iza/+jbxYSiCuAqMbB3a9Oum
GshBD2ftSgMIdlvpdXCjKp01J7Z4UbwiTkgM+oGp0NbiU4Uo65HkM9uvBw3iNQC0ZtXYOrbWLlL7
OimitZ5yGxiTXu6sjGbLkraOWxNww4lceIENB7J2h6y2aGRHQaM1k7eT0LcZ4xdSrjXwjrNFqVl0
M7I7SsXL2NBMZkNdp7YNsDcGAG2ZJAywNZi2YNGpEZzEWzqTwWGsAZ0DxLp2ArjhEEJQgGaU+Oix
j05nvjhbI/OU1LCapBYsAxqhGTOLGcSM824mk08zo3ygu4dkFGS4YV6kjTIotpU9a+lIPGwqRjod
MM/gZtCmHTOjZc9dDtcOw/YC7Fy3y6dPql+qlaycN1oj2ReDQyibr3qA61CBwIMA/IlQfGBKTqUy
PHY5k9mjJB72la6N4D3gtkPHpUUHlHvhRc21qhj4Giac977SWvTW7oEtXn0oZxp8OnPhR4h1cQYZ
PGCvlDQmdHfoIcus/Z/Uncly40qapV8lrdeNa4ADcACLbrMiCVIkJYoaQiFpA5MiFJhHx+jP1W/Q
L1Yf4lZVTt2L2pR1L9LSruXNCA0g/Pf/nPOd2D/mv7s7Jb2UgUSudP3obAALfbSw+WyAIOFPxugP
yme5J0OBEOvoLDowq7r0hHecThDpFwbdsHODFy0ICbKdpyp5peFXKxd/BpCvGuKVAmT+VAqi1T52
s6ZnnY+Qpp6nFbLfWMLceyPg/ZbUvb2i+KvRDdsVzp9G7XlomXGX1BbnXLj63I1YDIym/ixJ/GKO
sPJwZFBYN4TlxaEFwE5n9dz1VbkP1ooA2eUQ2tbagGYtEJhtqlYjKgXcsuuOZZCxnXB3yVo7sGj5
HrUVtuXJxT/31HSIK/Xwq6KuwJpq796z+s8UrWaTcsXdeMt720Zvc2CY36gPVLnJz2WtQLD1eEeo
9KZVwxmo0HNKUYJOx9AW4xNpSe5BWnwRbqhbXCvyq2VREpIdfmkaEMh8ulDZ2RcCulwoD3gZSepq
vTB5rrQD3NfgIasegGOERcsmI9RUn1hmhidIn/We4fgRNXYli5bf7JISQd/+gqKV0MaR1J9ar8UZ
Vr5P6JTc2c3ws2RbdPHU3PLH4jsSQwLsHuUnd6KXwaHkeMryOyJIl86BgWullBTTYuFQ6hLGhmmf
JkewWKCHU8/13VQ09w11OtQZ5ua5XTfk05qFtBuAcJpVrtsdZbzaEArmUFDIdjiyHb9JaNioKg1b
0LT3jGkez4/xUo/PgcmzSwXZ+DqvRR1UtUdhlhQmLASqPIAiqBDcGVboFoa/6RCN7Nfyj0wrgMNr
IYgolLqvbYpE8rUupGelvYFHQYa8AQx4YWvr721qdy6kL1Hb1tqRJrEGeAVUkShswWE/eV/22lVi
GaI8NHLW4SQGY6Nq3ezE2m6iGvLI5URJIrlLIPWJVlyh2h/DkiFgzfb92DEGJyR4NswuuGbXEpWo
bL57a62KvRaspPjQUa92wF3hDtDBoqg5OLq/e1kiCdOU3YQJ428Re4/+Fl/MZ+wcDyjdN8qcn6Ks
tHdenKUhNDhAWmv/yzQx5fC8NGFPOcyY8JO1aZVYDSCoVnyGE40TlNwtXuK6YtrmoCFZupbOFHbd
PFDtgUlvraSRAeU0S9XGx5VScWiAjtMx7Ns32sCpB8Mzv6OFpdtVHuDvZG29UdBc95Uxdp/p4sGS
8GH6TmoeTkJnJy6E71iY8ks9Dk4YQU3duwP1H0Em2NSMNO3Yi4CwtrbvpPzoDmXe2CF99/Rg/q7p
6Woae5y58x6Z67D6deTnjZhmH2/hWgGUR+60gL8RRFmOym/c5bBpNvVaDkTocbon1IMzLMV2KQmC
sTvRO2qqaGouXwGrcJ7QNwQCeXmeTeuNWtjmZBnjGK5LwbTKAX4QYbaab9VaYOQ7JT30hYejJV8+
0JCoUVm7jlLTUQCbMctF0XOPbwy94sbWBubycWSvEK2FSQMCO6D7gDm9MJeG4IjL3ZB12nWg5/UG
Ea49SpRxXDQMloZprj7WTSKdr2GaowMHGWc1nTTuBr/4fKOXhpd634iLhNBzUXLqd57PnA/J/1ms
nVBSA7DzKaZ9sWze7E4wz8/xQHOttgoYDjaA87VnXVFzg0d9YfuVOgcIItu05L2Gx/yVeeYuHXNg
vGtrVW6jQAxFRvBMtYo+DdqtiES0J1PN+66z6hsO7xc+GRA/W7u8H1SwljtZHGFrbxbuK06KtUtr
Xlu1VIoxdepjec0nkuU+ddyHau3hGtdGroSBLJReVt/TxTPg9ojkLwGI6DlWyNabuOuTO2p45xt4
remH6MHDE4vNoQ3zl24UdtFXiJfoIB4btx+THfDI0fRohU2elEC69aVnSy62uSM1y8U8rQBe+9RS
1cJQu8rg1wKuskzu7XrC9oOLO9m2brwgPVkNv9LartST25TxL3ZICX8L21NO7M6gtWXV2YBxalCr
kYHjrEzEFpQGt0QmueKZ9gZay4HRFElOeL2Jqtc+7dXR6fGBsw6PjqAScTL7/vDGr5AbPArordA6
PqZw906EKeV+tBvo9o2h1QMuFJY63I35C6ZUzx86m7rvgMR/+amTXZph/Oa51gKGo+bUo9XsFo27
oP3M0odGUCZUgdfZGE6XPtr0IIadURhcL2YT96b7Du8exAlOkq20jeEZuIr/sXBJurXQJK95XcXg
Xjg19rVO7d3stsB0bXqvIBBzdGae5odRcRk8WnUBvTeoRXQsAkqNN/HoB2E0GhNUhdXHimQBZLvQ
jfvhzSAdmILajuMrYC1W2so4gdDaUtnT0LVO+vGQ6ElBouer2jns72BiAG7CBO8+mTNmOa1ACPAp
8vHQGZlzw0HW9dtx6qcrNAR5W7Fz3Y1Jrm9qyxrvdNQEx2icsVIRed+XhVvSvA3pfTaqZNriQGwe
WQKtv1pn6M8iARnTl5V9O6fjWkm+JPW3qfG9SwpS+S1oWsFbHJ0/48Lz3WomxbKqIoRqUvIRb8iF
8LwNrve2NGbHclJPzqOpjei2K4tzwJrQ3/qgUH4mytY/kuADu3q6cRzIRHjzqbfn4FPb/55M1rI4
YKA32gg4/sH3C1AEBbUfvkCXdVOaN4Y4qk9ZyhirBNjyAlJA+F+r6/2trPc/79IfLKrrX/1vee8/
5L4/Bb7/+Mf/N9Q/yyRV763Rt/+75Hf9WNRffn79pfj4y22ddn+n/P31//+n3Gf+EeBokWh6CIke
RbYBWb9/0/vEH67rBjhZEYk4GYjl/lXu8/8gDYeeZwqGXMtc04v/LvfJPwS+YA8Hn4lAR3/if0ru
++dAEzpkYJK847uWhNb/Xp4STmsIYxYdgaam2ceOKHmjW/ObKkyBuSxnzw7APd5JvOJ7UfrkUSjL
eLaz/gf8JsyUJUAqN/2cUvs0E8/b9Qbhq0775ICqkpvw3/yk/w+SX/CP+qRD8RYXP8fyhO86pqTF
9+9ymwF8OtRHqowyB+zxRBIE3ax3KDGwXOLMifPSGlqi9PSwbjb2FExnFm7fW2vAgi79+pyl4qhB
Ne5J47w6dTQj04DaNvzO3nvMlmgs1nXdSD/MrfmtmCC9bOwln8BS/WZ3N0ld7e1GVFi17PTKFdkP
bSOLQAcZCyOd19yN9UShBVDwNAaEOuRDUOzH1tlHEyezotnx0IDWfuhXwLheSpMMVPJSDwvJgqjk
DqpJzCipPukrD9m0xeyd8vLW8xz29UnB1S0Hab4U4OgrU6XbqFtgDdq12sGdhH/uBMlaeCX2/lA1
27Ria2tHeCSJ1HzKuH7wVp66b8AdnhbUQ0qzSlalsNchrr/xHoz3/splh23YHnRZmvdNgX3AXfnt
zQjJXZizCKeEfRqSV2OEooP5bqz0dyOPnpvfPHgf5zgnebQZB3DcnuE+czPDG9hDtklXpjy+RU4T
Muh3zH7yWKZ1iwlnps+htuR34OB2GGMFf2p/4+qDlVxvA7yKWJURo4Zqn5uURwzuSrpfmfd+FvD7
t6gtmItFPnI9e48m/LPDSsp3fkPzzZWf7/9G6cuVqi/Hsn9hGKAGXYOzMHPmzWnl8E8rkX+w1zc+
kP6+Sd6KTAE+At/f9CxO/I7cXNQuI3oulP905f17hap27toBoAbGiQEmL3eS22ytCpi8INjGFb8v
t2DvKp3nNmLV71nRy8g6/p6KkS5MTCfCG9w1W6j4835sOMOpiiY2XdETuqzVBZ2tvvugzLfuBKc9
9eLnUsTAh7NcHHCTbBrfcbkumNxBoF6EsMXgd3seLZhrXwJ04mDfu0I8xEZu77O1XIFsSb8FcRLd
M7DEoaDudTexi7pVNkUG81rRIPh43ci1tuHPHqUyVw9p76wNCJ7yvo1D82CWfXZnOSreVVXKbJmX
+hcdfuLON+liK3ElhtxEwLeZAhuduzoKcLW7VeQcauQldJiA31tqJe+2pw8EsIZNaYFQV2tJheEz
SUAG2rtT0e/gOBFirVPeVVz+2C4lxj5nd73pMqN9w/aNR1FUw37Uab/NRB4/ug6bDeh/FGfMhrgS
0fDQHVR3onQY0xCuQ14J/cq/FnzQM51iJ82fa4OEmt9o5LwlA4oqYuehGrmdW2uVhwt4/EAXWIC8
EfjfloUbOx4bGgqX+N03A7nluivDNi65MDTcbwosDDcIIBY1nfrU89TsrL4kozcm8c4iYON5eJ/M
2axeo7mpP4auqm/wnxKsqtCbfSHnA0QTVjR4+n/5xsjWJjO/U2/Gjp8EG593OE4oWfR1pOqMh4uy
Nep0kyjiCwj8Xd7kz9Ek/TsWfGo/UTGwsUd34ontzG3W6GNf98WLIDOzm6rqxun4M/1AFbdOFf1A
u7fIw9i30NsbGh0FkWGUaZ7TC9cPY+9jU2On122GVlfhIEAatbScMfXyT14/PIFBoDmcUcZLOrZC
WinCHyVNJxTE3hl5Ne/KoqjVRiZG/uLbatr7ano1XOAAQVa3Nz6Zb2ynhXkarVz8LGxnfPfs4LZT
U3M1MTbcS9UCCSVNTa+NtS+KgegRqaNkk8f8/ErKQEgHiBVllw1sXirhlmgOdAjplIOhL70Uhzw5
D9NLsRfSBpJUJVWGGaVhC3QsjAMyYHHkuO9g6sVe1caLYv7FB1cb+zby1SeKskTegjbo+Fa/BbHB
DVLDOyMcY96m2hBntGR+BKTfwmYO1DvPWNj16mc7eQUlWU3xiDc0C1Xkp+fSmK099rqD2U93Uzz2
p8YyT1ZF+sywqdbGqjF/KsczPlQi8uPkmXzUNYFPWqh4JOZE1Vti9P659iYDSY33W4qV4I6CiIKt
gUMezxnso58383Zw9THGHfdGqAjN00hjcfKNyDvR6J6+tASMX2PHA5XDrhmv76DwOPCsRzKtcUj6
KWSr9Nj5jAoK1MZFGx2ZIjvDHODxXbzAoNdhZk9wEVMY5TXZZZ4taCSE52L/JrWme9nwAaprv1nz
GuMxWtjkdew4Yqf6EfUkJ81Um/t0wJRfp7bkxRREt/BH9AFOhLxicjQ35CO4yqkrS84ytCLvrTCH
vNtxXefu02FgzDXo3jTIuLmnKLYktr1wSWLSIlVHFM1pglvekNQVYaP9hF+/RaL9ZmN/4BxNg9NC
0ukFPwuCag7eH4sk75p4qtLQiYG8CRLou9JEbiFMyDpGmJgxt3nrYbJGCMQD0FonCjjyGyYuFmuS
LrTPVCI52DPrpbiGLpFL/WuutLU3FlLktcGyi1wvyOA12gz7v3xSaT89WeU8foC+MbGwF6gt1ORs
BopmIh+xcCo9CHiR/bCU0/Rd4b7d5oNBFwqfNKftSySItt7FzTDvAGSkN3ZGmw8FOj+Swr8UZUAl
u7CKbb9gNcfgwgW0h4YRr8BJXNubhJKAxJ/fPYy35zpuxL30WG6UbR68jCJzdmw4hyuBmnFrR6P9
LWMPdJrMOuIbNpoHm1bsbeZ/Lb1jfDDgkq7kxV3u8KKXNx0WnS32hgJzPF1lbu1es8w2Di1ibgjx
OjlIo+vvsfT/HOjOCmlWumcdc4AUIXeyzl4kv/AtjgjntWuy4ns7eD/nGKdSmSdP82SzdbBWASMq
kyMcruxtaPlFYbb1HSQaEIi9WdsnJZBMISSMwdYg7B+WAw53m1Yn5M3hCZQIbpvFHYvvTCs/p9hZ
S3aQ67XkEphWE6sRXCoE3flHPVZ7rC9HPRrf4oEComZmhAF0f4RY8DYs4mmiT+imT2LjyLD1s88N
/wbTKikTWsvbjev5gOjcVtzEse+cytgE6VzMA5BY4YZpTqakIkS+WwaMomJoL2RfhqPHkhoLteI4
w6mffu9zrtLzgouiCNT8UjYz9qlIxAB4EcFN0VsfhK/6B0zGmnVgMfyURf9FD7fYu4SwTStuNt3v
XPaa0CYwR1Y7nrI7386Sh2JNcksxLpsx55xdY/L1xmQse0ZoSHdcUIfz6HjjJc/Rams19GIX9+mA
o3vNjs9rjJxa337jxSvHIJ6Tx+p33rxfo+eN3zhP9u88uodZLJASTCctRZtqja0PE70/NvvCa2cS
aiewr7deXPTnFtAAXSsQxndZ27JcWjPxUeap97HB8wKM5jJE/iO+52zTr4H6Vo/yuyudccPl/cmx
uF5gbey3NcuSMFhD+b0/PVSIaEeVx+aeUIkOoWIZ3/o1zm9YCyGBCEGwzOk243EtWYSpmd1ARIny
byiAiL33eeUEmNSnotfqd99t51tPuOzQOgzstKeKc6Bt6zv243Lrgx8gW/XhYIcgEweZwF/tUQ4a
1uO4cguCgZyWL8FQtA6JFUjsdHQH0TUCeEDZcRBmLXtXU7T73rQe3AGPB53ixXFqanHx7W5GT6JT
pACnMKxchYhGwWNhw1oI9PhL4puhlMpvw47YA7r8yDoURkO+0ho4uV1aYPGpbhtuv6HD434Qrkn/
tImvfkdbC8ECqC63NKaLS8tbjkSXTuTHsrIiiG4UFxTE6ZqvJAnUSlARQ7acWAx61zgTHvGslT6R
G0O0swFSWCuZAvo+kQ4oxgejYXRlECLx1600i2UEGW2thIsmKO/9jEV4sNIveBfGx3YlYkQrG6MN
1lZzjrM9IBv3KsSMn7JceRrNmp4Y1fxR1vK9Tjkxcy5hh8lPKswq2Beqlc1RiiD7GfNma1ZuR1n7
7mFZWR6aV/khk/A9jES0R6a74Irk17GfZgawhoglmKtOXZ5YH9naJTMFdUajykQUqMaDoanRRK/s
JECKwTs1XY0bvIUP0hB4vQzB1B/z3DNuxkq7Rzo9x9CbTPUNG1mzN2fXuJoKL9kKncET54tb7EYT
ItXYeQDM+MRbDUB8wdvrxnUXF0slmdcuRYppksA5ZtW4XPNA9j9iSua/67IAzu9y/BEaF8sGbcnZ
BdPgnz2rS3ewMYOWanczfbfysbHC2kxG95uaknPdkY7hltE2RFnbvuWnI3vImW1BXKJUFgnWanrx
SwPfhTNNmPOAcK9F4cGbIdvu0ZYyvxaSA7ZaOrz/1nCegSuEcW/gb3RzGlaboNcvXd/Y4P5n7zlo
V759XLrXxQHtmvDd0muU0RrM1Ff5m8CCk5FEDTmzxXL09xY9/6uoLO991MyKW5+dB02PaXqY0jY4
VK3LftlpLD3tlEOHrZMqsccJCl+QF852ic1XK+t5yTi+eqtjZlLQTLQgZePA3yOjiCYt6SJQRSmA
uoXqlliKl3FxHsrETo65o+PDoOB8BDGnBNfCSIcNFhRccU1GDbJgDwPAn/fIOIySk1WBPp/VEBMq
lPm0JeY0+iFZ2uJAI81yFrObfwYRtcJgUxZAACiHT8U0LPx9gX9XJ1qqfQJii7RQRlLMpBvwag1t
XYY+ECnUPaKqJiNd08Gn9dyrU7TGm5Kyzncl8vU1UlZJCnCu8l8yQF8hy+EfidqbJwLzXBJy7zTG
xnCBWkdVej4anHHstbunPMsQQoNlMB7qDgbbZuKYPTCkz3/i8/7LEgh/t6k8fNWXj/JL/X+wqGRn
iDMTABHoQK4eFqzPv9mkrbGIf4s7rN/Q//hv/zKMyMTVl/GY/O//xX/9S9F8qX+MLPzTn/fnDtP7
w2LfSC5Bki1Y1+vsEP9cYYo/TKIIzCqs5Gyx2tv/usGUf/imswYW1v8H6ubfbDCdPywLXpNvrwED
F1z9f2qDKZ01kvDXyMI//yT+YSWYuk2eU3apkEA9Jsh8HqCTd6ZxllCd91prHItJU98SlJwZgmy2
QvOUqg0mW87eGQ/JmPrejtnwM0mwfW4WjNtnd1zXoll3EsUMHqWz2+3gL3clCXt8Ft5PbcEwxm43
nqIpnS6tQfnZMsh3U1n2rs3oo3da7zaVZnQwcx19aFOTWKWSoizoMHI/p877tcBROBvspfCFG4gG
YEPhSVvhqINoUzot9Ag2j9jR4ucV/sKYnZr00zbZGyQXY6Ptqt6bklIR9Bb/dhhJQ+XzOljL+pqT
NMQPCqfGL7qWEFdk3xsAu3drPw9vycZ8NTUkKwYdvSsnFd8jJtj2ZuwjfdB+NSL5ehN5fsh9s1Ff
ifYGT+VMYXSm+eP4j8SFLt8ZvLGz0k37bM4N/xb3tyyIXmhQmI1NZoBqp8Rw3DtpZeL0kPmDW8FD
WFqAIUk9a041xGIx8xfRa5JJ1llRtOzrCC+QTPCww6QotwQDLPTKpu/CVjjDWUD04xaIew8Xur21
+WZ3LuYakobS2hlFetIJFkPlU2fPJmfnzMYLGnpF8WeaHOqZbB8uJLk32rk5Oz0wlKx+TmxadbE0
u2E0IZ5tsHrmJ/pe+l3nSWe3Jhu3sDvuOguDNG0Bu5TL9clwlo9B5DUVfCawcsva4hJwbgOwed9T
2tFCDA4c1lP/y5LJR6TT+8Xg8VqQs0Ix8z2nS4dpDbCoU0vS79SmHhk3skNJ/9muAOO167V3ldiN
RJcWd9j3cNpIJ/RU/d5PbQGVgRNkggf1MZjUFzIReY9CMn0nVM59GZ2QVz+18u04FiHvEWhcAIX3
XtH3nIu1sewHJtJSgcz3cNsSa+9fcSS8tq19CxmbE8insrKDYsmfUC8PGs4lDBdL7HH+siTAjBCS
QgEZESA8broZBEaEZs7JnNtbL1hc3M6t2jUr61qPKZ7bNNN3PqnCc5lX+oEqZRp8A/YWyi0x3NIq
5guTydcCWTZq9w4ATvFz9loAO4YLtckHizSgjNOiZB5xQpP4KCxQuE6OUcuXnRE2aWw3227OznWa
t3TnEEgUdmhhns1AZyT5fWr4cMiFL7/h5NwvArg/GwecrDYoVjn2cHpimMJRqtLn0nR78gWoiKNK
djTYmQ+uY7P3G3V+IuzpvgMe73eKqjTOPNzws6GdsEjcih7nOdlHOI/ukwHztYO5ZEtVI8+yUyY/
5CTu2CzShhkAsyBv0GEhkQERZL97HKOZO/3Q2VtAy+ULq022nK0BpcBiyTTO7FeJKgSPpD7kr7j1
rQ/d+uYxJ1x8i10svmMJ1uyX1jK+aj/o7lqPPUwpYxROJvd4Q0rN39IbACPLWRJ749dD/qtWNIpr
SlK5FZS195qPuXNkwZpfB9I+y5ZVIOjOukzDmOFkS5oGf0ja6UcRgMsRtEpkpp72WZ4/ZY7ZgJyP
ljtwhc1NwVLuSurdOfD4YxT0J8vdSqPHUKWcMvvF6JFvPQ8naLTaH6JidLZtBgqNK2P0MGej+cxl
A/HcpAq+9Qz7VtB+89D0/fTa2B750Ijv7U6oxNuroY2vfgUnki+EEInBEikc3V48IND3u1Ip+8ZT
vrN1htp9aYOGr1sBZ7kTFi4RnHp6H3SC3HgqRM3HI/NvsoSi9+0wOelpGVqiCQb6PA6DBgOSQgHb
1THthnZlLodh5AkO3KR4wkOjtklRDU9phGUwc7v6Uqd1vVULv5/M6kZML2ZOKC2h0wQfRHK08IJQ
+ZjkDRSVYLqZyaiyI1vkLQYv3rgY9R7bKUnYqFvxvE8iIR/8DghE3mF35f4VyXNqGiNqAKhHczOU
3HhJk1ns+md9NZnON0se1/wvLcSLIVnST7oBELar2pH7wjUMOsd5MXMHo0Hb30vPZEoeW8/Ba2P7
H23urPczStCcLQk8OnjnCgOhH0zyzaM545bRXz6xKhiTA5xLfA+TuRul2ClP5Fv+rSkchTnt7EQe
eZyREXLaP5Oxxn5jDaE/2K+jPx35fD3XEbeZIuC+U43RbsIiKVA6Ws/6URb6sTGDLxg9j1YdhDIX
n0sc3xPggv3nPKjC576UpN3Vnu1L703jhxPx+3JwW/lpehu4wdW0jDudihN7AX+7jLwLZ6+4jbLk
q46Wcktq1cZ68+hUmIcwiepvfktcXWmP0pQmgNDMubbRmF4vQak9LExp9hU1VhJKEX8OKdwNPlEs
rsrlw89keh+TgNw3pSjpZIt5101JzsrPGwHq1TLsEAY2EiDyBlqXfjQQhtkd6e6QT339VHpQ++eY
iraIhiU7A1mw69fMxVjyXKEhBZQZte1hrusBR7G7wFGx2jw7yzQCvpRH5SuZBYCpyHyPdtmOrxZL
DlAF0siHvWV2+hBprGQdgjeUDdt8XjwlQhODLbBDo98NrKa3kdfFdyVjfhTODiaLTZVbE6vcmbUI
GRzanRk5MgWSDNFoPg+uXFGs3cgnjKPGDnqy2UW8mjjj4cQeZwFW1nnsnuP6uy2AABfF3DbbQU72
49CnxYfEIXIdK6rG2S6dbVYSUCjzbYefdVc5w2WoeCfKml86Avu4MmLvHNOzjxPACAxkvVFuKawQ
H3BhkON4Yz7FkCbRxDpxyW3D5v1FCY9RWGCM8umuTlVzGXIqI+o+uiOgkh0iEw/l3Nb1ThuYO+qE
eD81Fi84lFP2fUlynqQCd8nV/JIWVFsuyree0ib9ObQtFZqU625MUIMgWH2T4OyaqIrWfrqZfDaD
47IJBiOsBD/wPmtPZTQ+yVqMV7OjvIUPCx+PIr6v5HKmue8Nddh4hkl1rV3rh5vq8Tkn8QeQpumP
VmXQ3qsqhVO4XVBe2oiFzSocOvhamXAQztNbj8TORg8MlqN7cLiBc2/top2X5jatgZZKT9QR8z0u
TF3P2mLoLdw1lgBqa9dpx74YUQN3Q5piepOxF727zsw7n1Pyh+LmSsx0du6DKPGAb6xN8Rx09KTR
gNexfewCrrdEcOju2Vqr6YXSg/eUx+KQeXV1ynIiJpHE3S3gNFL/TE20jl3qLpaQMsJli53Z2NoG
D2uvHMy/zldfdy5ik33qjSW5jX0zBx3jH3D9TDtuNEwJ5sPC63uLWYAvIV7bqmMwjrw3vWHLhBWA
oar0zW/HWjb44tpld32J4GO3iU05a1k+JGkaX9xRwR4q0wzUjTU+pVWThJyq+hWLIxrfgFgxSE6R
3u78/VBiiIgt8Bisq5vS6p6ljtG4RUZMz2BSsBsAKJ4eJ0wINLyyyIIwMaAkMQXZt47CHWhlCe3c
8/A9q2kSzExGKWY3jyUClueB7MVj1CM4CaCY+1ywrEoYLW6sbKqem6V1cR2okPETqNloZwTHpvpM
u3C2XXyVXTKf9wfgNheGU6dpD+BGYTllP2yMuGCG6drqs2/GdbU5tB0GpCBgmku4AUXBpVrooq+K
5qCq+GV27BfT8u8Ne1Uz8X5sYHqwOEv5YPppp75Hkd1S+ktapcG8z27dvFdJRgl1OWLkMmU73Vgm
lL+kGSFqyr48d3VpvseAEZXLV5543cEoku5stvVHgch7WITTHPIli25Iw3sfYh7Jwyn0qaoUPfZB
TUhzWkAYFnLhQUmfu6x/TwkVHpWr4ku8iHhHo0x3GOAJHqC5Tgc8ghS/N1ruZ9VuJy1GvvMWoTug
1PaVjJS5J04MyMuehzAaoq+CTf3G6tSvXJpwuoGzqHPX8gYPJprpKcEcD3zx1UkiTm4j/LFPUB8f
K8VQmjuGeavm2sTD6vMymdOFf4zfwOR6d43wyBGOgfcxkOrdDxI/cYFLdkuKPD5QveYf8kY1h2Cg
UMLkm7jphayPZkIoreB6CvsiNi6TT3DU5nzMN/FcyAdZUIdLNWV1GD23vsuKtQDLLLmeYTB4AgUs
iLDV1PxOot8TzYRWadC6QNgaZmHginEr7PxpBuN/4CuKbxxXaDIjZAspU+dT5WGhcDT40nZGxzMj
gnlRS8BixDdzHCz/3Zsd89wN69hqF/FL1ajpJZlV86mGAApfEdMYmGJK33stFEjQpRnyV8WDXkL/
/CRLq9kHJl2Sb3jbsjkjvqi9Lemu7EgZkBW2nNFoLtAE6Retd4ZRre7D0rqNbWBcrOv8gzUl007k
rOdSoyV5HzBRlCCd6Bbk+dgM9oQLlbnUOtTuEOxzFK2tZbTNwYXdc0jdkcVuCyLOtp3nuvZ+TOMi
Cab7NmgYcDPLN4pJeDaj2tiZdraGfeVJ1/CuAtwVV4QpKkFXco4BUXBUXII4uH0mtZyrZ9PMV1l5
1SGy8g7PCdeWuI7w6Lj5/RK3ey48oEk7dREtfqIFU+qxxRCUzvYnrlSaTPyRHjydKevnxBb1UsOx
9VPjB4Gi+rHqCeAYTdeEXr/iqYS6GnN6g5jwQFqOgyBuqILL8ntKz1HwZ3OkISki6F7ti7x47Hz7
oUwDyR1r/VkOK4qSJ7+E4+2aJODcHUAJ95cs9Zn9v7UZXF4kWxaJTRhHCIxhzASLgReb7sNYQ0nk
qSrYDJvFWXpUcQUda3ObN7jA5nw7VYMbeqguOzObT9KLu1DTSXi0Oqv47mSI3JxZPo+d+Ybmvl4s
S4nlFD011cNFN9NDZ/Q/O19cAONBdrTn7D5dEnwAAItL6rSsexroxGdg1qh85DsHiJ4YD5LIbMkX
j79iqCCbpPO/cAzsiROsNuS6fS0aQmt152AW5TPB55VmekcbXBWzFieCaa6nBD+Snp1CU9r2I0Zi
CmmcGb+Zn4R+Hd8TWc53hkqh9na/eGmRwXXuNYZcRaXlLo2C6H6WrnHn+XzNfLX0ZsUrf4AcFGJz
0T9ZdbR3NV+eZXSXTsK3iRIo74vdngZVd6+2WCvXc/sLphXoIdu/XRqM7U6PylsukALcEYg/Va7M
9JmV7OoAT1isSzD7yr3Hsf4gzQ41giD1LY3F5o66K33IbUkVGZHMWUqYdQ2k2mjihkp/HHWLaktk
x+SDkjxFDmH52uxDsy2pVOtfWTP/zOM5uODqei0SdTRNUicuV5EvY2HMdDF17PBo8IgMfn6ufK+8
52p75822JsMM6T+rUvIcY+CGmhswUCrcGCCyyUtSe4Wi7ePJMrtoqyEUeA5VWY1bdKdB9sc6XuDI
tnHyr+ydSXbkSJZlt1KzmhT8ABA0gmFqr0oqG2Vn5ASHRtLQN4IeWEStpnaQG6sr9PSKCD/RVMwz
Bh4RTjOqKhQQkf//e/fdIbEtViEkaPZn13wMsMqv4yrOt6lfqttmzm+MJttReRcPnXDf1JiOL6TN
4JCMUkwDA0mAczmm68FP7ePM4P9qxr68b2BJXomxvWqRotNcm2j+4LUJogPm9ZPHaWPdTSxtnE/W
xAmnWJSKW1rq1bVMU1LL4PMdGJx4X8jk5xcXg/ytojl2G8XDsBFIoFibVXcK8VRCeaONxbihPsKP
/eQgznJtz+GmSXPrXIBgu+1aKzwDLof6nnEkFbO77MeOETlOqXrLyXNnVf5wsOD+7yQHTUxnM+Sm
tpI/HaQcq6h13dUsyVwUiNnXGDHiveMr9SlJVwGeSpYYyrTuFkcbHSqFfSYRpbibDGx6qZ/s89G8
xT0HG6nkuDy29fIVjYqu4uId80RoF6kI/DUs3m7VUNXdxIQvH0K7Kj86IApzkO4G3G61wzk2Zfm/
5OFCvWOp4NXEcTpr62laWea2s9U2Nf0aMb12qBZ2T0Jy5qxqUybbbDLzVUv/9Gh9u1tdbXSdvy2v
2vzqahssyX+A5rU11rIwyWr9/j4YZpA1XUKQG8LrVJtqEVOyoTrph2p/ZLhubVWZ1/CY4rtFW3Ib
bc4VvP2dnWDYHVX6GGoLbxqa80ZoW29lldN1qq2+KXDnC5KDdpMt05M0MQSbjcKTike4zV2Y2No2
3ANqeQCLKh9jbSoubC87MdrGaFzzjBsm5mN3zqYHI8GQTAIXsGvTuHNzllEn9OpNtTBDZObX7r3E
u0hsvol2OlOxmjS2NdAubX6iB8UPjTEaGn20s+h3EjNeI3lob6rM7D6E9lNDlCaN26NFNWK2jrXr
mlYH5W7VLM9tg0VHY2gIw5H0ERu6HQjRHwDvQj5hub8tsHXXztYocGEYWZy+OLPv71ztARdC3eRY
Xk9eF2AQt+WNwDA+gkHs4os9QlzEVGFTGslg73f2A2adeYXBnS+1Qbo4GgFp6So+BEX/jFD5UvW1
sxq0bz3CwC6BCa8T7WlXmNtzT4qTaOnc5xjf4U4WO9Gw5I9eoG3x2iD/bZWXsPGYbA8ccrWT3sJS
j8mRrVe77KX22xdxdum0A9/1agA6No7SMPOmA6nXvHowGVeldu+PNZm6s6ejybH2R9rjP5Y0jCVP
/zYFAOAP+T7XRIBBswE46NqbRVtRe8/6sIL+YdH6QaGZAkrTBYIMwxQjoHwdhYn4oCPZLrDV3Vf4
x/eZJhS4Y/PUuzALfE0vsLpw/LA10cCJwYxVmnIAUM9dtwoiO1ToiJTjbx5CGLOLakYCkYH9DhM2
3ATcgbA/hPWLUOXqKvoGLPD0BdcVuA3MikVySS15Fqg9Toz475l7A5vQtAYXbEOox9Sjew9T6qGf
u2mfBNWdrbA/p5r54FgIvjzhjC9EXEQcsji86B7wvHZU4TOWkc8kmBOnKvMPT1MlDH/K12FkXEpN
nAg0e0JFkX9rpCilAk2msDSjwjBUcGo0twLoIYTJhQGHGx+QgMCI1JSLTvMu7KCoDuGca5VTSVdg
EZqMASLDthq8wpqaETVkyRWANLhKHUQN2BrQhajqTMKjNHcjEdO8izWLI21nsffQ+9Adsrbd4F66
ViIDkHd1AA8z6QvIfdqQr/kezG1Ae6Advls0/QNTEyxynHebTLNBkq49T1Z39HtNDdH8EJxpwAfn
+jlv3BtXNdfumP6KNXHE0+yRATPW0PWXsiw/Zk0nGTSnxHfMQ6wc+VjCMEk1zMRfCusp0oATqw4e
okBmq9pnSMTh8TMDHble+gLPXOA0a+qW60xDUxKNTxmAVVxyiCoksaEk05CVYaHzCDg74JwIgsXW
MJYRKout8Sy2BrXkGtmCeiPW0krihTXQxcRDsEJMPxxaVH27+Jv8wiM572anf241FsawAMQUrlRn
qaExBmxMcnM1SqZtaK1MGi8zaNAM97tzQlJ7i77mCD9D02i+ozPD5lxaXb1pa+8R2W62WQptpP8G
2hDUfdcT2nzVaNyN4ol7bgMfBE6LUocVBb+XBuSEkHLkIN2rIQGe02mMzvQN1OnHQBejuLqninAL
Dd7Jvhk8fYDUiq5XtsdGBaMnxCHKxZguqcfqolodKNUjtQN6mK8bTlyXBHTxtYT901us6Z3GAQkN
BkIQ9uJqVFDU5NNPCpH+qtcgociqH7sCQVWmIUN5syy7CUhoSU8q7qkvwRHFTPMPNB/SLZpyeeq/
uUVlwgTU8kfOqXCNGEqwxw0admRp7JGtAUi8yHCsIMxQMJXOYSr7buPkdbbVvZgad9bJm8KPRS4X
a+Zvt3ya+6Dw+lesVcupNeP6ZixSf2ep7mfnt9Z+NJrgegB6fplGmT0PjWYtKCvdl/5wHwqGg31e
PFBE4w9ehP2KK+8JNNTeLhD+a4AnvO/SVEeqSHpibsWnpooKWVWaEPu62fbXojeWC9EIhr+GsgbR
oi+5332fTnEwgUFojxwL+41Z5R+VWT+M7DaHmPJ63SjHYe0YgqNBo2onXfPFQjKZEHQRbZWv0nXu
Djd8J956rC24maLt1w15bQYi1ME4ir7Lr0cHC0LghfRn7Ik4o1pl6sRSJG+mZWqf0oFqWFnETeK3
z9eiIT7BVCmhWY6bR+v/5QiHrl6EkSu1Ckoluof+U2HjgSDGAUBzg1y0nrIflaJd4oi2eLZrpkvQ
lIjIZLrIYdrseRSdEs+3PdJFXdd2fJ0VsJxt3GXrgFiQcJaY44OFeZzTB9cLkATy6Ic7UfjZCVfR
GS1SyfKdOODGkOFEAW1s/GifcYidh3iV6t6pOe4nqfqvIL7/Vmf8C4jk7zYwrXn4xzay//zf+Zfx
+WXsmvfy4++YyPTf/l2AITCKEeUKallKZtg4w/4QYFi/Oa7JD0C12aZD/t9fCTCC31BlOPzkD9Lk
Xyxk8jfdGeP3eYRhEB76bwkwmA3+rf7CxDjmWXxkW3DqQz3wp7jF1gnGVI56w6zZMIOMpcPxUSZ0
ORumGEVzidFwFmicRX5A1622Sbfzxvoye+rRachU8iBvo6Wu3/uQs6VZrJIbC88y2eo25+MAGIAW
GRhueWdozZhfoitjI34Svbr99jMYuFNqnDkpTORRMnSD5BCurHJ4wBwB9Rc6BUqVNetGs0oS45rn
jeYVs0CoO7HFGJDALdiNV4wCdeQM6LjI5sRg+glvoB6nTTkU2Jrjt7koXwtD3vW1eGmn4QewirOd
Ep7VGdWJAAVwKT7NMWyaMBzIRoDEC5AQDyteKR1jxzjyneLnZwFOlgmz/9g65C4pSU6EmfHRqswy
MT9kj0ZB1ILXY6CtwuYtQUO+pccJ+obNP6vJLmonZBTfgUuMRIjumTr0g7iX4FrTRIoQ8rJsVgC7
DBAmVQomD2bSXRtOT8lMCrc7GUcGBBxrQmnsFwablEDlZ1a745cRIvllJnvrcHOtjTDLdsrO4Gd5
w30nwxc6qIRy9/RvQ1GTfc44Xqb0FmKTNjgWmABlSf055IxaRAR6WBawfBzBxYFHflBmYp162d8A
wxvXdZ58jgxIVgQNfQhrkmem5beCr25VjcQ8Acl4oUXF/+uHH21Ja2R2vqgp8kOQOF/oXiJ6isN9
FHFAAgR+sQrrVusl4sa6JXP8bioRyKIDWnUDRAgZ0+siEuROAuTdR31wMG371IyDtW4RAm5tgltW
GmoWORi06B7i4ejkXWjjzVg4USPwFrswSfgeRP+D2cpNOCt8Uw4fIsLapQTYnu6AU5p44ZkxC066
n0GRXuocGaW+gTzhUiyiM5znnG+BmFtqFm1docxLTffS9kl6ZEzpfZHDdA0Tmk55NFBgGa/EGj8l
iA1Ua90W83LbuzQXmFWb2zZz8q1j40fxxVjscOBdZzYtloJvejQ4aEcZN2Dlivit6qIXpX/rEpV7
v2ieWgdLToTMZVsw8GUjiz9bJ3pLImXsPOHvcLx71zgediYTLeQJ8GCiNEOtsBTherA96MqNd2yh
N608hgz4ICKc5aq5alOHw099qlrL47TD0b0d+UN9Vp+8susPje9U/BUfi9H85EU10c7uKQSWAhbR
+Qqb9GJn9i0dYpS36MbfID+ha8mo+6z5PbFRzmR6vyU15iE223tbjLe9qV5nLzoUIXGQjPbf2iCo
3uaaAS/4qgBeE0XV1DKipbPJ4kgDoHGuaDGwdvnFB2lBy75gzqdHoG8SEf5GDUiZUV7QOYh5yoyR
iKAoevF5QqUoqfOH4Jw1+LS61Ar3BecxnglM5hkagx14S28N0gU3EezWLZtsRAuJ5bFKyNnCdG9r
A9TPLGTFKHJQA3ZdMKGpYIRPCXM6zwq9DX2x11yV6xLQDJkfwV0nQC/Z1R3aA0JqAv/ze1qG2JvO
y8IFrhTffItDd5XA3iPYhIWMRmQK1iNE2q85hQOV9DcWlyKGxi72dKQ3MwNex7+KCGHANWmezJor
n43JoY+4z0yWyLVpyPNMNBhcYB5kj/q8JlIIJZBK6iuZj/dz6j0CxiHDOCTiPvI41Y0p9x89d7nG
2HkB3/41ZgxXa4tenlm+RhmMUXMesvW3kExhZuQ5ntubeRpvbKN89sr+pkIBuVKd9wYYi1U540Z3
Wj5RkqSf01B/UF3xgMPHDovxIetxoikoZl4+3IwYfJj6z9naBlu+BzLZrKxo+LRcXBC1h3/fy5oj
3axzhqZ650mGvy5l+SrwkwfHaBHkyXL8YQ79jyLp5tea9siKVj0qIpPLHFr8eS7PNUYb3NAj3IZc
Wrd5Fu1UMDfnxGSOYpv+XeiX2aq13WNosvAlzTnTBEJaQ6iWEsDNprgqAo0KQ/y9qZS4ogx5LRae
g7Z7oPVPdoczCxJp6ejaNvtH2bLzjfeGwhKh3OVOr9KXBGGHHpzMa1Z1xCJT9SNOwnMVtY8zyceg
vGbjKis4zUJWFidQH/0uXJpLlHjFU9Dqcf3cYbdr5cGAhoodtYfQ0DA8V1Z51SoeDyZl1cEbFRqt
JHssOu4wInrummF6Au9j3ma4TzbZ3A7o0FAOSr9HM2G4lzknJwe9W4OUYLwp+GqqwT3BsKJkTOub
JGxeiKU997L5OVoOAuzRrD97dAy4C+M3SE3Wz0jvrCSO0ngq/ekQxJF1JInqyvBSFEc+p+rOqpnD
osEDJVg/Uzn4h54p8ppmuXuWuUlfxCNQMh5+9Hn7EyvkmnY/e4APJXjsqBfMpTW3XKqbyLUS8gsJ
kSiI7tu32ZJvpV+1O+k3zfXYs9vZDfuPlb82lFV4/uwtUTxb9GJ4/8Z6B1bu2Zuas5MwjCEF4csc
aKKMtBQoohUuJqf7EQXju9QQTo8PzMngl0dDbJMo6onKBu3R0e/2mwkuBZiQVVG44dUUWyWugafF
Kk4CBcpKyYrjlsdX2kHoh+PSILeymW+51wlboV2h8qCZeqlyh4mxKa/CWPwoRXerN685YDWYMy4F
fKvQsdA/lekuMri9Y2P5shSsMVT5F2w5JQARdvFIsCTZmvUYGD8r5vErryHkM5OaoeTxvxx9NmH/
Kr7Q/+oZnVGupyI8ZpP6yG3YdmPDzgthGDWhqpbrwhzzq5F3x0ISfg2eD1qlzbzdCGi2cCuQKyis
3NH/VZXOyRm1SLCgRQ1fdFiFhUMaCaZWYjBM8i65CApsB9jE+R31w6bipsFLuDDyZ5W0e/dmSM0z
TdNgNSt29al8Nn2Whu+cSsT5CY+yXqzykTbWMpwSyGWRoX74Br5SeimPZpWaB0xvzBnrxmalHgg9
bBlLEttANBWyA5RdRARYuYOmP4P1lzqZCd/W4/stZhfKAPh0WnFYThK8Z2E/AL8aewczNJSxzi5u
aXWPe4lkoEswZEuvHj+D0htxsACoCssleLBD+2syWe1ty+YTm60xnO3JCtdeLiT1c8tOD3p4lde9
jUHavfh08olo8rOzbboIoDvMrlSpwLYqtM9gm86hWGgAtKw/v3tIY+dEz4FVPO6IYJJpiTCPpbwm
imNjGvTHl255D0kx2i454G7V0FRvMR4g/pfW1ZTYxbnAPk/MZeYRSMHCW7QG6CADeo7Vl6+TW1Zr
gtS+bIWH1A3QDEvZNDsXvBXSonJZO10z3EPeIcB14MSdAqYLivoUkGS8kgVIZFQ/42aMPJoJC6gj
MoGa3/f40g0poAeOpAVSo34wsBSp+caYZ6S2qWwfHQa+7/S2na0+gfBttPUGfs10Y7ZF92HPc/pc
NaDurYWnN2XlDaDjrDtWoI2LQmxt2xkBYjMHavIv6K5H4sVEAb9OBkQrXZ0WIMSQV2TN4j7UI5+A
Kj86ocJg1j8T6WTxO5jSvCln5FaFwbghifmeKHJ7O9lsJ99ERlDN3rszLfHWgacd+M5bKpXcOxn7
X0eyEPAAJkAxCKC1mEqiM+ivqxl4oyHZT4WDeoivgeN1yKsxxu4+GMuxjEfOT7/z7Y0xzA8Mm89T
hMFjdP17eo+nVtn3qc/BARfunvvlqZA+UztyA5OcaBQzZKDQOm8iCRA2WS9xQZHjRY57ExiYlzqg
eSs/R9qWiRIxVlA+i4zSQcasDQSXSNJ5SY9tLYdZPjjKfIgC2LbyjYDZx554FG6E+NNUrLToJndh
XzwzJwCJN73r/04XihIvZAwPyhalGPjMxMov7mC/FPzbaJxgSDNqsFqC0p2mVHsDCy7Gk87ZMo1/
dqOY9Jq0/DBnKr55Zh9XdXU2YbWeUXHCrxzZKSfdCRbNUS3OJ7rHS9FxLvcqA3Wz6buXigpk5bk6
hdyTd+g3D3iQqHmb9KWKx0OjrHxLRtJzFARnYKTHIm2OGHEPpJ28AAY+99xeq7EkvLiEKgCl7K0o
/ce0DQ5BOkCiiw+LIA/WIJM3RY1ct8OhTrxHq5J34+Rd5lY/Lqb90o4c6jILhGYHAR+NGKAGMMi/
RD09OW4zrHEb8JTGDO6QKl2rVpdJBRqZyNan0WkAHMzHTpjzu3aP6ooXUiSB0qZnc56Q7ERe8El9
BKuAI0Urg7M7JZ8akhYLDg1VyuuTp0NCJtd+8Y3XyKT52+hi21OldxwwrqyGmocy9D1sxPGklY1R
lR4ICRy3ecJp2bCMekMdtY0nFu0mB3G+kDu2cwd9FI7L56kuGrq1SAlLOpk843RLx55XJioIhyZ+
vSaY36t5enct8xbU7QPA608M/3qEH38Ghr/Dy4ybKgvfm1SSczXceEANjkbKpRh7yFq6OLJIfl0J
WOObWFWH2ef1jG4+KoQVSELJD8irOw8VzqbrqmeSzY+deR/U4mw71fXiZY+OGjBgIylUZfEqJcRk
PUQJ2/yy4GDgSfUeqDC0fiAcNoOiZgnEXH2MagCDSjzQK2HCGOuz6s2Son8iTavhE0Zg6iG2IB8O
wt8j4v+7Lff/15b7p3Sn9RfNoy/j+T3XjKd/AHjSefZ/9OYsIeiiARUkmMWWNj/53Rxl/ma62Gz5
D40jOwiwQWFc+iPPRf4WcPyhn8dX6gZC/+gvgCd+o6XtVq7jSxf207+T54IR68/tOcLq8X4KXwgm
sJCe+PlfZdYnPnz82exr6v/+vXd67wYpX04810gDf2omNoVI3TuDcBmWo1RI8isrt/yd38bMCTlw
VbTHV6yTITCJPrqu1dUE6QwRIvlw1kBXpJi89okOxztrbXyfJ0W0Lm3/pxFzFDLLPjspGM6wyWf/
w/SxcQpsT5tgak6BgGBYskjCi6Cj35Tkepa0fg4A0NEYAO6Fk0a6CBq7q1m4vB8XkM1gcbTwI8P7
six2oHxCOEIdQIQyGuoz+WCLDe+e4tpkSHYiRz5cdYj372ljqnldJmN4S2+m7VBBGMbB6koI6gYx
cwPqlb0Vjma0Y11YriVRD/D5O7CkACZwBXmOdd1AJjrVhroiuS1hWsQAXgY+XuFvbRO5jPcMcBgz
RrXrJFuhdVDh3FEhLFod5c3TVevn3i8ms5u8Wk6mVlIV1I0U6grrSdhN9AvxLd0XtCh6Mgq0Fgsh
Fw0wrc8aEGqBXUjWhH6jWq7jC1zFAxqgO1ou9T7iH1ukTe2aA0R9CRCB1dQfVZX7N2aKPixjj4Es
gWiDJVn8rJGRTVpP1uPMPoKRvZm01oy5JaLS4jbWKjQQS+lVoJVpCae1vdGZ0x161JgxnCOvRq1l
C7SqDSWQtYYtCTc4Mu6YcaEgnFHBtWVymrQubtEKuUwOT1H0BqdUrEbb8bZVGDC3dh6nUDCi1GpR
RyvuXPIR96lW4ZVajzdrZZ4dAV+hBOGeDHsL6V7GsXdDHqpxQJiK9Vdr/ESRBVwHrqWpFYCk4lQb
O3WrTQaufFtrpSDmwsPQePVjDQf1hAmWxgA2wOs0nuQPojHUGTF8uFX4UECY05KZwnTaue3ibEC9
LO9VKdy9yJzuNAtuCdsZA2Q/5LEEEDq67iVsqCwngVKDYJLy1czhYkxdkdBLXIwvY+pQDHVCYdc2
BVu1NReP0+TLLbEe5dnqiv7nBDq0bFBjBjJqX4UY53eOrUZNHuM0bpXy12lg94es7ISpXdHl1nVs
Ul9ANp7dzjcfUrPVFDCfU5KQrbjtDcr+VS0tIJBR817kCmpkqraEcF7bSW3sAn/6NcELItMCbRLd
3e+GKs1WjnyhuIAWwfiSMcAuOKV9FRq3k/Do/JidoP0JS4aRUiwfBzE6sHKIey27IdnLLovZ8IPx
rJV8dWcgo1XOuu9GeQ8TnDhFA9KIt61NSKJF45GiiATympDtH27NH3RRf3uUDwfktp8Jo46rsUE8
AZ5YvC3c/6L3gWLNZAHmeccTFt+ik+XObpxw5/gKyL8Bxn6IXoyIEigkjWNbwG6gBYTV7/Fbxpq1
fb21W+rgxXI/hYNeX5mcmfFS81CrftwhU1InW6tynLz6cCTfLm2xNGVqSa8mMmlSU9wO6yJk6piV
6AlQcndYngEzbhP0Fc92Ih+zjqTjJgaWWvkg+p2GXzCPC+2NES2bFzMu5iGt16ro+x2ZL1RVOe+F
x6s6KmSld3ZuNl/w6oCRZMPyAoEueIvMbsbqSu82NHC1Aq+nE6ti97GHIfEyqox7iojPY+hyiIsT
2shjiTfWFOJk++nk7bBDKmRpUY49wJ/8jZtGQE3nydw6AcohoBKIsl2tqmfaAuyNBkCvpxRy6Mje
nJ9tPaBByI55pqOVVRREEqPuKfc18VYvFhe7oCkDzi6c+bFZ+u3VSLubEptDTaiPN4ErvGPaCJzv
cGifFlm8kXrAxUhH43WKUutxgJHwY9THpggZ7gZdDDEOOUwAsZyBDze2qPYVrQnbyI8pQoGTW05n
iDOIfYJZIqKNsUlKuH7xVFKCcuCLYvM9yrjYc2Tlxykdv3pOiDF+vRVfRrACfEDlOAOsNQVOt+T7
tIkfZUXHCNenPpA6HeVXxXBn25AbA4stFrumagBZ6ZMt7fZxO0bYgo3v068fGmqtYmk+Mw1DiTiw
bUkwQCj0OUxH+fweypR86QLPJmdubyAByuglFJbcGXZj63Ba1ad3U0SfXVFfBhHw8QUS+IS27bHX
NQASp+rYj6goyKlEXtzIc9QXgqlREKwcm6N6ZBBBbY3iul8+o8KuX751cGFXptgWHBrHS/OVRN7z
FCL0HpBXHlBtgp7rKqofSC3OyrCj4CEsy+i1pnSaejc/uN64x/fird3ECI+NH++nVtDitmT+E/3D
/JD4/UO4AFMpOjN4BiPwWQRcMWO2f0410VuergVDn0kLHRKAbGbxy88BFLYeGDWgFfEBOtROlQn+
FBYO2EYUAKAB47NH7M0+tSDw5EF5yu3ksZvda7jwMFtkhPIatQGlcrmtqW0rP9Bb6tWst/u0GR8G
VG2bolFEpM6EQxoTwAcCTnNSAqibnc52nqImju9jP3JuKD4lTS4q8JBSvJhIag4pM94TLOaM5ET0
RDBDTFucy89Sc64VtgrlFcVPE9/Qw9Qnd1Aova03j8mOXQ1rD0q9Xl6PjfyMwIBjLqXvq5sKIbZ0
Fj3eCAcXizQjmg/MNcIVXBDy93R7gr2w+wh1yyILamwvBiVuZbjpuzdV3WOSo1uZ0Wq3HCXuqzR0
VqMnruYe8hfErZaOHj1Bobsmk+6fmK5BmBuwwBVm9WOVBA+q5mJ3MrqN8mo+VbRn7tulnG/jOIh2
tVHEB5UtdDjSEkw04mXXcF9gf6gTz1r/K2zQ+XMRizMhHGRE6b4QMHDSinWvKLZi3bTs+62Yw/Yg
F9t5JCW5PAAOxtEZugfSXwf8WCVPY+I38AMHA4tpFx2yqm32qu69Fyvw21MwMLtIFbA4orIFZ1dm
O/MCMcaYivqd2VF7UICPrxc3LY5tkBHR5S1HLE3VrQu7kYUIEpzr94QddYN/BRzg277dgwLjUY+H
MeYILMZDZFBcoyuE1QGMcm/YM70dOW4Sn9OkDFOxh5ZcMk/r67VIXNGvTOniYsNDvcYvXWzcistp
xqhNGPESCpBN8nGe0YtUAzLhfh4hBARpubFjnMyqUefGMMe9JVPvMNqcfHvmKKyTNH06ek+PBmMd
ThJm9iO2m/ECY6gltoi5JShC94CQib3r0R9M3nRVMdcE9J26YLJcwTmM3foA9Hi8pqf45Cey2RYL
230ObjhbG4BLzsjqI9KUVAhaOnqgdeQJtMjiOYiiZdeOo9xBo6h3IQ36jddgIcpVIm6H+GvJHfse
cUtPOsEED4oU6ath4pzoktzHrG55NhbiXAKJ+2S2S/AmBAzRxSPfpEFDrnSDk8O1RBYZYWQi8aEg
POMwEicEZaautwzD1ZEFoV+nuaB5akakJTI8Cb3s6NSjehyNsFnXwi4vU0zyLK7GN+GrZV3CbYqt
+YGmUHgoq+62HUb7SrRQiOC/7z1z7DeRlV6lsATQEfq+uM84SN8OBXNnJbQrW5PrYMIVjJFwUXua
azd/I+5mTbtrNPdOaQIe/aNjq5l4tqVVpAzlto2CYsAzQYkvWMO5p4mcwz3z3MpSnrTqkgU/1+C9
AQZfB4zPz6DypZrPB7GXr2XUTy6erzPKa+g4Pnwi8v80OU5j/rKJjh3BYvI8Zr25y5BIHBsHMqCp
GYGRAy3Q1txAK11OCC4JFQcpOBs+/7axdo2mDdIXTtnI6pxc4hkWIVDCCtkq0/r2rQzTgANSQ06E
sm3muwoldJYwZdaEQyrZbs1Aw157mn84Zz2zKQ3lBAUo2RGN5297UQw40Qlwza5oadIDTZlsRJqw
ODBgWjRzcZyhddW1kbB09HgMogECgsmmRt4Sz2lv0mwG9oY8hHBoFiUD8NAqrguHfE8cnZr8mEiy
o9FWp7et5kIyf7gmD2V4ayrL+pw1PdLXHMkcnsEhjhl2tUb3w9e0yTmes+fyG0EZ5dAoUxR8i+ZT
kkQBqlJyoNyCm2UiA8cycfFzT5ptqSIoIh24y2LkBN5oAmYbko00jozO6z64scBkluAyO2gEx8Sw
rnsXuocz+R9kmOfXVcQ3N4DbBFtrbWIc5M+lN9H2QQKGAWPcDJrT2TOr2oXNKM8pEE/b5gnJEy9c
NQY1Ix0tJ3Kbq1FEr4tmgFYmvzNL+Ac6tBdfk0JV7jW/SgOWnW/DEeXKziczRKVmC0LhisQv30mt
Ln/gx2HoZE0bcybnhQEYWWAhbvB2mk4yMxkGa4opEGQd9ZKMqyVxvS0ueg9AQfT2rV+eNAl15gF4
SkXTPOf6VZK8D/eMNON9kN9MvfxoFYKAuvTT7QCp45yr42BbxFjImBAQv7sMDOyPsex/sW5eKO4w
Fk5wzgMnpqkqEe4tzJjQ2pPdkRYEUlguZ/7Fr7GEiESThIGKiCE8wCSZF+TW1O9+517MDF36FDq8
QaYqUJr8iw5X3Khu5FzYOu4KV8SyCRRl0TSQheFE6sgEGrhSYwyrLqSD3Wr6pds0jG6jVmwba87B
Y8TRFvAv7dqxnD5whnq7oHaSm8a1o0sQZKRnIIf3XkwDixwmInosUB7Eiks9rueUFHMG/csxgFyF
Es9p341cRuchTcR1EkCnM8vSJNYkPeOXMnYYwsYDWeLoI1GRLjlBPYaNTyYMJ+SirhivO6uHKO1U
+LxGlNdD3dc3TMl5SgpsL5bnkaeTzR+LD+5kAS9I+qFvbFFKOGvIqv79gL1uUyZoFxiEA9qVNkwT
FWT7sqtvAQFXK39g9m0VSGFTbTGluQtgj5Fztw7m0WKfghyzb1yKQqALDRFB7Zpmf/0qQVe+oJMm
Fkr2+XVXOx9zH/xCsO0/LlHqrzpZVi8+JsZDlvRiE+UC2pbtsCwO3Qw9GWUFsnvn0Tcoi5KQPJWi
oZTF6KWwPVt+RMPZsNtPNoKB95z9jKK8flNNEG/xXXZX0GLy11g21peHO2evK70XY/T7nZqTEDLj
jD17Tl469n02khnucToeY5OIjqkKAeglWXGUbu/sOpTtF+Ua/aUwsl+WO7i40krCHjshSOZLgbvk
OiOktets44qBAD18vPcL5jAiK3yj3H9rB/+7pfsvWrqObWo4/j+WWd411fCFwPJ35JWx/s//0339
j8//+R9L3/w1/+q/fs8fxCvfYh1lqmYj/zdd+/9B+x3g+yYFk5SOT4PWsXntP1q67m+WMOnbOsKm
12o6/KU/Wrr2b4G0Azj+rme7/047V/wd1hUyZ7BanvB0d/lPWsu/CIqV1yP+whC6yYKpum8HPd7s
hnd8BOpATIi/6ttmhndb9hcjZq8x9Co3T3eDt4hzpZXCSmuGMxOwg3Tnq2JyjLVpwYXM4+hafIuN
R4iqO+kJ3NEzZsktPcWeAou9CR8sauXRTG1UJtkPCidsVVrTDHOGKai3+E/Jt+T5r767v8P/t7iI
f2J9+YHj0Fl3pOc6nvmnvILBy8jPiSTJzqa4LgWF8WJjSbSA4JCYkr7D0QW4meXrcnFu9EzGBCiy
YtJyXcTwuqzaZLEwA6gexjcqr1z98zf4Jy2sbZLNQNI0+lqbtq8d/On9+RJVFmMCtVoCmJ6EpRAL
PSp/989fhbvsT1dBmj53k8uGLdAD/+kuGAA95yOh2az3PTBzhx3fLD5m27+46dj+i4+k8Wl/i1fT
L+YgG+e+dtBD/u38YFhKfCGhj/52JE8LYcxVIxWOXvQN7Ci4npIRZQJnk3/1ur7151eWwsaJpL9n
ukBCP2x/PblwFqL+nECiY8ycEYMzEvwrmvj1c1HF7jGOomCTGxlz8qEM8ADWtrrNTYlQKHUUM01W
5kPaRaiHc8q9ZA5gWGbO/6XuTJIkR9LsfBUK90hRAAoosCAXNpv5PHvEBhKDB+ZZMd6I5+DF+KlX
p3RmZXdV14YULqpEMjPCzN0MUKi+/73vUctM/c5GJXGAuZSh++o2/l1NEuUtEpmRSfJ4OS7xyJka
Gkq8FU1cPHz+7pLN4FZMXfQViguQDDighIxHmEikdmnMUVWCZunr+AgvT8Ojy5vgC+cvbDjhUH5L
IrdHP7Dt5yzSLb4qFR9DmboPQalky0QjpzWYrC28NaHlVRDlKf5h3/OvGFpGVEnPWpJW9bP7FPMm
KR7hvGd9Wl6JcbW/dsO8oMQn3fANccY+JikmaRlIZ9eACNi7oMZuiAPqrwRikYZXyroPs1eboU5j
3+NvZkKJ7CzAZmEifWfcgmSFoffRGaL4SVc4FsXY23vRCRvsRLKcqVlv97lVE1iNGDK0wIHWQdMx
oJb+KNw+vIpQXMjUjR3Jh8jbSQSy24opzEkLctsd6NjVuGIwF1v7afYQJLhTsU+NZw5iH2Wr8Hr7
XQYYm7E5PyBlrVFaXymUdTX07VPEWElXtoUPGu+VJeb2TKfyCcKxdVQTS5Kxc3Vd8LUgfL0JTV1P
jcEVimn4gywERE2cg3iJHKKHLdBLsaYH6etDuTJ4hhAGy9v51VDSdJrITNE1hAGuaHiiW0PK1q2o
7qqgjS4yGiCVNEr/imELb7ppGe91d55q8TNOfHoPwf7yKnhfcXZCxqR2bKR00h9wpALS3sJsmpBU
AuwgdF7S2Q7RLna9fZkENoGPIbyfElm1m9bR1ds6tnQW9b3KoAkAUXpy2NPcV2vfveeEMoONZ41w
JVq59tc4zRU+JAlmpixrIuyJzZDF7sLUo9R1RFn2mubo52q+YFT5XtI6SKGsVeff6HUhxZZPLZnz
SfCDZuUSnRuRARYKxnh6aPyoO6ARhrcUpkm2sZ7HCuFz/oNk0g4DxGl6/roxWn5iSi13nb/YzPgL
COFjcuN1ff3TW+YWx9CYnNzUGX8AWshuANcUT1itSKMxbq1g5GTTs02+nb02l9yo0oZwpYlOdewP
XU2eEC9BuatnmWAc0xRDaiqhGNw7kDPYR+8Jwit6tGovOmo7ApWv8+Yq4hx2O7eRfiFybB/mUqP+
9UEW7Kqpt3+g9mEP0WnkvNlVwu4vA7l2v1Rj+hOqe3ei+c762oNp2ZLT1Vs/4FxvC/XBrZ89N749
3jpTHe5aq/UA83Jt3g3RSrVO3xflc83Ux97wU6UXnrZoHjnwSTpoGnASffPkKBPziub2Sz67+cUZ
OVjktch39SAiaEei7u+n1jCSbeoJnE0DzUvsRcz8C88x69E6LeulS1OxE4z8jqnSZAtW3d6nLBB3
3czF7uOnRMmv1LlNdX0dRtyOm6onCAZw6arxKGbbYKT7cGTfMoftHFoMwvDXZJhzZYLzjX+dnvFR
OYQS/eIVwHq7hW9siql9+ezUHZXeGVOkePqho9EmBgDkzpucm8xg76gQrOB/GXO9geKRDgCTY0B5
bhhRH2gGsHS3Z3QBapZ1Pq/dbNvBFwT0/OIDBjPuR/GwTvFuMlC+Qc/6XPpF/ez0dJfmvqH3BRIF
tBQMIfM0vFl8J3pLDPIPQEJ2N5MVzTaBk+wnt9pPhPJOlJfCCjTUQFYcC7YP3p58oY8N+CWyHCOX
c9mo6jIGpB3myQZDaICEs0ETohV5N24KrtD44tq4Ym2DZNgz+8F/VIMCNJjDIGzrK+rR1xthIIjc
euKu1UW/ozYXyFEM4ad0OGq7XcOwZuL07XxSFZuygolROgrbPFZrtqDTM3HZ+YG24crwfNBelgRk
08q008nek6J7Z5Pnn4AfTdvBRgxeJHOmT96jkwJ7CRe0BTXQRx9NMPeyzr+3eYUP20AjKa1Uj6zP
OLcnsKWTbZ48BjNJs/TXBdI66hcrfmdQlB20hVXdeyA9dpXBVZbMLI9omcFp5EC2jYP1ITF4y8/x
vN+z6PteNF1BXr/D/v6jJfuMKa5/SVxCvbNbr2+ko+V1owyEYO4wIIYVRR7he2ZQm+vIANbANwe/
xPM58wxknLjL9QhUPpnw9UyG25kUK3R8A/N01ZOcXB52dd1czQb4WRn0Z1zx5J0MDpQs8CuuuXSX
cXZDjpiY8VG7CCI55pbiMLlMy7U2rK4C3/7WNtjRxgBIqbjp9hD3oJJ6BlDaUh9I8x/Q0gij9sFV
y65Yil8yCa75UvcZF6MemvWUtnQOzwhmt11J0YMGrLJveoY8uSGlpp/Q1Bx8atTjiWzmDuqd4QpM
c3yKe9ZIgQz5iRkz+NXUgFjJH/PIIaT1FFFvCQAI13VitTaZXBt+rWrnEyeW1d1UPLRuhaTKaV3h
vq6GABvFEutSiZEjCKpH5i68YGiYsfx+oMsNR3byLeubxuHkNTBm8wp3pVtgMEiiGJE31wQKDZB2
YAr5pe+A1BbQalXNNTLkpY0RDcD9mqMDjogujqYoOjLA29mgb1m1f7ntd4S3Y2TQuOM6PwhKYL4l
BpsrVzzME01d6ydSN3S/NgayO5ArpqkC8C5bY+Afo6QOQkZXGjpvnqzt1pn4odLuIj8Jvv7CBZcm
NnN/B8LvKpKAp0XSboBZUDs8IeGVBgk8IO/GgDysivWwCh6psGW6a48Y5kXB0HQu1p98DdBKuGlB
3yHFbm2T9STBpnc+/UbblKDRjqROTGcM6dBpLsLb1iRGh4hccPQZI43ttn2SJlsK6sg695+B06at
CYIS0TzLdsBIzaggJX9F2tyEVR1iqyHxVWVXivGLGzLjxauempTrRPTuJGcX2n+MxhmF+2TR5yAV
zN1w1LQsKKc1As2ZYf7hseZ1hN1I1NKZMVxDfgMJlcgQszDZ1U1uDrGk6wjc9a6msjtvJXFrmH1H
yh1e2DXNX5gVU/5lN9VTM35v2ujnUszEUkCHTCb9SxI+f51MIjiWNoUqipSwQ1wYRL6iiIAEMc3h
9tn135uqJ1kdBuuxokgRknJDJzPx44WankuNtWAHDEjjLTY1b14y7/Ol+FATUiPBvQLZrqz0cZiC
5wKTxRk6bbBvPAb8uezEPo9zfirXIcghHU8fijou3xniwQJNFY5uMi7LAW8GODl3id/J58UHSVzn
vnb9hjUNjYsRwXUpm/YcUeGxxc9ISF83QOPaMXvy2z55YRVZwUSW7a3WuqC5cgjz2Tx+x+di6awn
H0zWPcyFdN/ljPwbUgZbJ8hukebaQ1ECZKiqCZbYFK0PTbl0J2CoM0yMzrc2tbAg1TraH3C+MiaK
qa8J237j1qnehwXpxG1PTuVo23DCNnOffSKWTO8YRFsmFmKzrtmdqP1bTLd4MlXfv+iu7vcy6sme
TezocPpkZ8qqeoBLbf6TSA8GMJ6s+Icq/x7QJJ0z81yAmbFep5w/5laIZ3STQ+kEC1fvhyjxSNos
gSMfSCm038OV+MbWx4sDsxpKwZ2u4uV6pl/O2VD1YjTbdDzaA1GHTR6CO+UAprXPhE/TjyrzmENe
BaqWEqfImztcWP344i0x9OGl9s3ayYaRfnD4DfYsH/2sZiHW3ky0lA/cPVbz+N3ztKCdGSQeGesl
edO6jy/WQFXJuNYZuf8lBvIcKHO7emF2kYkNl3EqqK5wpbccm3wokAiK3L9pqqECXAQYDZAlB8px
NgAHVa9sJU1XwEMGXnvH78+W2rU129g4jrZRzR4klGMEVGzuUCVFyEEipXHl2KvcvbTw24g+OOsh
yZunJVtNES3iNbPuoMi2iau5fMcJ3D8YQZfJfL7ekixoHyjuGXZEIfNjyx73EK6kyeiaQ151ypyl
YnWuV8dHBB/F8uT2+N2GgT4hZrI3sN8oPw3Hn4Eg37okTDYWlsCj3ZC231bgzjnWddJFuGlMqVpg
ZydIF3xrwWx1W5wo4Xpc6lz2R/bRrEuzG74wwqTOOBtaCaxwfCs97U8Y3Nr0vKg8OUbNVGC6kmv9
lHbKhuo5LL+qeGWvC4MTilWd1CcwRvMzvGx9M7uKgruCanZ+iDz7NdFnf0hkhmskIao6LKHC1b2q
dQtVY75XI0RRL+EYXSSMswonBoUk6u7GRcva4H8XbLCSiqLKvjp4XNpXbrCyMNbqvg3xi1UW3d19
0/g72oywHtiVvnDngdqd1/XYh77HtHfioBXR7nQsPcrpAAqq4nUK0/AWJ57zTn9L+CZoIN/1iqdV
MMyQarTvUxy56OgtWJmyU/bqM8vCfkQcNAfaW0NnZsJo05k0UlN50oSS6E+GAllRXBhb+3RuxJWf
0eFXEeLAEo5ZH4s2UbNK/WDs+c8aNY2W+Wd5B5EFfSXkf6iaoft3ilVBOX3hAtXkN+1RwJP0bvTd
5WDbVX9qhuQa+CLJX2v+BTeKkB8HUzj77n1g1xwqLSc7gO5A6fAxCtrP+VIn+0yOTFdLGClr8o3E
xdaeq2xPk72zoUIFq9AS3kdhN+2yhTHgP1bG/iJWYacVNhQlpFsbU+7fSUYObqcOKDrPdIoxdeV+
eIkVbrpmpS6FZiJZJE9qIvLwj9/1r7KkeVuKGFxBIwI5/b/7EAc045IQBE9Mj/hNQdEhVgsX+I6m
ijSfiqNYmq9245xWJU8JHMCi6OVTJZL0mtMrD/vmthPdia4MSmOq4vyPfzw05r98xx6ypOe5PMEl
yvWfhbSq4VNZOUWDe/dvJvj6u5LqlkWRe62X5VgvtbNxwwVVdV55cpRp9arL9QxhVO+91CfkAmSu
CocfnUjdMxBFvYtyzL26CpfX3g/2VQojeAVLArAkuqHaCUVynd//8a/x1yuVWbVi+k6YzA98o/v/
UQ4E3BkJ7DDspMq4vpkWQqIt7e8XCjuvhKz663/97SQru8+9QX7g779TSr41zy/ebh2qq7jwqO+i
G2w7zqgrS9t+d+0mOny+5f+bKc7/T73LiNncsGYF8lHOMc0qvvz/fKiDnaGLa9Nn8knPSD6sbV3q
//2//jjR+Q9f8vf5ji25HXCauFxRgfvHRhMGO5hgBYZ9bml+on+f7wS/odpi53cpBbD5P9Tq3+c7
/m+250K+kI50bZ/X/ldmPDbaxZ/v1798GKa1+Q+W/SAFDE1KCNeM6xcAxRo4mcbbSd6veaTCAL6U
IB+igmjZ9qo5j6mTbLOx++kYarBDzN9RI+60T6SwQV+xEy0vY+0AHG6Y68aAkzietSXT5MY/2yLp
n1k370ZOJ28Ylb9PJZu8HP8zDzSoxr4QSK/2TLgY+fc9DQdyaVaCiY4SzG09tOU5NpTkyvCSkT7c
nT/3322Laa2AEyiIF22l4Sz35oVa/C382IoWok4sKItqn0ZjTpZ5frHSvRYDzclzpLalWh6SBtW+
avBCTN3RNfzs2CnFVZ+0d0AvvbsgLl+oEZNXg4kjWB6YaMUxPqXQIdQjFvHq2Y4YSeEap1Qd8iMI
N30nlulFOlSr0PLWH/lKvwrDQErGMWSeBqcauyClU7mzyQ3D2m1FtSNpZZ0QDpNDH3qw0BKV/vAN
/TodGutraucz/HsfczA+cfd2bIpgHzb+umwtSyGlR/wkiJum0clgtqsSswL8deDb9dKi2hXyaIAR
vgF0z+AMyVkg02PzRwL7JHk3XBJEJHq2lE1ojDAJzI9z9gkAXyyAdqP8McMGDw0kPMynL7ROXoHb
vWvCkON+RyQQiXW8HzxNISuw8W5cnpuOhCVX24ZXWGhTI+W52JixJzZUqCvNiM8R8oc2MPMEqvls
8OZ+BFAhMcjz0Qd+7mUyvppWqF2LPbFBwrOzGFj6ZLDpDlbYbWNQ6iSXrQ/pTG9eVIOI1r8skgfH
PEHtrhSTOnqgxQHN336CE8OnVk7ON0+QPR0/ae4g7+VZIxHbtUe60EDfHXxEGxPLv/ctg72KbwYv
FXsPEfN+CKbiG14Z95H9NqXKjgNfPkYLfVvnVZ3p4FiPNue5S2+I9A6XAZ8qe0rL7cZXzWNhYxuf
b2po9q3h2gexKE7KhnVPyR8I3DEEgK/HZAIYHU/1A9UR8Y2Gzrmtw2EXeDMm2FkB0V/S3H6mspgx
VqORlQxsf8oLdI2kkk237UJ3fK+Dan5s4plxYeySOXd/aImLRqu2OiLck4Hxag/up+an2Fhr+LXB
Hc480wLml9aFgWF6a2x9VN0ciWurQT5ulqp9bZVQFhNdwpEBoJcnilHiA6BvoqSdzxGjGu0voOln
ZCUcDeym3ZLK5pyH4k4FbadPMeOy+87w89OqXdkmDOV4gxmxfxaoexcZTMlR2NV6q4Z1Pom8DX6q
yssxhlkAduFVwKBuQ/l1ovQv2uNNY3s0yJzTPDtjVE1sRVRrYG0O7Si+gDVwNnVcpxfOQSwXUZts
Y+A5M37iVaKa94k8rt4YXUehMfPXHBdwivsHM5AjJRioW2+SoN2VGImUD44JwFDqvEnxQ+L35ru+
xjk2n3Uxjo8+yKFbNsfRDfVHPbD4jDlHpp33kApr7Lttz5FVCkCm5iGC70d1pK5leandNbuSsE4v
Epm6UbNzM3JkBHkQfcBl+yYG1wNZaL/lQfW9hiG0H6boG4dWArQUqDAthSUWzOJX6VUMmRxQAR0N
LzHKlD3ei6o/Sp/laiGzz2Busy69ApfJXUqN8GWYSiKoQ31JektwBiruREIkO4aDUs42hOLBjdjN
yWHXVzPMZTOaY/BV+P64YbTzNViIvKciLLBeU/cdeJS2hYV4tllIGYptwSRuAFKxfZbpjoxmunGj
5MGb8bFUDmQfD12iYLoxFS1E7Wl+gXzCHCemVVCtU34zoWW8yXx+TXBn7QhPrM/zgH8LyNmP2Jrd
I6PmR4C8pmxnLk5xADhPCKs+Id7qbdVQ5u0VjmKEk3SHEZIEd+eU7OwMUzhgCWz9ElJb6/kB2+0G
KKywiZVLLGiRbjoMigTrJ8wbcF31pVvi+SyWDplJjLjBpgIGlSSnuglccvNBBr+TIQ1L/8JHm5dy
eu5yjN0FpOVT5Ti8Fp9b/NKEtOCiCm9Ec08YqDpnQxAcuJQ2qrNxitneRjm4g0ilhvbJmSrroCAX
XwknvhuDtTtpySLUJJRadWCXK+CrOKztaF96fPMYiZZTp0r1S7fZVQGVCasjvU8xc6+Aoy5cZ/0R
FT52jcYnCxDkz6pS64mWeXz1QKIpIdo6HL7ODrn9TcWZ2yg2hIhJKre4qDa1A5aBjPRL7vIsbiHt
HYDRwwHxivJYQlEmMYeFGAbdsC8oltm5soJhYkqYZd+xMNRM8jZ+T7aq777EYUWa1196kHMT7x7C
AwprhgCcgXFC62S5XgvywPGU6x+SBkw0fIp8/bDN8W+maXRtTI2IPVbZHlFyF7hXQ/+4kgTn8BRj
/EpoKh3qeT5ELayXOg123aSTK1yMF2ED3+n7vgUUNh4QsOIz/qvbUAf8Q2Hvs8AGwupSx1zp+ji3
RXI3FI18VzyWL5In67kdG8Zdjr/cC3duUH/K9eK27R1BqeZnQecJJKviVx2o7DYkOsdFPmD7HKLl
QbWwH8RELShrh+nuyH1aBazqPCdrvHWFcxVAgoCY7Bjya8WFyFmJqvp6OKVD2OzIyOGec6Nyt3Yr
oJuq3C9epn8RywuOwxIlmBudJsrwNdQU4uAN3WiMse9ujTSF6d45EFTwN57me4EHeRfPvdz2jS++
t1P8o1E2nIlgeUBBeY0lNz4Ui0PgYNSARfHCQHs6Dh5H9qCbqBTovEdsbBoiQ2uMq6yXOEjuifa8
k3mEYVs49bYMSCZWAvfq0vsPpSYAiOz30wlEem2F423rWOmx8mqb5+hUfCmXpPgpjKAJL7raSdlO
HwIaFaDINytP7yxfFwc21yQCyvqW+B51K6o/Im1So4w0v4spV2IbxvY0698qVb8iim8T3fwoCM+A
SVN3eeDPX01xCCduWAnOt87Ii7FLuw+JG9T59Z3ieuBLfn1dVUxpRELdR8JmujYgmwxIG08Dzz+I
SKXXFFv/9B2RPLZD1V4waHz3Q8c5QQXGyx1iDsACJffO0MR3hRPdiCD8ugT5Oy6Z5F479KNKhyFf
pKMdw1XI+Z04xM3TPHN5bNNwnB6lstllr8VXJ42qC/77ck9bBHvLWD6uMc0eBanCkEzobZuN1V4K
cxcuoGTDulV7NVprSZN2IB6l30PEgBfvsW/fuIm1fHhpbJ+mEc+iIENDSZcJ8tfrTT9a6S1IewXX
izkEa5B6mdmRPZdgnystNtJ089mjfS66eT6WARnegtVXbpI+i96ppSCo55KCnePkm9e1M5V/RL+i
qRp3xgGH8JmwvU4K+cvJdXGmeUY8cIv9rInD4uGga1cPMry3WUAPZcTdsgb+kaQzuc/SSKCWUOCe
8uHeAsFBy3S23PqSlikU3oxIxZwAomFLwvNghfbhkPwhM/PINqwCgTBn159AOH+sxDVzZQnUJ0Ig
C/rJQmtb9B0+iXgf+zQ/E+CFQJCbZgYz5bMpU77A1x/ulrySh9YPhj2Fs+IuWOzO3jg0yGI2meEx
UW91lHEpTlNIyUvIgOMgwLtferUOxzgCJsBauN4sKIV3hHrDJ9j9BdsOMHnbzi/BmxTuSIwEF5vP
AjMHVyIN5AnLar2VJcDfdqWCKhFB/QhCMDuRXIbuVLY+6y3xXHbdvu9s+rGUEKOC/qYsLPu7RNve
i575SApq5qmvSZnVw7jgxR1zdRfUqNy9ldTnNSWB7HtCPEdca4LhXrneDyPHR2qe2ckHfM6bpdOi
IKXWNbfSIUoDrNyD52Dj9d/0CW8iy8G5WRBZn51kzY6MCwBkDXwSy0on8qbMhAcnqemuRRf+DDpn
ujMUKH6R5J4ZCUEk0RAvmaRz5fQcXUrO3c9D3YLADzCq4+tcHzlTElPjktynEtSThL90yVc3vSKJ
Lt+FuwTvbWrXP2DJ1r9iy9BEFMCm3G6mj7pX7T0uzvGZkqv+GaBGgL7qgOxhd/2YtASWGTeC1psh
Iy4QnPcrh1n6z1vrTJq1vx/c2KLPxxqdByakks50a30ndyTOOivNrp+AvOZv5xsho5+hyVCqJox3
daGDozvgw0jJnT435mQemvwlo1exj4N8uTgmnemYnGY9cQHYJrtJ2pMyK5Pn1LNNrsWvm9swnNSJ
vobpuQYldexNPnTJS/WlHZ3+lRV42jsRwyUSOORKKfolLRGYwc6g0nM3+s0briMmbND6LjH1yofV
xFYbE2DN0pDJP5lW24RbxUQRgCwZQzsm+jq4LmMjZybVwaO2BT4Vvc5WwCGC1Gxq4rOLAn8hSNQG
MgbuY0K2vN9upC8Y+4rzdTRBXChrwRVehJ9ocdGJIAIrC2YgKy3eZW/l14WJ9BLMI7w2kp+nIzjK
xUFr4r+SyT1IY4ISJIOJmEw3uF4h95nYcGUCxIwxYF753jNBmPbEHd5/T0zgeFB8p4UJIbcJqwWj
hpTbYXEficZJtDqTW44SApEhXjRqBsk1DwW++XIW11BE946IW5b97lvN9XijP3PRDk/+u9WEpVPR
c+qWJkKdz9K5Yaah90VWV3tSjY6g9H0cTg35a6ik4No/M9mQB6l4M0FtY3840CV9FibETWdZdTOZ
YPdiIt4w3qgOD3HawJviTeAkWx8ao862d0IX4xFRcahHgvolQnoMxt7mpHnKyZXDQwtPbTra12pg
T0uVg3dsTBC9CLXc4ZaaDqWJqae08l3Cz+h6RIg9NXH2LJHN9Wgi7iRt1UVxxn3GdWMd9Wd7zmeR
Dqd4SnUkzJR843rD2vBhRfI7RkEaeDyFqmtR/rNNTENPMthgkj9re9h8NN/B1EyvnbPQ6pOhevsz
TT84L78qGqvPoWkBWk0fUDMTDKll1ezZAiSbiSHspjPFMJ/XpDatQlNP7DRS5VNgGof6tE34/l1c
zvARhyNqgD6Ag0cVQko85Ka5qF5xJ+WmzYh55nwi7PdEt2x19EzfEU24PnEKU4LEITU/MlC0bnPT
kUQjHMq86U1aTYNSYLqU8pJCq8b0KyU+TUsUibI/92lfIovAILL1vtWOMuhEr1RUl6ZfMO4s15j6
wIUOaA6ZpNWpZP+4bUProSRB+OQJwykzLVCe6YOCkLseWtMR5UNdvxKwcEgKUiFFEibgYo0+SDIP
zLjomerDEQqspnuq88aeyaUzmih4uwVbgYcFBt92XZrpqE2D1cwvgeF0jned6bfyOW2f6R/Gn5Y+
Uwy/HOW0oIOZXqx1HDSDPdxqTt7z7g79WcRTwtPs0KmFtaA9rtRsRaZvK1bdsY/gf9XEHHvTyYWv
uryiNjCColADhkqz6TSsINi6z0KvAf76XRu6H+hbQA9NY5JKu/5t/CwDG9v22Jl+sAx37malMmyS
7msehS/mk2ffqEnYhDQcFe2W94kuEbvSfdPl2Leb3Ku+Z8zuWIjRLjaL6StrTXPZMGY+SAlwWy2+
rlvXNJzxsa3nGTMWy3t+xYAVBwNlaKhs3tnnenomZvdvE5b/a8K9eaMfNZWSaZzo/n9+FpDHH7Xp
8f7TP+wrRi7Lw/DRLY8f/VDo39Ew5k/+V//jvzWD/5NkBSI4HkTh/iMdflt3FPt9+6Ps/u9/7W9a
e/ib5wsM3FSH+65yBLr+3/g4wW8enBf4ijZiu8lY8E6/Rync3wR2SQH9xnNggAj079+ldvs3l2cx
veGMswLBH/lXpHYzMfqTtR1YNTEKO/ADYuKEKf+ss+cJHlNvaYFgrUCwiqXkRhQLtpkyuaYT/Psf
Ppv7v73uf6uG8r6mo7j/H//9P3g3n7eTMAhcl/yCsbv/QdVnI0kptak2Q4GJL9hjCR3Tu7KdRy+9
V7rI/8nYD/DXX34/0giBCxJTmnGI/LuJWeWSWirKkWdw3VXHiWTUrfHGczTt7dcgCi2LsJ6dwDKp
3C/OHIESTegGqwbWbvjEt1bmg9pr+i58ngEWXayqWwi7luNWq6BBP63E7QRFdKcgdfFoUPYunynz
IV1ondJ09i5ZNZU3Vh8vV0uYwFJNYFR6PkUShinE+SUj+gxht3GcYD/7AEZQrloH/DYz08nOyYAu
g2m4Jng9dXO3xRiP8pDoWzGXz3gu8Bwn1bANZm89FIUYscLULCediugpylKavN1gT6smIi2PRIAj
EjVsTHcgtDlp8HU8+PFgyt7DAWLLkF6KFh4J8DNCbEtr7eXgF3ubhwhPEaBh1JV11Z6c6WO2WtHL
Olvfq7SckDwH4BO2+x63fXEiGlLfgpm2dlHqSJ5psB3nJeJ7sCF5AhqaADniK80HuaXBtL5vHChJ
dJeL9bZJQl478u5VPLbPIYY6YpBD8a13cZoifaXBL6iKIdChzn8tQ3d4rgo2PRCOooDcTzTjS1jH
bcWpDe1gziQWeu3GRt/ofioEBrZM7JLPXaCnt7Dl8btB6CxPwTSKd4dAxJXfOBe/gJ4dLN69D4vj
QfflA6dP7z2ICV5aY/ctwSRzIOySvorFde+sqVdXadnLu5GD4k3XVC2AgXJ8it20uvFbZe2Scjok
WQXcztXp1gO6sKeM9gPwnkJtcfWRhzxovNgLd4tMQ1RIYJY0XC2H0afxhgJdCszTCMm9DoudZRVm
94hFLYpi+0s9FHiBAWrsvKDAwCTjcc90T75UcTpcmO/e+rU73lSAg09FKIoXf6JPwq3rGWgrLFRd
0I2IY3RhYlN855Hdb9Z5Ku/6dJ735IYMXC8b9quDC4R8T7dHvqItMLObO90FwUOxCvk4xknwko5Z
8DWohL+j4b67sJUOMDY1dGrC3GYOMnxY2SyOjU2+FIzleqmH1HlcXQvuq4WXb6u9HOSlZ7HlgmCK
qIJUTvvvzUoFm29q/siuEhBRkToqK8IFKC1IeqLPHq3BYcSQxZDsuboPdUDhnZpke5la0yHPkOtY
JMuybcynQzWocyRUWZ5K12/3olXJOfFopk5pHgZAj3ujGsNTUPrQ7MAtMKGrEB4peXwNhzG8ZElZ
Y9CrOkACZfrilem46aGF7ZVH9KwqKqRjtO0dUBJ2exTzHpYOfQQt37sA7WsOVpi0J5owvIOn2MQO
HHgOny+aBJm6DhOcenMPC7yF8Xz9+efWlIsvHhz/WCt8YFPtztfsxnIybppYDpL7VljcbkQ9vPt1
8CK0Qwu2EHHyu6QAWNxQ5rbPqKvaDuwiiBIrqnBzDb+Emsmf1dI5x9qt/GvHWod818gw+eaXGvVD
u2yzkJpBXpRGv6ua4mQcqiTeJpBd/QqMRbIUpYN13QiRXKZguGbqdKkoZjy7tksVdOoi92XJgl7D
0S0u2JYGyE3nhn3LoReK279xx/0449xkeHufD96Hx7VujF3ebQ8X+iBUjJ2LE5U7LPKGtU/tgkVS
KRuJ24rD+YYcCza2bH5XVO4d6CWBVKCH5LhS0raBpXqY1o6ee/49vzcic1+IL64O5EEu+XJWzRRd
vMTNn21yLtvAxqULodjaYm8/5pFXXRAm3TsIAeq6seLpKpkWQsxZYEDjVJGHPTS1flTs/2gbtmVS
3E6qya+gIHMnd3XxZc5T9W6qxY5uANRjcfqHQQBxDlPtsSpPYONGrLtdTFIic6OTo1qmQyHP57rF
YFZ3lHiFDPnyzHuJLT1sw35scCr1DYK6C3Qd0fwk3OZLFuof85Jx5aWTdzdGUJzaIrSvyIENey/L
XgeHm8hLxuXOWTP7Hm3bOll94x2nsQdnh9aAw+3k0YW8bey12oe+09xJd56uV8LKFwWMaQtUQcJv
t2uOd9rdTX5KhKR332CYiG2dp/MBCWjch23IALSxoy8AWwS9XivFQLYqrhrLIj8duWrn+A4DjZWs
dqisazgtHVH5MNgHvU0/Q83oOaFNin5xeCDu9FJZVIJmq0kP9LRWDqieOFNGsgxBfSIPpo+FzuxD
PJDoaohxXC0jBXDxgK0Rgf2wOn1PyyORaOAiNyVZjz2KOmPL1GXYtuB+RJ7hqxiU3K+5e7Yh6EYa
NEE0vWjpmymX+u5RhIaE3h0iuoGRrIr6At2CmwE3LnDcAEd0RjGus7AmzwIEd1iFzQFSxQ+9qHGH
R+mGIxeFEBNSBQ8wvH+re6RsiygR2j5hhuJhZi3fuUF1U85Tt4uc8Cxn4mkZxu1tmmdfrVJWWMj7
kb9L75kvluqgS0DIC6Q+atOiLbcB0AKmtZWtloPV1EcdkM53Robqn5uCoZxpWcuyhPBBAiHG/0Tz
yE2EWXQTdGu8b2KtNjAF/w9zZ7ObNhDE8VepuHvlT4wPREqaNPSSVlUvPVpgBScUCjYh5Ln6Bn2x
/tZf8WJwTLaq7EOiBLPjHc/Ozn92PuihmVCv5oFQ3CvTuCcwgeLe64f5y2SzW3AWj1/5mtwFmwBb
AszjffpEy0aDNZYE7o31MvzxTAAaOfPrh09OzEEN+mr3rd2+bER5BSRqchLpkB9LPIp7kBWaPM5/
OS49sCgqbD+Sj2GtJyY9Sm6oWPYyaSfVNGUhRfMPsi8DVybjqqZsaqRLz0hx0RrWjkR7n27IpkEM
LzX8ngGkq911Ru+/4as6vLq4jVZ34c8oyVBWhbpynFX9eR4IKyZyFIUxEuQLNJdhg++rBlTrdFP7
QAqsm6621DEFJN7Hq2Udn8kwNiWwKnuiDFG2DbAIAZ7bWTQeuEMxtF2O1WQk6WKFBZX/36YXEafg
5LrJmqfyqr9iyZlTc2+fVhPnNsdRnjycEZ94HSe4zqZpfepAII+TNwK75E+SpxtBZid4cTBijRcj
QUtOuh55nFnLS2WJJwgUAxDL5On86h1LSFh36Adgs5aJdPTdUf7WDgS2KR6nWeII37Sp3VRN+kBK
LNdjPwvwCGQXkBVxrK2f5tvtIgFd7uksJW+EIp4tJb4gpNEekT+g8MIVEp3zQcEKE4dAv3hBAWKi
qR3PByL5LG2WTPaIGuIR0HuMMEoieBVemIIOYvTu6CEHKNnBPkeyDk8onTe6HPAEDAAxUPe5VAo1
NWoKnK4ukOr16htPchefla9cDVHwhUtfDlraFQsAB2CNEYYpRtZQRtxiXPRrWbCREOw7ciwL76WP
U9M59JKerSICQaMZwp5xa2aXupHYwqciDTqzEou+seTV7dvFuDi9e9hEUrMfjXy/2h5qMoHyMPEX
O0GpMXsnGqR+YHbr8YD2jFjXaIFCFphkjQeGLahcR6B8xYT+baFYFbicLergkBODdTTK9bqGrvCE
x+KgLL6MwJeXwhNXUN4afx5WaX7l21SPrIpifbDp6coG1YlszyrZoPLBFmQhkR7D2Um1fPqlOgs+
/Iu9gzMNPyg3UVVfWpjlMhMjy9fIJKJv+vJY3bKzNw1HSBQDEFftyqEwOWeiclkpJGdoyQ5LpoKq
H+fxYpYh2TjCU1edSb55Qwn4mgMUJvrn2XgAUFXuk8eV+chRdggq/75QNpIMRdQ+LFFFRqb4ejG/
JmWFVjmp8p+TONqEm+l8n32wL55SOhHGg6tNnKbhcl9Hmvku8Poo44HyoDUl0DbymaXrKq68j1r3
xie6hFoPjTUH79RVWZPG13CfyOYwi/BUfxhpG+u+/Tvc2eFypsjVUTymT2j7RCF5KiSut3Eaxsuo
fHi5DCHZBEC6JCfhNk2ON78+alvr0nt/vqCmqNzS3Hv24SZ52w+lO8Uv0ykvbxkrLw9o0nTv6FK6
RFw2Mvfy2/zPb35dLlDMdZGRVBvmXzvVY2q58go1lXXp7Tn2NXUjkndMF1G4ufgLAAD//w==</cx:binary>
              </cx:geoCache>
            </cx:geography>
          </cx:layoutPr>
          <cx:valueColors>
            <cx:minColor>
              <a:schemeClr val="tx1">
                <a:lumMod val="10000"/>
                <a:lumOff val="90000"/>
              </a:schemeClr>
            </cx:minColor>
            <cx:maxColor>
              <a:schemeClr val="tx1">
                <a:lumMod val="50000"/>
                <a:lumOff val="50000"/>
              </a:schemeClr>
            </cx:maxColor>
          </cx:valueColors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'A1 - Context'!$C$6:$C$18</cx:f>
        <cx:nf>'A1 - Context'!$C$5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'A1 - Context'!$E$6:$E$18</cx:f>
        <cx:lvl ptCount="13" formatCode="0%">
          <cx:pt idx="0">0.88235294117647056</cx:pt>
          <cx:pt idx="1">0.96875</cx:pt>
          <cx:pt idx="2">0.967741935483871</cx:pt>
          <cx:pt idx="3">0.9642857142857143</cx:pt>
          <cx:pt idx="4">1</cx:pt>
          <cx:pt idx="5">0.90000000000000002</cx:pt>
          <cx:pt idx="6">0.94999999999999996</cx:pt>
          <cx:pt idx="7">0.93877551020408168</cx:pt>
          <cx:pt idx="8">0.89473684210526316</cx:pt>
          <cx:pt idx="9">0.93333333333333335</cx:pt>
          <cx:pt idx="10">1</cx:pt>
          <cx:pt idx="11">0.96296296296296291</cx:pt>
          <cx:pt idx="12">0.89655172413793105</cx:pt>
        </cx:lvl>
      </cx:numDim>
    </cx:data>
  </cx:chartData>
  <cx:chart>
    <cx:plotArea>
      <cx:plotAreaRegion>
        <cx:series layoutId="regionMap" uniqueId="{3E6808DD-8E46-4A40-8B9B-E07665E493AC}">
          <cx:tx>
            <cx:txData>
              <cx:f>'A1 - Context'!$E$5</cx:f>
              <cx:v>Distribution numérique</cx:v>
            </cx:txData>
          </cx:tx>
          <cx:dataId val="0"/>
          <cx:layoutPr>
            <cx:regionLabelLayout val="none"/>
            <cx:geography cultureLanguage="en-US" cultureRegion="FR" attribution="Powered by Bing">
              <cx:geoCache provider="{E9337A44-BEBE-4D9F-B70C-5C5E7DAFC167}">
                <cx:binary>1JvZct42tu9fxeWbc3OoAMRAsqvTVQH5jZIsyZbtJDcsWZJBgiRAAuAAPsR5j3O/36Bf7CzFoxQn
3enKPrWjUlnWxwnEH2v6Lejvt8vfbtv7G/ts6Vrt/na7fP+88r7/23ffudvqvrtxJ119a40z7/3J
rem+M+/f17f3393Zm7nW8rsYYfrdbXVj/f3y/B9/h7vJe3Nmbm98bfTVeG/Dy3s3tt79zrFvHnp2
c9fVuqidt/Wtx98/f2HG6b5t76MfhrH2N7W+f/7sXvvah+vQ33///NH5z5999/SuvxrBsxYG6cc7
uJaykxgREhPCsg9fz5+1RsuPh9FJjBOa4Y/HHn58evaLmw6u/2Nj+2VkN3d39t45eM1ffn77Ho/e
6dun3JpR+4dZljDh3z/f2ht9CzNTO5N/OJKbhzfcvvxlSr57LNA//v7kA5ikJ598peHTGf1Xh34l
4T//D8h3dx99GuSfJl96kqAsZph8UuiRfPEJA3FThhL04St+rN6/P6xvK/f0+ieqHe62z5/9lWR6
YWx3o+/qP9PAshMMFpYxzh9Jg04wRjFhjwX5OIDw6dNvGfi3pfhy5RMRvhz4n6zEb4ztazt5dMof
dXP8hMc0BVNJHqkQn1CWkoSnyRf7+fDMD+7tW/b6eBzfVuPTdY/O/R/uo/Y3o3f/LU4qO8l4RnHC
+IdZfqpBkuA44+hzlPm0+j9o8AfG9W0xfnWDJxbyq+N/JdUubm8hJ9B/qssiEFRinmBEP1rFE5vB
lMX8QbFvBpV/a0TfVuqrS59o9NWRv5I6ubHuzwwm8QlmOI3T5GNAh3j+VbYGoQZxDMHmozAofWxJ
D6Opb28+ffjvB5fPFz5R5fPnfyVNLm+Ce3Z3D0nwszNT2z9TnuSEJilKU5J+UIA8kidCJynmIE/2
RJc/MqJvG86v7/BEqV+f8FeSbAe5/d2zjfO/t3T/YOGTnvA0zTLMPjq5x0GJnXBMMKj4yQU+qXv+
rRF9W6uvLn0i0ldH/krq5JAx2fvozU37YFb/DTaV0iTJPhWoj3XCoCIlH6zqQ7D6tEQ+JA9/cGzf
VuybN3mi3TfP+Sup+ANABiv1ffSy+ud/wY8f2v7efZrMb4WKP2hv7IRBBpji7FOp+sg30hNGY/ZL
iv45R/w6Ef/Do/u2kr9xmyda/sZZfyU1L62Z7oGHfJAxyv/5X/7+2d3/+mEd7Z+oKTnJGEtQwqCM
/SoP4SeIIx6DzX7MH5/Gu/9scN+W9Hff9Imwlz/kP/y1iISw9/4GrPJPFC09wSlKAOt9rMZAnK+0
i+KTlGRpyj8nkU+YkbC1h4LjP0AUX658IsuXA38lExNmtNI8eMxfqv3qPspN5//5f/9EqZKTmNA4
JfSxfdGTFEHYiz9mmQjhT8/8EPT+k5F927h++05PJfzNyfj/KulvI9zPELy48TebX+j5VxT394/+
MjdA959c+nsQ/kPsOtx9/5zRhCFMWMIyngBpYglkMJ8Z/cMtP97ng3ZfcN2/uMX9jfPfP8ewFOiD
m4VyPSNQXMBKme8fjkQYnDOKIcXllMPDAQQ/f6aN9RWMCZ2AB8jiLIPUiYKrhqucGR8O0V/cA8oy
miYEUciRPzc3Lk0bpNGf5+rj78/02F2aWnv3/XN4wefP+g/nPbx8gnBMs4QzjjmjhBAKL9/f3ryE
Dgqcjv83DKMipQ1W0BkzL0ImXTF3/SScjPuLKknIVdMvxOcVVqd1hsdiZL7dJZ1+4ac5PjXGX2hT
l/sah1dGkUPipzVHKf7Zd0yLdqrNS2mVyylJh+vYdIde1+ayM+odMbwTcqzGPB7JcNCo7zd0iuwm
Todlj1TXF8HI/dBlaREmH+WunFAO00VeALGq92usL5iMVK5QK/PWrm981oxiXJpKJAO1pzVbgijr
btyilsZXM3SVhppc1FTxHTB7VJSY9dvGkXRbkW7dkoW9kbbnRKxavsrcXG7cUMpCsrI+79Yoa/KS
WSbSOrUbw+fXnW7ns0Azt+ekPjZsmnYo7grZG5zrmq154q/rKckH3vB9bOpOoLTxmzq288sg6/bH
sh5svtSqvS5ZNYiuK9tcJnY8Zczy/RCheReUO8eVX8WaKV10FS13VKc8HyicC89Or9emCflaselF
NnR1vg6kK3ypurzpyj5fvaOjCHLs8zmSWqDekt3gppArm86FxWuRLWjZWRevm6ic1zx1ZN57Hldb
ytpWOIzHyzjzVmR+Sk4xz6J3UzSWF3QI0+nisblQjK+H1HdHkloQuI3as5LDrKga9zdBo7IYyojl
aYlI0Qxu3pYTXkWcJe7IWcLfOrfaXROQ3HeT3HCysr3xDJYPDW7KY93xfTRFZ1nt9N51il2rvvP7
Ph3HTeZaKoIxw7GZ7CIGXeKinAwMNknq15jPLIcD0yAUU4uwiz9CsbK+JohJMVUjEV7P8SRoWfcC
q0wJWnVkn+pavihTrVoREJlzk6pOLKjLTrM+k+drlDCBOjbfMbLITRaVaK+9PjVD71Ex1HCybVuy
qWdDc2wSdN7QBr1McRfylDdd3uJk2soK0/3qmkZwiUDQbKhFnBi7SaeqF4YoK+rV1WJOlN35IBOR
jL4TpXLpg/pazGNzy+YmFiutrUBIdkcdReFd7dy7QNYgMuXdK5UEncfKDQWOOBVzCGlhZcq205Qh
wdrI5lYn5Nx61L1fMtxtWs1wXndNLXw68wLXcZkjrNfCWJ7VW+m5yutpuWpY2x+6GDdbF4blLMyN
/rFUeM4bLZc3LmIvKzepvE9VduwYcy84HdIcHJHadGRgRctneKeQlZuwDu11nGC1K7kDA3OMbpGO
VOFW/pLi9cYpmp5nlI2b1WgijI2LuI6bo7Sxh7kayywvZQp9zTLhQMVMuvFNe5llEbntFKo2lS7d
C+tNeZwW2ecxzMK5tWE4g85d2ISkwUeC0PS24vFeDRwU6ny0Lc1L06Z+O4XabMJo6pwvBgs7VVMl
wuB50UfM7OU4mBzcDt47r2NBMVnPuIxrQZAZX8RVZk+rNu7zMXp4tJJU2IjZsUh7Ni3CBDDvPHjZ
b8G7y0oMyK6Cr/Fy5etkfAG+qzlNSG/2Ac/yquKrORIXvXRJMlyixWb7xsTsfbuYcsirei5flz3u
neiD41JESbAbFWyfw/ovogGXF7bt7dHwPsZFvcZup/u0PUbTyvNIonDeGVKKUK3pq3KZ3U0jw3yk
ODqomZd5z1oudJfQYdtjl74gDNZCpBh5Q+q2vLLpwwSEgJYraSIlXOqSdpM06bxFcbWcK8Vk3ngI
xkVLV5KI2mX1nQ1tO2/7bMYHV7pp15er3jXJOpxmQ8iKiJv4zBITbVc5SlsEzcG8owy95NMyHqax
6YtGK3edGK+KJoAfy5y/pSOp88FXe1dV7ytetqLHNuzWvj/VMFfvVYuqQzOE4Sdil+gQ2EIKrcrh
LEuHUrTl3IkqRnbnmrXb6FX9WC2KgdtPqms9Da+WcSx70XnUvlA0GTfNasGbrKEil67KTBHi4Rqs
t9Ki7u19VVG1nengiqXGyaFv2vVysTWNBW99c1utuMvXdoyaotRNtw3lVM6nZUezoaCNG99kiamG
nMQIjmkZv17SRV2tli8/+oBLtWd1kxRyBgcrQkmj/dhaclp7iXeJlXFSxFyWtZhKxVy+orUkOTea
Z/s2omNVBByxHQ0KbaB7H+GdLmOlRDbw1OecTxDQVUn1W4667vWSBPpmMWN3Z1qTvUaJCdd9rNNJ
tLwEf75iurE+Dm8r2ZMj0eVUtJHilzWrbUG80aMgburoBg1yaQq+ZNmWQWRpRRRx/TYC13ocK9If
adLh/VD1EPRUYFsls0jmtDHrxUAR2/R+PK87rq4XjyLRRAu5iVM2bGiXQiBNuBcdqq5XK92p6Qd0
Trwbtqtem/dONusd6ZjNCRs7JvAQyTMZz32eBek3BnKQRpRTm42CzR5du7ifMlFXczcXdWj0fm2z
5YjaaNrWfWOtmIz2UzGWsKJFN2T+ZZVqFOXpGKUbWlNzwdwQna2S+VNl4rCrjIxWESZALqJbs+ZV
O3tc590YG71ZfLYe03pC74fEJWdjq8FL25Lw27DE1U+lqzDkHXX11q6Iq63UKsp135U/OxZVsFrW
UXnhojHsMttkFyqpbR6Fke8i1ETdJmKpTnKbmbgvJhNVK8SNFOcTQ/oeL1IdELHcHiG0JFVejU5D
TCWReZ343tSCZUsUYMIaT0QSrVENMaUfp5xOekoFpTSBfGHpq7fgvF2zgXfvDhXc9qDjmJ12vHuT
BPDqYK1eIGn6jaorstdEsUM70VunY3B/4L1zq7K56I2LDnHq6iIZZmsE4kNfGN++hhTmlOE1Fngm
NB+SpSumNQw7Fulyo5JZXdDIVAUzOH41NmzZK6nfEMaGfTqMdw1is4BkeNxZxiFBigMtTCnzyfZT
3qKyfQGvrQs9s0HAnL6ek0i+qae2PqbtFF2MtEfbtcLnrlrr647G/tRyHY6oLpu89WCmqpmdoGtb
CxS5+F3dzN3FOHbgf5Z4y1p/383teOcnB8kq7WHGfXTeDCm+obARqKgjLvNyIGHTW4dfT0PSCQiU
TPSVrd/StoyNAMdXbtlY8T0YSQehSF6wNl0LPwS2Zxj8VGPpuGslogVYFD0uzcL2uoSESboIsiGP
IRtaOUf7etF3Y9J0h2mWbD9pfK0b8mOcJIeRWZPPA4S6iFZv5kEdljrWWzQQKdYIgdK1nnfTIMWY
xPo4L4EUUbnccZW1b4MfKivAZF7FbCkPcZfx3Iau3xjM5iyHsL0INi7k2EQr28ShSimMHhKnNSPq
J1N21YFBUpaHmYxbqBZexVM/Fl2PleiiOrxZ+ER/DMzYnBn1xrI6KSY/7FSr36pysUXaGCMCif1F
uszVzrYm2UyhjHbeJJdJGaJ8NmMLxYUZcnD/3X5QUVdglNWNWDyNbiZ3b8uxy4cG9Vce0yo37c3Y
dpc+AZ+u9NiLuJzI61nBqolTyJHHWNGiXJbsTTP2Oqexi85jhT1YvqlEPZJZQA7BIaownSsqcyOH
epOgsF+8emXVCOsZmVlIFi4Wlt5mKcTvXnu6V6zhOSTzqBhxhAu5yjM1RrSwTNb50s3z274kVzIt
sYjSpsonPh2kbFJhGj/tl56j3UKj6SbVbH4VdNq9Ko0c84w5nPfRmIi1SiYx6xVvFV/fy1Zlgi6Q
olc8pKc1TPq7oPQixVC6Zo8HfJw6OyLhpopuYMyQ5GU+gHhlBxGjrLEpiAxoM7MKXpDAfPkGwTpC
Q2TEMnXqTWptdoynVm1D270O85L33KXvPCyTLZ3X7KzRtrkMhOJdPOFkU6WqqDKVSKHWGW0gH5/z
cZKtaNDY2GIZy5+CKrsNwe4yZp2oqUeigVruErflupvjrDzTNeEFuLRRrPWKthnstjhERN9m1jMR
V/TnhcTTQZsUcqWeIVHh+aKfZLpP8NBefr2L7VElfmv6YGtZfdxp+PnXf1ybDr5/2db25cOHjYpf
fjv/tMPxd8/a3ZsHOOGenvRAWz7f68sGugem8Xk33RNm8mFP5G8Ald89+Ii2PIJKn+DXA3BI6e/B
lU/bcr6glYfzP5CUDDoQQD2AlsBOSI4yAlz0I0lhJ5gkKZSLKWJJCo3Br0gKPkGA4QCvMOjME54A
Lf1EUvAJYSkQH8oJBvABG8A+vfcj/QAsfYOkPOYoAJEoABlEeAy8Bn4DLPOIozQDK23ZayR4NSzN
fsFqfUMblh217dxZ04wI5V9Nzb/zRAA2MYCrOE74Qxv0Kbnpot474yDv0lbnpGKJEes8Y5Sbxdp+
y+J6vfr9R2KY/f4LLXpAZbAfC7aXgBQP3wlM9Ne0yAysNiUCyLLwtbNCTaErIeCXCjLfeE1yqK2S
DU94qTZt3cofR2oiKM8lfb8Q276b+3gyuSRkeZt5MqewPfEzifvGjDy88ePRZRgDF48ZpSQhKWDX
r0dHzMhLL4kVjQmrE5N2PBTl6vgFwyaqxdrOaaGZCWPx+w/GD+/96Mmwew3WEIYeWYaApz3M21cU
rR55oioLzg2Sugj2v6KU7GRLVit6U43oUBs0OlHz2F6Msrf4dKjHbMhb6iKcWwl8CGL4WLcvGW58
JP7F6IAWPh0dg/1dlFMwErAOsIGvR0cXSMNmDvGwL80Siwig46WlDkpP26haWKBGyT6yUaoLxm0A
OJZU5r1JKaylpovcz4D86qtu1E10XrlaRkXgUdb/y2E+bFb+aqBJDOguRjFKAJamjECT6vFAu7Tm
2cJgMhQr2aGWpd3A26jTpmnRPkEWSg61bjDN7JtKzvTdoJUEctkm/sKmuj0LSrKfuK9oLbCe3FW0
JCRXoQVEMqZ24IdhkuxHUkdDVfR1hUPhJoZvRpsFn6t5avOsCU21G2TWVsWSRn69nEPWLlc0q/G7
tTSc7vu4HB+KydHq5nJVsYYiOzOEXKmsW+MNsZ7UWnQQomIR15XJINuSdpm2Lcaruqz4XC87mWit
RCkb6goPzk0yMXme+FeJZT0GoZb0XRKNqC1sPUTuMLbRA4Zgnd75qVcAIv0Dg8pw0s9Q2cOai1Zv
7MGOvYsvwqTLcFiBd5cCGR850Vq2qJwnD3hV+3m5kUkF9HXVGRgDBxBVnwUAlrMgQBM34HDgjmsf
kBcTmmgvyr6Lr6wLsoBylXW5Slx9TteE2nMNNSMSMVrg32hpY5lHDZdzLk0DaAtZClPpzVoOuyFb
vBRmjQHPdVOtll2IEHonOfBVkcUrnChZN+YtAIqH2ksOx76UmG79qqv2enLenaZuJpGYm0qFixFw
uxLYDO0baKe5tMhklt61YU1mwSyp8g6Py5J32Zq8Q8G6ViS9SlshabtccurBT68lYqfR5JdOtBEk
ZgBoHbi03qToNrVV02xVlpXnqUzploc+SNHJiVAoo3RaOJOt+TrOftosAFgPdIVCMqh4RPnsF70C
qhurqxW2I93VZp4jEWou7Oo0F67D+IplsbfHEsoFD+wRaqvrkU5GCmAdVbbtKqjLZKaHSyYXbcUQ
eyiPwbNM+5JU/FXPerMcWDSlnVCdnK/ShtZBAN9qsMA2q9lG28kcBtb3u6jxQLja9Kbrom4RPDLN
zQppbnzb89JuHWrUXVBQIYmIN+CqLAkL3rBRD5u60+NpWPnp3Pv1DreQ9w2wU3VH6ni6ZSZW58gq
dJ0APlxzksUaxrAufu9nS174knUHyUf3FoAXKYgvpWhr3BVmgYy6ct5sGfQRoPGwxAGETyUUKNXQ
QUFvpm3WVJ0SmlFYu7T3eLt0vqyAKinw47PDtyswP6CUdRm/xboqoZZv9ExySEjt3jI2jqKEOLHF
KLnnXqrrSNHs/RANLOQers9y51pI0npEsCBpUh8x1AJ5aNKkoJr0G7a6/pWiUWjF4LV62xjUFLVN
gVLPQ5yAmwG5Y0BtjUQbJDMmOufAf61zWI9JGNkruir2rl6CvrBLvOR8ALYkR50chtrDn6sYziPR
I2ZOexaDVzEDJ1NufKP8livN7LaFEnEbBhzdmzSz51DsrpsR9/2Sa1NWx5kCcRKpGZv3xq1A/0vS
qDxUESCLZo4aoEwyzXZLYljharu+RE1f51il9LSRTuWLclF1Hnw0ZqftEDU5nlo8idEvPHeAvzb9
DIwu1wgiF0LrRZNFCUQ17+cfe5LAYi25JOexq5KtGwd5mWpc71TToEZEpXebifn4qpGrL2BmyD5x
Kc3paNibIQOgkNehzmpRmWjdZhYyfVHHsdmOg0r3qpJJk48zrY9hHMIODS3zZ0a29EA0CjtVAcMQ
OppcXrV6fAWRv32X8pqcK2ynbdctZQmF2zpXBTTU7SSGNR5edrD/z+6jdRyvAuEVyqFs56dsytLm
dPK6giJxWS8jvSjB0FyvIkUt+LLKDTms4vVnIh/aKdpQvl2z5CH6SEPTq2Y0XXTVwUrvD/Wcrdke
AnJUHoCdAZyY3VJtB1ixYNsNfeGSuMmzmc+bKUZzoXgV5XGjxiJyzB2Xll1O6XyAhtm1KdP4rJlC
2M6R38VNvBsSfNu168seZfcO9y+xyTa8id8FKS/sOm/pWl/WkacHZt1wQYnFlWhdCtBtlOBTK/yq
7fm5x6jeunoSbGnn49IN8L+GQLGbAFyn5YyhquvW1+WcLdshZnyr+0ztp+BwkaUxOUCkS4pI1uoe
WHO1oZEcdrAGk03DZ/9uosNyOsEjEog+hm9sCvNIUzK8McqWqABgt6/CurgtsilvBSNe10fLwhhy
22b96ajw1AiL2j63Jh5bQZvxRg3rFi8a1ee8a8YZyFOFtkk929YJmNBS3kQMoCx0mdLoVV9LuQX/
XMlDrTiBVIt0LduXpUTp+Zw2LN1krHLXBoFTjVWPYYabbjOvw1i+1ANZCypJOQtYhH2OMlzKY6dd
DLmuZ2fTUK7bxNeL20GqMeeZXViVk3peXjQzgCuRZuNsz0jolw2AvLXPOUFqKrJhGtwG/m5t2uPU
shcDhz4cQAraJ7kxHa/yAHQVCeTX9aUqYc7BDTKCc+hJsZ+GMamyTdxVFbT40IqFamU8baFLzF+D
zQ5nKqAw5zpKE2h0TZoXCnjL5QoOaKtIFPRmcrK9S6UnD3OUbILFcVqQPjAqBlMr4OclyoSfO0fz
QDoe79I5oldJVJc5IIHmfY9l9HoY+xpwd1vrg6uklJuVNjZvksTlmWwATXOS/ljFtBuPg8kAhCgP
HPDga1JC5JjCvKuQGfZUT7pYJpkVGpqgF6brdLWHaNJepFG2/DTGXf+SKmaPoUPp1QSHzwnDb6dU
uWPS0PjckFa+iQNg+rGKPf6ZQRl4mnGA2rJs8XvlSPJajtZtrClHgKcJ+8njEp2CcLBi4PVKW3Q2
jnxet8y+5YPB0IlbVrIJ0dhCl8G+W2KzbFao5fKGjP3exY0Noum7pQDbhyygpRG0SkfZ4p/7xtci
BeJ6xINJepFOMM5mJlpvGzp5sHuj89VUC+i9LEfeQZ9jHOammHszbcq5r9+qBDK/tefpEXVywHnS
L6DkmJGwpREbIbnCzXw2cQD7Uk3HrrRclMDwRInm5F1Ao8rTHsxtLMdDSZTc0XQNbAO+a35hMDmd
Q2teji2DFm+QZDrMC/Quh6hPL2fm8XVTMX3aeTy8CEkfLkPfUQ8lk862zQxcusQc6ku0HKIwNT9D
aVrlLpuXqwyixg42XUflJunoelERDWy3V7MYGIBjiGhsuNMxLc86POFTayP3mkCtvleBDscu89V5
PBt5OaDmVCp3kaylPuvDiOICCoCjTKKDVrb5kZdmvmHlaF6PkOzs2pZfoabeQRIXBKqM29EIDSJN
pvbMjtDl6FHnAOHweAu8aoSWbZcUbI0VBDRoNpm2Y9vWZn6jUAQF49D112SGGt2kpN0FHaBRl1ZA
7eoG7+bQnyVtjzeZ9OOLrEl0PvOuOo2T1uZ+SFOByeIuSNOUh5mPFfjaOZwG1/tjP83RNaRcGFid
jk6nuVorkYHcoPtgVTFUVVIES+M3QQ7tLiX9ejprPRd6ZO+qvuogDxmHzZx10wYastOuKck97G0w
2XZ86EvVJS1Ph2hVoqpcJnQV4ouoC+YaV06fdxrxBSJUnWyWikA2HSKgvmMzb9Ok8qehh2YpAP2w
b5KIQS9zDKcd1e66gi5JNqfurpuzppDTkhmgljIVSR3PQDLnctdL1e5a5KEnE1U6K7g2Z13V3YXS
lFvIvfUphUYlOGbfCE8G8nNDypDLvpfgd5x7kSwsEtBBcrCmeJ1XD91uriHzKKGrICauQOK62Tna
rFdj6uPrhFZqvwyT3rb/j70z25IUx7r0CzW5hAAJbsFGNzefhwi/0fIpmCQhECDB0/e2zOzOrPy7
/l5126tvqiqzIsLCQMM5e3/7uLtIy0b32Xlq7JrraVgL2/RYB9HQ7AjO3c8MleE3H+SaT3OIe0YI
elRWBOcY/vt+sXH6nMUCvdM4SncKpJm21Sxf0rXEmZtAQBRS18Wc0eE17MZNAJ7iauwyuFwuYmit
whlXv+yJQuPiyutgmJNLVQwDrffrtTAs3LmxfMQ78XkV1dFGVMLupsy9pALq77J4efQLubMwt7dR
gEs67PSyk4rvq6XW26gelSl6gyUys27ZEBrieFHLvNOuxnHUoo0Jcbc81XUdHQKUUscU9QUaOh19
Shh1OzW5h2g0yYK7IIMhUwd3sqzXXUDTb0YSeoW3HW5TXC3HrK73mZmW7dCPN4v07oSzAK2bC9Qj
6rX10MajLCpKcZf6+ppOybLABI5TVYgM1mfWy2U/B53MSYbrvcT2PkD6EjsUxz8Vh/yO/Fn0qhqe
ncGMoLLqKpYnep123E04R9rsw2bpIyR+6NGiGQpjwqkIQ9ntGF0OATZQrl0cXfs2bb403OJXp1I8
Al96f0zdkEfLqu9kI5UqHG/5o1iM2c0jV1POFEFRk1TikKzrjzqp1p2NIyAxdTItOS4wte1nI4s1
Stl0TD3zca6maexyiOd4hf1adTnMSGykHi1CnpYoPojUH2LsXqX36Ve/jM0Jv1HdcgtP5ij6KTnH
pWl0Xg1D/KOcuviKzd18E8hkeW+DcLhzofE2F27pDyRJ3uEpMXit6WDOM2Pxu4yJuWMNaa76OIjP
A9XRXWxVXJAO7YULa3KPhjK5Emmr9wZmxFUUxgY4VVCFRz3I6SrQqTuP9eDvu0oON32d4R+V6/Jp
CqLHUfkA0kbs3oZ4Dj+UG9WGBOM07BPtWp63tl0OWQsrKLdQvI4J4xb/gU7ARr3b9ijrng1fyZcI
YtjtU7p8RVjhe5ekfjfwzoU5jEp5UkLbIgkms/cSTdA2E22PUyGOw3FDGM/gLXlf9/lgVfTMaeSm
regSFJ3rmL12q4QtyhVJvufATmMxib6/t0Y2L9GKT9rAepnuBQ+WKz/AwJBtO3yK3oOICMPoR9e5
7qrUyVdQS30VL5ktAhbxJ5Ttj3JO6uu+QUebAze6d2lEwH6glK2Mnw7InVQfbZy238YYnG+Uocwa
xn0niYX1AXtiHDRqpLE1T+ncp/eED3rbYNEcsoaQjWvaMvemmQs9jXTfLWXwQJ2+94upNoBY7qeO
hp/S+rKIVOfO7ex+wnqSES4sAuOi84H5yEg8kz1OpKHo2q4cN+iSEngotRcHNQXmhx+SfuO6NjiV
rGlh+lahySdSnlVo+YbJQPd53TQMJrx3Ue6VgpCDKjbeiVRivY9+KossitPDuAyLeDByadvDHGUg
X9bB+72hC/vmjq3bPnTN2ZTdo4qE7z6r0ccw7GcYWeF9qfi8QNWx+nZuZSLg+vQuLPxAwqtwGnpU
59NK0+2AgyXelmHrq5ce6pPLQ2bIR5gZtuyEdNNbhsKr3c1Dn+3FOAVYhXylJwZB+n5uB8hL6aKg
nS1xHGQ0Lw2NYZDxpWnrQzTwstpBwUN1rBbJ0lPSA6Eo6NAu6SHTIhuPeoXgcm1oCSmtC8QMu61P
aAMELgw2zZiiywqdLPe4+ZY671w23eE41e17P7oaMnfL6gYeNM+SH65CK3RTtbNkv6DAtWbA32MG
ioEHPuLwzAMZT2IXKZTcecsGE97GTArgAdNsm12DquVrDiP1RNEQZEkmp4cMV7U48djJl1EN8gXd
Uy9R2qn4bR1aNu1rnSbrDZk7Wu/rxFTbJHHxzYRdhva8oUm16X1Vq+2CrvVcdou3RwUtcYFyIezd
QIXQV5xOY593mtabINbqWksDPz9Lq0u52Umv9zqtapSaM0CjRMDNx5HQguOpam8KrY38lU3QXDdh
mLDkOcw4WFCE+HCmVyGVcgtoFMoh7NCx31rnnMjHII66m5B4DbOODwwyPITJ9hCBshrygVL8er2u
eK9WZfBPVtv7u3mdsb1ZyeL5oarpSG+9tfjlHGWnLlpIeU/CYHnuwpksa26cdQMInDEci7Ws4rng
YoCMV80Digm9gLaYA3B/u668qCMNDfyZNZavRRny6RWGhzvMbSWTB9YFGdifJABskwhwRmgS0TMn
OkrPqMqrc1nCgCiiyatq09WwngqLBUGKGtUnL5qydW3Bp7hZ8xBOLMmla6Ciz5nSIl/Ddp020o+1
KUZUYJusqx2/X6M65jpPRc2O0VxHEDVM5O5KsK14MroHycLWVhesGYnFscIZFCfYsU9NFXNUySuL
SxABCy6QOa49O67aiXEjqMKZ4TvzVcUD8KIJDfdPN4jqzkaR/hq5nF4YdRk0cGNvY0tCm9OOg1pI
Vi/gcCvv9lMkkviQMBHaYyWZT4/dMECnrYYYTvXsEnttexnmFcqqO0qjJYEtq+VLhPr9daF+vck6
nqnC9CaLcKF2yXNCFiJBoHiOu3mq+Pvau2wXQCnHLe2Btuap4bN6rUctUNAry+tfczZDsg8rPrUH
62KU/NCftdpBhrHZdYn7dp8lA6jJOhWL3+FvHr0DbwTQHAUCPFC3JPV28hyrL2qpuxr8Wv+gazc8
pWU03oRDW+6hM2DJkJTxdAMGpywP45is7WldWgIC1JR1uumiUslNHSts5WZVEd0rT1BYBUFI7xKQ
GtFpkVoO+cgSKo8BrfVUgLfguLhF6cUGiFqwFFUIktRrC6k+XQIcbGNrZSGXEehTPUbqijBUiVv0
aljcrkG9v2HJRN7q5FJ21gRURTxWOiqqbsKuAIMlsOcmBYrNzjjqneQoKRaBR9nVVYbVMtZsaysG
mjQDHaEO66DaG5uOGb2NYKBSCBIhSiuzMCULACP4CgN25VwwE6ANpL+vd5KW1bdvG8q2Mdq8G4ov
GW3MDJcztWFXFn4aOnBILrJ571jY5cKO8hF6bvpe92P7Biau8vvGRPKFougEe1O20ctKoAXkk/YE
4jpXLdRFP9+m2H4NWgLuX8OltW5jM4grR1I7jcbaBvgbckVbtq06Cf++KUE85zQqyU086ORDzBCe
1dhjg07liFcHDIlUe+4SI/N6RtmNT8xUsIlA0kLpXiKQ4GmH6rXpA3UND3MxmwxE0w0YPHy1SRKy
d+MQwN8UAdsSHpVgdXoTVFjxoRiPhFLr9jrsIr8nySpxYwwV3BWgUbHcdk4utlCzcd1W4uu4HAeX
5NtJ0f5WZxnOPFzCIFyUBtqDBkfp66lx7trGK9iHno98/cFi1X0unCd2g2ucLqcE/ZG/t5UuUZ4q
R/tisesCqjvt+mc3ctMVIFzgc4C6SueH312sBcSQOpK1jqMcHFn40VmX3cxNOiw762l6QcQpGNUl
M+Vj28yUHi6H55Zhs/E8qCbwLfHCa/Sj6fiQ1dBNjungdLets/LbZrQuoq5ETdfVcXasZshF+Tqm
40uSiNVvhmmIVoApKoHO3eOqy3Ufu2vR08zsjNUZKK4UIv8IlV8fZktxM1RMll1ean0tQqrFqU0z
xUAt2Wq5a7KxL28GNmLzJsqv4zXxc48dCKGEnmzLm/XQzSOsRPTPkTyCNRTrph8CILJ2UMOvoQvK
EfZZ0L6YqCfLyfmWip90ZWuf5dQLeYxsOIzvpCbt+kLFpTpIQ8fTbdLOGd+m0Cj6x1g0S4VbsN2a
cMwm8JVpFW+gANUbzSx0n1n0uDNgotTVMcNTQnvpzNSOheK4KT7itarXNfduUNMdVPnG3iOtQJ/X
aQW6ZPss8jvS2RIYfZ9Mye0UBBLVXFlv0pmcWh3Sh6nU7W6ANPjKZbt+ljUR52TtQrS/SXICo7K+
xklXo8K29oGXa3cwS5rkScng5owsPbQol257ClCTmpCYjRYrv0Yxh0+ihkwbuLL8MY7Y+NkqXmL5
ZDXfk6rq7+Bjy+/QDPMvu5a+xq5axGaVc/9QN6bJTm5S6YmZng2boHWuLgKEXwpXiuWVE18fbGO2
I0IG9aatVv7m40z8tIRnzwFK3w0fsRR4C7yxCcrkW9UqjfMs4vQ8L8145LMmt1WMjM+hArtAr5xY
QpnLzgybumvGAw6D5IC2ajA5pJLuw1QGIY9mcoHfge/XuIf66j1a4+YQSA8FIHXZiUWxv0pAbxQs
DLKrpVJwDn3Lb6rM0C1bxjEFe7WKdhP7JA5ghIhwr2S1PlZA+Ah8LE3ivETg55yusT9IKITvdLRV
EfKsvcUOMsGGVxJFJa/s9OmiTEI3hBUF03turscYQz6KFjJKD1u61lleotPdzVmftduOq+p2hd5a
Ai+2sFaTckFcIgSvlNNeqMc1kdUveNk47MIZHVulCGkAimYmKgZV0QII+wggLW7jLepa4Hujieym
b2sQmHLq8FrDtmjmWhyXzMm8SdPpJ+BeuZn6abim61oew07CHAvFa5JC3AJBLRDG4WHXJdu1ccPr
4sJfKdI2N0BEn3kSLrgKu3a7QNG6hn8Kys1UrS+CeKgfutElGz6kEwAxDrtvEDa5Gj0gCRYF01O1
xOn7Il13HQKxuIOYioW/uh44YjKQjU96rI2srClQWXAvCF3IrER9RcVRciS0CjEHbseZYd0mU6Sv
PhQY+isYb0UK7hOIbFMP+2p1dgQfEUybOHUNyx264wLo5CPxqboGSdLlcKxTnuM8jQ8UzwxuNRr9
u3haFpebxHXnVZjsiAZZvsBxQBKnnShENl3BpxdpHRWxy7IT+MHuzQMqBSO5VN2zMym/qddm+ZmZ
nm6zFCYTqP3wVYeBg6I74kqtuwGCRdSSutpNDkJWPih5SgLc5IsG4L0rCR02LjC/Ak7nQ6LNKDcX
RKj4H5ULF7xq0QDczKCLTvFIt3jsfCmAZaNmK0V31dQQpSzyCYVMnd7+9xDKv7I5QDvSiDL0AyAS
aBKx6MJP/Y2QGXBeEm0qnLlNj5M6xcC70yqm+dMlFH4bUfy2cRSV5X//sf+KZf3+sZiuxoB+kRCV
W/KPj9VT7ZN1GWFo64CnuZJLLMCj42lvrUrRHHCAy/+XzwzJBff5CwfCp2aXAChF2g6hEczn+wdw
M1iWjUrCfR7n+KJmNh2BD0VweOUgiMZhV3k3PXkxwsQNUVMDhkibA0x/dHxzy9ZxWy2MfCzSZjMa
qJqgeeXgql8TOibBkQVQzIHfZk2XfMBuRg1tEKr5pVq5NDC/U1Aq4LlRHyzATz951sECmjD9KcTN
nGl1SBA4vm8gawRFL9foZg7N9Jyiy3WFGlHW3iPoEwIDIpMZD9Wk5mk7NojMbFsnOHJEYwJ7rkFj
1H9kS3whSALT4hTFpoNUlpHwKasnOKh9MwZHIpY2gKvkelNwNq/HJNLswUeNxNZCr/DhEDO5V5VP
ocGitNpFAYrLoi/jKN40IOVRFgZKgKgGlsI2Q0XC5JjW4Ek3i9XLkUmCns0nCdQPQD7mKmxZD98E
/fUrcqa93pikC76VThGS0t5zvodjVf9kUtNkXzdzOm5jES6fMvU1KYLBT33ezt6SbTN7gAF9tbLN
aKBEo9HsPI4AqGNBQZpo6o/ICZkW3UwL4Tjjw3DKVmCnebq6RoIgGgC8lIhItBtjwJluqqDW+1JZ
AHMdiyK1bdg4zRAbKqCwTdhmOL6BzST5IqcBsRtJsl3vl/VoMoRq9r9vjj9Dtnd/rMg/4qB/x0D/
ToX+vwyh/ksE+u8QKubGAOYgOAv+N134X3K+/xyd+BeS+tfv/gNMjX5LcL8h4hunmCxEEnCkf4Kp
IabXIakLNDOhJEZ1DCj0z4RvnP1GY1CbmLgBZjGMKP4v+1fCF1M98ecxhIOB7YX/CZcKPvZfDyMS
UsYwyxDDDDFNB5DsP6A6G2euQT2DrIEBTpa1SBlCbuh2o0QYL3LR8FBFDMRNCUP1IAYINzXYE2ce
FtY/xQM0LVYiJlI6846ICzINoKtvwlp1YJYo26QZCKuuATiU6LsAqTscqciK2iV6xv64La0Fu1De
KtMgmtGVby4FsCGRxLsgeo+BGlE0D/0mjUmBtDG62zq47jXIDgdoJHeugv09Kb1BCv8EZkSg/QWF
VUJsQt9b4y9gnN/oWd21rnpblP6pgvRuMtGr9fMPWPRA8AN7GIPuysKzRt9G1xxXHg4VyLKg+Pia
44JvEQZFihbcynul7YdqkZ7sS/5k47Hf9GmFeggQItqWkOxS2z4FON43gD2wdcXwVjs1bC03cd5q
/dkaJAKsD+y2bXrEFWyr8t6P7BqBsX5X9+2wLbWTD63suh3wSpd3jU639ZDdWeGfETF6UAkSacKT
ZVeBZtiDMYuP66i/WlQY34EoTR4rhFywuIpAAFLrKYT6lc33Yyogu5TI4E2oUkRkrgOB5E2KIjyv
CPrkdimzH0ASvmbpyS4qM1qkqgXGEuHhSDMfelKHV1M63bA1doWR9ZdDLiZ3U/cZ4a46Cx7eRnh1
F4HUFGLAIVteHsM0/7C6uUWZ8Y3uUB6yOv5GuYVYTTTflyUeBFXyIVTh7bjyu2oIb4Gk3nlgCj1q
J9yUSJFCe0QzXZm7tFzlvpyyA5rqq8HNYWFlXW9pdIlQQ4Au467Jy2i1RT2md4LKh2mNuw3yKNFO
1DXeQzT9WNR0IxCN2dIYX6IUCHZGcN5ApilQr6BNwiKNs49MNZC+/aVXq94YiMIngZJ8WSTeAhyM
OsBLM0yiHiPJg53q5hgTz75bz64hpdQXIPCxnYOfZF2e6zZ56214q5b1dkJUvADYRLa2hQAQU5nB
RXBqJw2YHjRZucKbdkEDW7TFAuySqHrrxvK1v/ypa6n3XA3PNh4gmjtkHhRoBISDqi8bl2912Qc7
mBk7ESh2jXDFjkwogZce5lnZQCwMVyWKmbLqRAZ2tOxir7ruRBXeCHiY4WSb+KGW5qqzIQORBj3E
OvwihCmvmB6nw8Bj5Iwcv4718sxKc01W2E1kXYvaxd9iaB6AI93aKQuxwqfxrVs0x79SD124vNeU
X+IXCy48lj5WxN7D2gFA1v9cGELewrECDNibzbLubTHIM68tZKoKx2XhbQWgST7gcARhOcQn0Dc4
u7j6bKdy3asg4dhN0VtaCrQrc6d2lUYQeKmwywIXn+KyfOXYoWmk1303Z2dcx0COmlDsFaKV2BOo
x1vAaLsWSmphK8Q9KiDDWyNRpC0ExyM0M5jy0tGiLsePVuDEUHIAo2UU0Lpu4bmvUQawULCNTvlP
2esCIoYsLlt4jLrrmHZ3ZWp6aFb8iwoIID0U3cKteMBdjzdvIwTggL1ABbocZLHHcrad+GJyWdDP
Z1FR1jgYhwivhWToBWyCxJKI+ansM32cOnJFDJ5862rgJ1hnBEdkQYL0vMhh3qQeG5lBpTHo5UK6
62tzSqW7Xxr2tHQgEFGTNbclKqDCNVh/AKLTogvZQ63ib9eKc29CfxBE/yzbfi4IiA/oGTjje8Cq
2MeLvVm8u6GBfmF6uulQWcJlYG8DQWCetFjoscU3quvmy8/ms1wh2I6x2ggIl+0E87537obJ+cZV
OKpisrQFDYjYz2h58rCcv0JMbtgaZsactcOxjvS5dcTuUHOji+q8RKlVP8aBXX0O2/sHmacfCvO4
f5oaW0dzoNXgxIYcahHYvSG5tgnKM+oQPpBpeCvbctdny3CuiUkKSvid4LrNLU2OguDgq4dzuyAN
TCoCbg3TKjoSnUCqQGqBC7Xp+ugEN/enWrEP7PiYDheUPkb6LS55uYEM+AGXDTefuw96ZKb7BA0O
TumHuoWK1Wk8cJzqDKu4+1HV4tyV9mmJ52ZL5BKcWlXLPAVkd4UkybQT6/BQ1kw9ZxbqW4lY3SG1
KcYhtOORqQntK0TGog/1yfbYHjQouwNzPdumdfukRqywLlN3w+yf+7Ilt6hrBSLSmKqAkxGgGp/6
wyWov8jQflDPh800uRuFV9PNyVWL+HSeNOamFsMrp/QMiv7DhTHEWEfM1wRgb5eu1Rug1vCjvNys
mKicIsLM/QHoXXgEvHQKwHLsLrw4QocmAVkahhd7/mUKVn6YYBEUrLbJOZUYDtGx5VdbzT8maT+m
0hYpwIED4cAT3RhjJMCKohyP6qZMwvokPLcH1QP9QURbblPeWXAtw3DtJtx2dMD9E8qfQwNcHcGI
rWTxVmCqe6Gc2dUDlq4fzsD3pn3YJt9kVvWDA3C/o6Ifb108/igz956y6uAYvjAqg18sqiwk33XZ
dBQyxkj9gQ8eKHGKkItSiTj5KtTbsnteQ8zCSDS4OgjweczwSsc1gSfeD2fMDz20WXJd4yqkHQKM
Ym0xZiB+ECNJT6KKfuhovL1cXkuG0wDa98dUAxGLwzMNNRK/AZZ3FazfYc8HxLPbh9IjYQfVcsCV
iCOJenOMMaSjg0ucs6FSELYT5AcZ/ld8qU1wf6lvTJnixaQDDRFLHFvff0o6ZGc34OYFkaeLue/W
a0WcPKHZxDeR4ntGvgrQdst2yN1ipEN3xRuT7hLHf3U6voqdggutAgxpaRRIHhUjWcjSc4XgFsKi
eAg9tA6kAJf3XnhkbsMPsTCYcCVOSVAlEKHJOUHLgzAMbnWvXwjH0SBgmCHXjKgjBsngsJLucVrW
+aqm9lwG/Q8eVACxTfZEuoYcYAvLrTADxUk9s2K2VQt89BKixLCAAgkGnYcS4cu0rTEC5TKWA+Ng
8H4VrKsg9XERlQHdmssMD8gTC0L1U/ycaDvfjFTdQoN0+zQcnsbaltuUGfeVaeauxNrhfNZr9kgF
/fYEpz0NKb4xscF8pj4UBZNRmq9oHXFWgIsDckS3AbYe57i4s4q3Z0owlESOvC5I3yzgjTASpqHZ
WUSr3BiLp4DsBHzICnlewN/A3sbmDCJGF5zjKDeX2SckmIB4jeu7sDhCV9lqaN0IZVoY7Dld0/CE
EK86Y/4GLUbdsiOGv+BmtIG5IgEwm3DSP32iO0Ab2Tft6y6HaT4fUwQ2d0kNwtfHei3icZjvPRbO
NptRcWO2yjZT5iqDeQLH7sJRdtJtHLiEPV3HJa8dENHf73idCFKUM0pSwNJo0gN+V/bLDSA0Au88
tU+xG5p3h72zvVQgeBsWPoyo/Q2xavyky9K8YL4Hvw5X7N4GJ28GVRAUHr574rksKPpnWL4oqMsF
F39YRq+Ep1lRz7iGR9OoG12V7aYd1uTROHyDAUMlruaoyb1fID6G+DPaCmdaDFaGCFJtGu/uM423
5SmuEwSkllxhzbzHfgX6nFTPGY/fmrRP93GL+29EBDznIfRvQPj4Al5/ynAV+37BaKUgxX0aIUt4
yVKjvIbFXgSYGvNJesyGgebxAaOHboJ5eQzb4exL2GEu4ffdWl3Znt43HIUDYs17rJdnlfIjITD0
wbfcEyLSvLfxW1RnB0XDVzDDSCOWcXKTBQO7HjMUH1yWI2pjPRdJhkQ8lIZdWuFsyDwKAITkTsQi
bpNUkCck0Fy4XulbNzVPUx9oLITqi/Q4acHc7xCNfhkzQP+Vf7/8d7OiKWGiP4Ix0lsMv0GtGiLP
NtNXhX9bOl/lM+e70EoB5VH3mEfQXWi6Md5mi3pJygpjCRr9SRZ0fAsStaiZujPhsz2nBoglpjGd
O49pTCoajv0afxFjHtSIuhyefVcVmIL40KEDyVkyLzvF0jukAA5Zr9HzDs1rV7nD0IdyCwvupcyy
s0UcTDXDcVHukDblK+PDecLyyuFk7fHn6HxxyZvS/KmxoPmb+caa6rBGybENIoR2xqQwdj6Ymj2F
HRBazx4We9kuhL5ah6KuDYU+InuFbLEEcuvk+isy/jlOhvkyggO7FMhmXmtz3dtLm6S4KUp6qUb9
DKwDX7sWIPYv+LvAB/Vha8Eq4XL2EZ4ny77QH12NJUoKm2bnxNdfQbu8VxGKhq7B52OUDHAfPPuV
Bz9LAix1uDTbrNfsiLhDmM8YXlFgXo41eQUUOK/LDv5HkzhkN1EtBxjtsEEfta08Du1BEvDLLe7H
BFBFAQzjxRs1FFVV+pMG+IM9XvZoE/HJlcZvKK1/R67uHSDKexKSW1FOj2FYfZV2QQR+qL4QJNlR
IH5QPMX70KRbWc43mBoF2xwkdOEm/75emiOg8jKPEGPZVD1m4HB8XjAuxx5ePqDuGWu6u2OynTfj
2L3E8XocyT1cjjONu+uVtU9xj9EU00Bveq1+pmkSFdnUnYSVDytDKcpD9ogOA1X/gFElM1i+DYjr
7vMy+OA+1iL4iaESCpm27i1Mo+k5IKBCYLjyY8aAiFYyE6//X5b79z8O5y9hDfFiRhFUzYANQLBK
YoJ86L9X6P79j7b5c6zff/3D/hDs6G8MP2iCQhHj2aUehWD2Z5A8/A3B7QQ/54CnIBcuMeK/BDv+
2+UHJMQYeJckSD4TRID/l2BHf4OtAckO3hzmreI2+U8Eu99Drn+ZB78/hDgEyPS7S4L515c079+c
EsDfs665uDTfS3NsVzcU0O5TdFN+hj2s2W1K9Ll2OI3CoNvOQLhOgyUTyg+5nFjbbAJCf/XJfF8F
vLldYVNcadOJfWdcdpesOr7Ge8BQqHga73pAy6gN5u7cxWX6Nl0IbKWH8dFVQp9o58wN8IVlh4Np
2WgaPdRmfOqn9APj/oJ9MOr1DAB//FGXg8O4F4UzaMXxLbP0nnO6c7jgNothnypCuBYscXDvayDl
qTZi43ofACuHDINZqHqbVq1ErASeSFOLEqPQAFpfDkmxG4c22YY+TDYOgakX0o5087eV86cQ/vc5
iP8aPP5j4cH/jRmjKawqdnGv/vbMRWswW8vPQH5rkh742J+GPoKBbfyvYHbwYDCtD9Mu4Aj2LTX/
aZAfCxULKEFkJIQmfFmPf//wUaIPn62BcyImUiDseeY2RfRoBgkKDlb9ofr/8fOT/g/fNbl8mX8s
sL/vsvAfMXkMFuuDJtSgc/oe0/4yGmzoDGk4RMjgCdzxJTK9xpDd6sblfAjT3MGy28cYhvQegCXb
07Gi+1kEZuck+mHPMhRbxiCa4iimBU3/k73z2JIcuZbtD11wQTqAaQQQOiNSVooJVknAoTXg+Pq7
UU2y2cXm68f5HXevrMwQjuN2zLZxtBcho1YD+22S5t5SbJErp8xCe71/EYLBlM7H/NBXiuwqT6v9
qHuhrqGSRYwDicKEZkj5QULP2NhOH4V1Evm7aQBiWPeWtbeNIjtoMUiRwfWuuhTi1BNeDCWEIO4X
ZT5jZWsXyDiurT8xbsX32ALD3PS1oyENbQdikhxiLb17qeL5IJs4Zbzzpr94rf/9c8Wqk2Wt7Tlc
MYEx/vGtdc3KlnqCLzsd2NS7i1cfhwxv3oDldAuhGVeeDRYmL7P5sSxz/y8+1j/fyj++1ZawzdUJ
YRmm6xm/LCKdxSk0/GhEpPySXFOTPzAxLXcGcuClwvU3sqbcNP707GeMRGTpnCte5fgvkv3/zh+w
BPUxBo0lEEtN45cNRJv1uHNmgn6JG+XtI8SrOcQWmcdBWzK6/sWm2QDi8cdPuICK6rL1YNRifwK+
6peX3a4bLqDayl9SUjtwoBPCqLh9EU3Kjr97OKqp1A6zPcT7MXecp38zc3jprL+reahuEg9WiIPL
OlZDtdx3Ve/tdaay7WS04r7D0BAQ6XAPlQfdKgIaupl8lb/jFJJbu1q177hoTpHvVEHblP1+xLnr
2EawjKN58hF6TjjAzp7scTWR4Lzk1sQxXi/U0Plj+xAB9txkKeoAlvgtuR8wY7I9xKvpt+3sx1Y5
OW4ibhtAjeR5qHokXTOb7kyLAERnyPqT6uX0Qux3DutqeRZeWm08YnOsUKviatoaxoFZE1/QgdtD
gjXCIWSAJFtoK2+0bRHi2vaqr64lxQm6yTLZHM0l6Q9VOef3EaTPo1MJMnJGM+5aTV2JSmU/iigD
2WNy9dkQjp+YVPeDmDMYrfYrkIUO7QO9tdMlKaNcfebGZv+o1JSTQhnDxoeemWN5SeJmDD2z54ra
eKwqeG0QZtVzZLr3tpjjgNX625wamyliZTxZI4lWMKz2wMrA1rP5Vs/w2XK/+SLUEGok93ZqnJGu
pgmh0J5hriYsQ7oWRqaejbzJk+U+dnxBdlbm9+WG/9kDBNqne2ErAz+/Hb8sETdWMVr5LsdjdW6i
pDpwZ1ThDLfy0qfyY0jlSZZSvpCljMJRS5D2XTM/SEFwbyzyUFXzcGmqpH7o4ineOkj9B9GYoFCX
in+qVPERb/G4W6Dbce6ZfjCvMCodRyByWatOhcXnHOZpH4fZ3JenedKPlrL7LcQxGfilyT0i3eNd
rsMYK3swtLI6AB7RANcx4U8dUSIZuS+15GMlyuIOdqBJOsDXjwVh5VD4kCTA3db9kQT6Te/S/YyQ
sMV6+gQlbzl72RQf0OZfyX4UBy3i1jbaMAi1ybA2AKiA7aJyYr5Ww1mfshSyGhxfL4kEDp0kuXqd
XQexqTQ8EomJxtXl+HAhfjh1+dWOB6IQIEQRw4tsZ9RiCFwsxPBdkzZYsDFeK5n5O8O2RhiMHimf
rgNmlRKRPdiz16BlJt0tL2pUu6WbCfsD+1rsQp004JjbXs0AQITsw6LSjb03F/yO47RTdQOR1KrJ
bChtfHP61t2W43Oby1ceSPx8R1i7pcbh5RghVlkRytyK9lKruAEb2hJ0XvlVae4zNz1xwp2ynIkI
sCBkIYmB7nklHnJR7y46yF2ih/Fr2rBZcoGNkC/5IhsjLLMMDqcDSXX2iaBzBSQE4WwsbN9b0REl
tlqvxaGWA7qYjY1be2NQjdbVmtHLSFCa72NSYEytnO+L0zHR1S9NiRxAAuqROF/J/XgSD/HI1ncZ
j9bKT2b9cIvTRN7pmlEeTXN5smPzB9GrNPC5hW+SDsNfOgKFBZFRhzWznlM7MzuBzvk+zJEM09p5
Hg0/4B27Vj1/muFUz2jjd7xnxLJa/GTlDL1vJrw6JenXcuJarCv3k1VPX2a2grdKzi+lhh6xyou2
X+MCBVa6aaT9Efd9hgW1galhv0eNYRyryKnQIdNL1QNVy37ion2N/DdWmL2xfuJ6p/EvFjTD2Eus
O5802VijyS6zm4VFC0Rl4UjoRnsKM1/qZ9HE1tm2dOuhjhrkJyXg0rXJtp7TV0xiDV4qX9/NtkZo
mvDwcWLTCKG2dFwyZ0W8sSpSjnrZbifojJWQDosuXP+y15D2zaYOdZV+dMzeARIVeqCebNJpBm9R
if3AIjWIGt/lUbGoG+nnAd+JrPZJNyOiZqnzSKrnUYK+27R1MRxyS9039aAdqyRdtjNfSyBD1SvK
95XTcEuG8VZgK7o0Y9o/Z4znp8oeX6oqHfemWTv8CnoZAoHr7qdoevEAN+4lOMh7ZdTLnepayCJW
mV2wBzZ3lR+BcPBPCGHf+qZmY7N016UfeIv0+yWxfcYbVp0OmF5iZiQ4q6deWfKgseZBUOwrpkIB
5dtp631FjnfvNco+DCAGtiguyUF0eXPgMMyPi8yxF7lNx+cCmF3nloQmUSJBqjZZoPBhhBBAzAtZ
8QYlA4YdTykiNpFvfSfYXl/dpO7DbEyjTWbr+rHW0SnNloddY2c7LXa3noQgGM/1PSliAS2jjIMl
Ef1Oms14L3T3fVJEIiLD7ogGckgM+HN2XiYK8nE+BAG7bpOHFQw9QiosPOJYuX5mXb+8IUHKx6WG
WUg4uDrIKocCRPYBLZmpQ/NThHI970iCLu9dp8UvvoZlMAUo+qgyThyW0hZEoOJxxHrJhmviPIu0
JXmK+Y48+nA5giJySafAsw8huvODtXJn4/YM43T8Dj7nmUNd3yln7Ei4Gt6BELV1Ve3sbjsdIaWm
/OUOIjJvVyzeO1Zde7jRMAUTxDp2uMY+K0qW0Z7Lfge/1k55SM5N24yB0tPPXRsDjsny+UwEoDjH
0qnwVmJz5wJabUyh7qIluszKHkJDs499KaJPZb9YL5iWBTtCixRZl13HFqRgwnVxw1/9Y4ncMSDL
ydRu1Hc5OeGazN/eaJ0UjmXrBKlZ4Mn37Ue06/TEFq3F2KHDFG6TEc+GP1+sQl7LxUp2aFJvKYyE
Vf21N5L7Z2AMLp5cyESQ0usxiPr6wQCOdkHF3OVmrvPRrq5T6yd3haizMHMsJKypYJ/gmfsOvHW5
iRTwgiKH06W0er41yU5qZrPX+8I8YAboLlFXu/XGR8kO1DRllx5y2nvGUmfPfbl6JG/RHye+iSLJ
dys9VYPy+lWWXXrgyPWuk8PSxHBV5G7xp9cEhhZxrPo2qBJn+a4sTBiTXIFSk36bOXD2xD4/y0hZ
9xNx7o1dYlvhu9LfoMh3mKINd+OwUfjmqT7Z2znLGMiiKeeIw0jnkLpjfel9qRmd2UYt3Hq0bN4B
fp0OpTR3gzGA6GyAkJvKYZ2YNsnZcrrkyL8V3Q2l8m5jPhp3k4m+HWWFtcPb9M2SSUMMV8JFWjPV
GZmlE5g8UJaNPuJ8E9nNRpG9uey3XxH/xffeHZ2Dm6a8ZsCYL8Blb4U/pkHJLttB9+D7CuPeafTT
xNrgECtPb9lvlwQD2mxgp9h254YQ7n7BB3jGpE02me3ztk9Bl1t8H8Icw2LQTun0OljOh+W2xVPc
kS7syisB/uZmxGUeJtxsyQgWxjNmUHL7gNLwU7fJfcXN6RBV47Fx8vaktcRIxrbcq3GKtsCgxDZ2
PKToAYRY1LEH1FVZfGlIHIUZ9QYB6ynGy9kC1eP3d5XnFrdkgDDTO7oMReGvDE/20wC/jO88Ffpw
HrGxa+ZbGs/+lSPyG+TUN5jrh6EUfcgofzC1hNDPpG9dbehgxhU4GuF0e5m+mbh9rSlVL/A6l/e3
WjjL+WKX9WJeGuz2W0cMD3Xj3iaoMEHlMQW7qQGWy5u9nT90kMhYDKI/RPJAMwQphSG6ZLXPYOws
1nfbnIKxq9q3BYaAOVTkA2nsZmXfXg0CXFy1o52f90+JYSWcYGbJHFROYNy9GUOQcLS7NPIj0EEo
DXqL7SNybpE7fyq1/sdipQSgE0T6Kr5lHt4PzBDnpohjkiuW9Sj6SOyklBjN8No+4Kj6cBbyfCQo
3XOnx/albu2ScCuWHrNq3nCW4bAvYugOyvlOzpybkNb9kJHekMhvCSYZPVQoqGiAjUnffzGBGi1D
V+yIb/BE9ix+57HwsQN45rU0J/YM04Pop6sPIHejRCdwZyPqM4q/O6qHetz1+s5sjfxVlwXvIlCg
ELruycPCHsQD0yZ5NsUmUEuXy5z2S7xL077fSzShEKYXZ6epaQeuJh3wafjttyFPGoUn280ewJuw
5/OK8lQYrDQHd1ImITcSnizr8bDNfLJMg8mubEayunFhklsERjxbTrLzgS+dK6t4jQWZgU2Faws2
Si0+6xUCvTHhrHWQSp4JcJwWTSVB5uu0UxTK/UooWm7rGCJWDsuWgAI0CinhEuN53g2azwfT7rsX
c8R1xayi4ejr4m3tDvFlzIr0MsMa4JPIskqr4l2ZkZUYTPEkyyYNKm12gnJ2ywdrWc2DdmXs2exO
D5kwWO2X3efG1cq9XhdEIVJTWQ+5V3m71qyzYEam3BBfJs1mWdVmsicrMB3CogAb5A8J1+lxgPfz
CFza5vd086Oqon6Ld0NssBlMx54V8dCxntX97DUh6LNR5AzZbEho3s0AuHg20z0FH3wx6zl/171q
AFrikwyP8/pDNNmXpZ+4kljdN9ON2aB4VqMZmwFLA7Ow6Zg7bOXVMa5t+xnXGO8ZueAd4pD2nkCE
3OaAgAMPbsZh8MrqVY9TvrJ25z4vg/+j1sTX2B/yywydPdRTfX6dYr9+58m55VLdBp2DYWPo3Gkf
ka5g8xex25XzDIrebPIM/yG+G2/kbJE9U0/V1zeP936feCZohTmvd5XE9dT6OdMEUNSHWu/tbRzp
Wog7sMEeWeanIs3U18wQYltzS2WhpyPkDvU1ZiPG+nCyq3ueE3eFY00X6lsIpliceXrOxDtUGkbS
kZOST/LBytxox4B6x+VTh9/b8ilgyrlEcN7ubLvuPkd6ujxI7kHHhV6E7WLM05ZSAiKMmTcACs9g
hMflIl4jP1tIn6Vt/DjLQV6rOhG7Zirnr2tEdQsYKg5Hi7nJiDsrNASfC27NJB0iNpvkPgmrjlMd
NimPtqhJm9A01RIYHbeqRpTlKXJh8eS2+4jpiNEkstE4mtEOvd55nAq+xLEer2FMa4wOZhUvB8+S
R92t46BD7pEbPvSnLOJKy1pyBCGCU4yj07vrZ/IUdDswkNTVo/SGH2SBuqNnt4/QtbgrmEYcJvKY
5l5y15Tuzwfy6ng/WoP8GMu7kVISsNZDtIejvbCQa9tPTE3+hked3Jt2Pz4vk+E+GqrRnqPWffCG
bP6SS7e8jL7/KIhr38Z5DvIBbE0Zx+MZaiMAb6NrT70kv8Vz07zPCId+FzaXFHaiPd8hHABDPQDo
qPCWaEnfvkdSwQYTo4Ye44zh5IlxZ5quFthGWoAFI4Uf03vQu3N5p5uqvlOz90BL8Uei2adFqb3M
tfcUVmCNQ1g471VWM7stL4leAr5L2uiWr8ckZlAVYlq2D1NdmtyCTfWjdczmwYEjH1hWujxagPFf
mi4HNGTaNvKY5FHviDK+DWBND8rkXunpsgyYrazLIKc8EFbx064R3eB5oo/EPL05Ws1d1rOPFlnJ
FKo0j9IRDs+KFpqXYszWWdrTGRIoy/ENUEo//VB1zsNlLIAHShw2FyouEh4/g2RmrgVIG4b6qbb5
vKUk9gS2CLCGEwR0LWGoMki2GqkGvqaTZwrRXzSlwTeh8gH6Oj9RX/+mBFYSLEUwIafEjQ92zyqC
hXS5pt+mgHOo2EFmGI/EpeBxotyGiaHdZ2knsFBHbx69RaY7meGI/HgaMR2jakVpIMg8gmZkByx7
p/vkJFi1QDMkUJ44OM9WiqFo21dxfB55uh6bScWhjO3i1onFOaeEk7a9M4kTAWArGOEtHIbephpi
bLae28RPxHY5hiCaNE+JJkwWTCJ7A0KBXcLX6mNTxuIo/Ta5c+IYB9Og7GO1mjIk7QWMXtazdJeK
J4FFKmbKxL7CKMsly32GKr5eCZrxsJChCSe34mk2TK0ZVmMzhAg66aFNgCbpba5uLfeKPaGcONBM
Fe+quXiXCcq+UxTrq5zNR2AQONB6D6Nci60hrh7iKftGrE9xLfaXXSbwK1p9+kynEl4Xg0eZN+gO
ETlup2NW24Hr9v6FQF97gES8ZJB9sxvgRXUsjdK/FRO0i8b60rFLfy4wLu3sHtSGnJJP2uQtd8M8
oRV6i/NADh0ttEyejSS/GzEemMlVoH2mO0GjxnGpVLR1neHYAD25LjUKUdpFJPYzCm4EdoN7t5jL
oFdJuRN93ZnbdIDUsXFGnRwde5SXypEQSBcDokLvXdsst3awDKzthOwZQoh+G3toGJrSj46Nitka
SG6d3n5BMfUxd6lZUGniys9s3SUh1DL56PtWnTkKZ9R0p+U+mfS3XnW4QlBZznPfODu6mzhz3So/
c51V2KXTZ28dtIfaZaxq53HL3+6AlHPzwIH//qmBkxrGq7pTOEvDVdDpd6xHDYA4BTagKjtwyPtP
2kw+Sk8aWHyDuiYNS0FYttuOiftSZu14ZuAEuirVguPVqwNc3d4dLMR8lzW5edYHneylbUdQqUS7
7fpxxv4q9Ztjefh0zGbYYgVqgqId342iVw9QiDOQEWXBeSSTYIDFwBGXUliWp7JAMgAwMhdulvPt
FPXjqm/C96jDqSp+JDVGn7xQyamBvHshoY9Bd1bFBTMds18is4c8az8cFHJAaY0HfSvfa536xOfr
c7rMyS3nBsfdv493atJjHogxyD96Yc4kRpz7CAcosgf2riJxcAlOXX3hupQeqS1DTvLj3N3aasEn
UTTOYS5acUjTpXzJo9r6aGPGhUF3rxTEdLdk0ULQN3mxtTA3+FsyqfYWnzVIR806jB7WMh+8/dmu
k4SejVE7TBF9S/a4JhdKrJZVaYBbXZ+C0N1A6M7xQ86dhKWH5YS0ekHb42nJACytc7au/FqXs5XE
J7SOCval1hdAKuf2YrjVcMgS0QSV69p7y0IOY0zeU6zGxsicGfHJ225p4QBawlUJAp2MqRLi+Pdo
HetvPhDfzTxYVQsIEzgpT78h0AvDnvctY/Kz1sBT36pW4/IQaVb8wx1SuHyjCVUAH1EjkR5tvCwF
hL2ntKnWXjXDf+2r3hoP5OvNz5gr+U7bdVUE+TLWRWhPRSYC3emojxAyyV6NJOJbU9rAqJgt/Vns
usl0bmVsqVe+diNLt9p7GTM1cZIN5sb0dFaxYBs/csAdvGmEkvXRxZ+ziL1hDmT6dTWDo7YRCmqu
u/eWUZvEuRPnQ0PWeneyGf9UrZCVfaYf7Rj70fAmizgbL6DXCb9i6oIwO6hZuk9WVJgowgs4li7X
lu2Iq2afNtj1Bn1QzRrkYPe7+H5xwEk13GvdwCyw0L2XcTr18WdouyPTjzYDgDJBk/WlH22rMnKf
h3qFe0kMO9QHwuArzsqTa4NGNH0pmxY0ESYhG8PtNHC07BJ8m9ER2yoDy6bPJV5mknrLwSRwnDKd
GsokRiOcE2Dq0g97ZO2HiRKHKQAjGst9PMbTJ8Fd4LkvgcIqoyAdvLjjDeRv96W1GslLLczXPKYn
At0yAIT29jMx78e6vzW6rn/4l8i8VvmB3pFL+bPcvD5RLkGsWz6yd2EW+Wdk3gVg++B2xvgCrheS
x59G5iNdxOB6vOTya24eCCIMLVqx4s2vwflWa7tl7ROR8K7/u/h8Buc1YDGX0UrX737J0S8CIq7Z
LMXJ6EfnQbpZvf3TRH0V+Z1CdJnTYfNbrt6mM+wA3L65/JKtt0jXUpU3NCVXbr3dAUBVn9Of+Xq8
0Szze9d9gLeWwRcnZA9gND7lcMbg28z95n+8XucQy4HpscZiykZ0RXtvdPdQJK22AxIBeqVpzXtF
7PPoFpW9jqRsB2BtHMRsdXea4T3H9Ab1sPS3JJuQ0TH47f+HCqyhz8HLkhNgrkWjonGLdMrFrhZr
w728PdoNp0xrFtV+wZfQl84Ctj0OZmtIzmRQ6MsaFXZTPQb0DqnOJwUWjf1vm/r/i2L+aTP5754v
l3gibiuL3gZhoMjqFr6q/+z5OnyGLK59+3ul7/d/DXX+6U/6zfBl/w1bma/rum9hzhLG+m/85vii
AoQa1bVnVeAGc0yBgeMfHawGzSG+K1zbEXjRsBT8bvjy/kYccf2RAqYs2U/7vzF88Vf+wa7w77/4
L44vPmTmQtfrjDHdi4+dR4h7TrQHvcS2zEIyv48LTN2eMnFYD6jAs84NE28kDmfWNsKR09ussV2X
tduul9ASX3XKjDfnwWh2+O8r+cqOxeJxyD0n86iKs1PcO1QtZVecoW9irLUP307dd79b6nCgceAT
qop7yLoGNWZI7xukVjOF2zFpRDCyNucyYqUFKF/nMtg5lxYHot8a8v5cWnVVQSBvXyJEAHAHwtpH
+E/AjPnP1uB9yIjFprloEMU0cFsPVpoa37Cit/inR5NaLVh208AFEreOs29M+2OqzR8ig9drtzgt
CLTqIRdE78pv9U6H0k1l9SdWJdmLN6sONcWhr7KsyIzaSRY0PrMvmpnnP3lSpbDOS+/c5MlAG+2c
VzCdcrWluhJ7q0gboLy+222mKhJ3IHXZBGRl3exV0eoXK2MUahqQshUOKYdTs5e3heXFN1KG3+bE
zF+jITae0farL6JI+09VkaczGxU8IxVFFrfSH3n1jNpdE+alyc4wI9dVD6V+obqFtQ4c4J3ucL51
/E1kteg1nVsIVQuKzUElyj3EJeV9BQ/Q0JQVg0alJBEeRxprT6qLGNg0z9polydogSnjyhjfkDrE
SUzstWJhALGWxSSuseF0jx63lwOtLyEhvC8woXE0yEJ+Vx4fnWrMn4tU008UqfpEQ23KbdUAx7zv
yEoCYSIXFwcUbn3wqH7Alex/SaOcmjNJRwvvvYlmY+RHsSzFXdW7F148daJjyrzaEcFXv+7aHQ++
9jD2Hj+s+RNmpqfBXm10UYfJggKRcSO+/w2cWcZlfyiV/1EVAJuxAYEbJkz47f9N0HTcaNj1+ji/
Qdsx7kg1Eu38BZ6Z9SqnNMZu3v4jPNOXSU9iZ3Te/hyeKbN5fByM2Fu2WWd7e8fJ7IAqLFZajCsP
xZSat9RMlu3v8ExW4d7Rtwtzve5MlBGY0IKtcsCV//8Jz2zSUtxbYnbn4HeCZj+35ifN6uq7v6Jo
UjtgHJmrHUCrRv/jv6BoJn75yjXKuM5jA7DJmtS2NBTfq1ZV4QSldzsOQDDmEV0ugY9doR4dRm7F
++wfhM00Qk3RHYrZ/knZ7AgGwL6y0CANzbpRPSPPY0OCR/Mln5vhP6A2l4J9mV315ZFB7+mfvE03
NpvHWGci+MnbnIu44vCMooLYVNN9d3IZnauf0E2gzKfWH+ZdN86gi0lTMgWsDE7IDcsuGfECAOBs
L14Hh6pdqurwC5CTBLy4ktO2oXayn6OfUTEMA2r3cR8GMDP+jdFZ0wXaZ8LfWXlrG+i48caho4Lo
kJjv9CVhFv4zaOdQO9Eu6TxvT2XZmEKOw3m3SYCv7Tgy3APNIHC/MC5H9/7Ilxf2XnPKjVqjVoOC
yyGPhi0NCF7Y9ybddiI6W75xSyndO6dZlJ1qCiN3azaKcxRgkUGqNFGUSCRDkYXQodxnXQMwyVq8
bKm7duoVVt4taWAI9dpWTooDye/7rWthieFY6U3w1HP5xGG0y8jEhmM3gqFMjHa/9H365q5yqy0R
Smi2qonXIfdze0k3PNqy44A6jhWP8bP0ohu8tSacu8F7LZVjvU1Nln34TadfBtNv77l14T7yuJ3b
KrX2xHOLa7IUK3jYqJwnF0L7NSoH+wxVqA7SkuuBgsH1yAiq3RN2kC82nk12QXEH1iBPnbO2NO43
ekN3I4LGduZ4PZCRHE3oOVHEpgnYemvgRh3ZLt+mwqeqsM0MO+C2Gm8qa3COcE/hGdmvSC0kaFdw
uIK1TseHQeXlYsB45TIULpPiYurrxfPgRLBAsmRo3yEfFEFBwysVsTyCviama701QK8e4ua9dd3m
3qQO2Oi96jSvDcGCB/ABT3d27tb+YKDn84Msx2WjlWu9MB089a78WTrs1msBcaM5lBEbay8xawlC
KGtXMea/9myu/cWThX+xq/X5olupuS7ejENcFLRcrd3H89qCTFSCP96ZK4PLN8/8Ye1LLtfmZL96
zAp4shLa59bojQOujPEVdUY/wexRocWl+2KsbcwT3WHwoSBt8YTrroPjJCEEXfurI8v7cm10bsmq
8OTr2u9sZ5mMsozqZ2NtgS6pg1ZrL7TjLLgPDNM+L6R9WYTYj8taIx0jaeyyErE/4sa/nxfqpoFs
RqETsTHNLcqopTCAtPjIK+uSPurH7tprsPiNqoVGRU6Pz8n8yVyYXZAHyzeugfOFDXG2Y+6sjnIY
HzRi9tQemZ7ctSWaqz0ECTQ/fO+0aCdrn3ay6MbWTyeQ0z1t2+j91l0vEKOG0cfsvbZyx3HvBfra
1G2k+BFBNJVbb+3xFsgcuLC6L246qy/cR8BE4t8gJpCZvOzZ1zlu7pQwLzqdJ1urxTI6g7RmZeHB
BzMQWruFNh1Oa+nNP1j1tnyDrK+z3n9gIXrQKnKT+A71A8nyZ7FmKuF0diFBw4lapvybDbUywIWf
nxdBfm3BlRBq/tyekJV1qnMJck7K/mJW6XcioJyQvnvXlr0TjpH+yA/HtznEwZCj37TRD98W2gHD
MWuGkWhS3JiC+Dza0JoqYj/r5Gc3AqVerFHUZBk4sdb8H5r9sS4J/FXdSGlGkZTfrTXSOtCfsUvX
mGup2ebGZzI+yhGnVcpb08Lxw5VBL2Yzzx9NSyGsZRP96clUbwzN+VERuIUR9+avCdy61YImFt8i
AnNotpG7aUntdgvx3Yb5gcQf7pKyqE5264qQ+6X6JKNJe1JJInfsPLAm1jGoB5LDMT0E7DP8S8Hi
rVkGmzJvJaEkON9tToU9KxnaR+13qkxqooFni5iyHKoSvwjvFDSUFnyH3oV2Z6lH2+ynS8vKeQ98
GSsu/ZqxRHRiYY8AT1jssPC92LlrjtpZE9X9mq02k45bdF1+UmhYP+Qaw27hwe2i2TnXHejGgoaa
AzWDXhBX8AfxPhpfvFR779dwt5UOrCha3d0lrv7uVipktLwT9fCaR8219NgXRSQ0g3mNj69fEtif
472eViNrAZLmjFlk+CwLww2F0i1m+EdjTah7CjiDqurzGC/TQYlI37dLQpkxmFKAhzdAo9SgFuVL
K1UJ1X4NxvNX48GGF79LEwtTF2VdvjKxPANl49wDmiJm9HAtomWAR57XPBgk8atIi4PRJt45iZgj
kIoKSLhoepLW9I1Kov7CG7phAkCvdImOuoAwg0R3g0F17DhNEq+OdTNWczVJs7PmGM+QTfc8VzkI
HDmfE68fHw2Tjo8hj689T/k9ZcTVC3uaJ2WwFWOLK0/T4FenEV932FNL+ICnlpdoRSFYPh9tO0kI
HoJKEG38zVrZCUU/sWN0k2LLxtejbw1VsiUD/yxxQ29cPyKTCJ+hbMR49YHxBqPBkhJTcnprVsAa
7WD6TeHwYdv2kwZBdzHwH5b/UAQRjeXIdxaehGdYGHKF8105LK5+qirGTESAUqP4YHS9czc1MGfr
mpU5xQTLFcg0NqOFomU/ceXRJC/+Iy7xuA5Onu2LxTj+vOD/nzLyV8qIqQsLFoAJxEesMoSHNvGf
lZHb16+y/1zKP2oif/Yz/qGJeDb/FVjh3/lTpID+noLT/2aRjgNb5VnCNw3gHb+rIrbzN912TSIt
dKbCmlrDSr/H4CyQlAbROHuNw5He+y/6VH9mNP4luiIQXAxXAO0TXOVd1/hFFPlduLNzlAWPhl8g
pD9FuFkQ/7YWovpimf2T5YIdT/wJDY8TIXUAB7VMjTbsyuMyUE9k9PlproQXmCAb2D2jA/7LK/0n
iSrjj5RBiF/wOIgS8l5BGiRcyOv1rwmu3+VLjKACvyHyY56CZ66pHmn6WrsbVqHyJ9LFW8XLpmG5
x4Aqn0y+YrdynB6ijnPaXHB9pD8l0L/4DU33j78jyppYuzUNCm9JmpnMjH/8HVmh/nm3JnRD7ZD1
6de/6NZsxlg/UsKXh78VbA6TKx9iwi3fFCVITxV45ZNHPdZBjzScdT6wTAoSk/lI6RLL5nYavtii
Su60SMOn19LRhLEjrT5ZqB3n1G91qglzHTKiqY5L0TQnziPvc6s1+VfShOUjlULOx8IVM/AXUV7b
pNEf3JqusqCG9wccvGw0pJR4ctOAvpruaqPbHOeaC1/QehlMWmU6sb0bHXf6tIyD31FEE7WwVTUD
FHBlspbftH7DRq1uugkBuLDcZ0VbCO2U89W2NJ86wCV5LCYWgB7k91MTqZAGL5/ANa1GoIsSd/RZ
+Xv+sSsnwGJ6akAlaAVqTw7DxG0s9SOmcVxt/pe9M1mOHMmy7K/kDyAEUMUo0tILM4NNNM4zNxD6
hBlQzMPX11H3yqyIqOzILOlFb3rjIj7QSRoNwNN37z239mnkIyaBQZzb8JTPhyLRIP/Ww+GzVROh
BfATeXfgWzkno7bUjXqxVwVdf4gMA7Rk3y3nZgze7aDvaKxOuqEMK2R/siVR4hBs1qjpvi4EIwsZ
nXfifH3YZcaLmtnuYB/rtxUm3bum98oQ+5OzG00nxzfKP5t8kZ163b8+j+sPqN68WEhczwV++M1a
uzfLSrJ0HJlZkyn+Uax8uYIne8uZaZoPPDFFsWVP3+OfmTDdGdXgxcz/7uDtlWlweXpm4vF6M1Lc
QH0icyQSjs0O3Th2ZSZPZRlrb2vaYDEpbhrOhlvKwstDbAcp/VyJeTcjQT1WsYH9BV8TZfJ9jD5m
+VNzk5FxA90EmWFovezRwcK9nQJ/2hlxkGwr4mGnaRIXYeOQUtJVZydX3l0xO/Helkv8hvnK2LYB
fTxusTRv+RpzZuMxX77ZKh4oUxMQiAqcBFt6Vr2NSrzqnFsQJ+jyqE/j5D8t7cCYFhckXaeM8FOx
FN/xBBG1KAbngp3TQi0uiJDnDvknLM8bwshvNBA9NoZ5gu2DHgQi2z935ZCFlvCGYzTN8mjHUY/q
MbnV1jG7FZSYFWwck1Yye6ieRvpVz3ya4SouzfmLGzAp0DbyCm7E2Ay+MjcCu/kZ3MIDcLf2QjCv
vC+HAKbKJLprD38cMxr9LMIbHwJQl0chKrievqnyw+CD9SgGCQZA+aK+B4Q5vE95g4BZNEGIH0U7
hrTFIjXdL12JZQRW+L0aAm+XJgVarBoAm9TWtG/AZ7x0Hq1aAlrvlWmN7t3kOv7JLPGkU3mQ71rl
Pq0OCPbB7a5LhlK4samF9W+oTkgJt3NGQmSK8XcsaF1XfevgI9FFAzGZZcThRAX7UpbtdUxIbdOr
AhnHHl4wIS/o9gZvRmw7PsZ+uviotIRx6FfGg81Ehm9nScKyIm8g4e+/YjxYDtAHjpJu6U0dW/Pe
titU8sZ3L7Nv+yRnYhynTf9tXb3iIVuV2BYB3JCo6C71gm/Zmy2XQXwZd605fgsIWWOYgfgWuFhM
+qLaj7ZjPudxmYU17GROyP01xPNkO0VZFVojGSyvHL+20/Qwzd2L53Ag55vldpyCeIgbWDt6wq9x
yO/KWBPE8InusOieXLO5LhyTFMaMZ0f2FH6a0LhCHundHXx9QhRrUd5YETFQqOsNTNmCjhOg2Th4
KYD1RHWuklYeUoshFCr9sm9nhSurJ40wwJRkxdWztfa6XbEAD+qdeJcLL9hGAxbNea2/m3I2Dgvg
B9ZeMzyciNACLkGwJyRw4xc/LuAWa8jS5NzmniSMbiXzSxy3wVnkjfElWq0lpNF23aQBBuYIRvBV
PRDlKQP/YRX0UnlUqF5pKGCV6WRO6esXwr00qWZHWDogp1ZaZ5umpTVKCQyMrvRPw6pjDVF5B5Wd
ShlLPEaDvMcteGOb7W3g459hsxCAgqHYua9Txgz3el7c5MGeWUpSXxlcuIN1Y9hpnITRVtYPEB/t
Docv9b8SBwsTlAqL2mNtmNjJ2QEstDGx60NqVLaDx4mp3dacMUsOFQevcfpKL29x09NQHlq1ei4k
VsRyNK8VFN8Utw0UTrY5X1GSiy15QGfb+kV8ttO+uJMqSvZjYVyXk/3V1FkagCYCj1uR78t2wIw9
Foc8i+/zyQMo2GagK+hKfRzT5mbWuketbKy5NLphyenYgVZeuy27haMyq+E94S3iZIXrbYasfMD0
Y7wFmV2fMXdyuwhagoZYitPBakNqUjixU7+ab5x0fIplQ4u03eK3Xrk37cHDYCe2LG5bBUYDyoyQ
ojDxAMIjV7h8TIawPlkX2KBPygdAyS+xleIFhNvRjTj0xgSmeZ3bOLRq8zHNrOBgURHELh3fmN8C
GIB+lQAUXm4Wp/VKCAPMfy05D9eFwjMhEe5Xb01fPR9rRbGElRu8VgVKTjbSSy3iosAcli8H1dIW
r5XjvKQdrMij5WUlWXSM5yU4j0717koshiD/Mo65cGfspOi/9t0NtYHy7ECv2plWGu9zr3zyKLcg
2FF/mesWil2Qm+RaYNpEQfrZey7BTH1vtOkmxmFf7pYgWnDRkIzBpvEseRiT8Gnpkunt6TG2jOyu
FJjweXyJ64HC8nNKVQOxAh48gmrUR5rtuKuZUIuh55xY9po7REhSXsP0TF3ogPl6zO8pUUhv7Hqe
L/j01sNIDRM7iLUgAFM8yXSi2ahKK6CcjC8mhaP4N7P0bjBm81LY6VPqviV9+dWuGXzyAn3SLbiJ
OLF5ULObnjp8QwcOFz7ZIR5xLvgXjsvs6rzVto8sotZ3N8C3I6bFneEx5uLUrRKKDNvk0E14w0Yw
AnOaINiC4rPdOJLm8tYzQ/IgzYeFdx7FLL9Mxn3DBInBA1o6jEynvZRkUA5MEZjdWwywYnbPlc7v
GDrJA+ChpuFiPEyxwNdX6MQPE08Gy8tNr+OsuukJx1+z/6Ltskd0o++83RgqYXwBhn+VrvKz64TY
wbsEM+oRN4KAjxXYMj8nHUeCx4f7pXGL0NBhJaljS1PsPeQ6yOTqSFNcW+1n4pgfFpGn2KCUy9Qp
KJB0PzRGA+g8CammT/MbWgpCpdNTGcPoszK66EVN8tSvBDh4/1zYtF87qU85Y5DQdqQTWVbmamap
N2FaJ6/FUeRzSTn6zzrL5dtq2hseD4fcgn5W6MxXr9NfXG/mrtWJsHGS71xKwKwFNDgiNaSLls7b
zjpLRoys3tc0pZ4bnTSz0uwRBvCPqc8jLNc44mKrDBMb5Glh4FAOuqzZGfgHHxqzje+HBsSvm9FE
RmiOtjadd8N7AdwBytaDq7la7LniZ4OAHH7JbtfZ5rq3x3Q40Z4KurfgbWCtpjpS3ko6gXD/g0Dn
vSAj1VtLB/HGJIMU5Y75uJE6qJcnkU2ipXZdUGszcXOM9JtRJ/zSwnlfuii5p8unglFODhAB3IAA
bHlbgwgMKcp9Nq/OJ1V85glLJh5Vchuhp2OGGAq+jz+ThwsVWNtCxxEZjeC6tli7XEox45iTXG9R
CD6ZwV2rg4yrjjTOoD5YpGAknfVN2qJU7dDYtcExiTikp4OR7phSzmwa61FBW514l2OD9ZjNcKmO
x2r9Bimi2bmN9+mqmLkY9VR1P9oZGbjBMUtg6FtBWpNd9j3CY3Pt6iBnmmfzqTGNBTcAMU/CNEA3
SH7WQdrdDc3AnKFjoVNDz3Rmj8+MeO1Z6fBooWOkCwbXrCRIGDMr5Z0gDIrZAFp87J9wRVPl6cZp
GLgGJSx+dGWQLXiwpt7b4JmqDr2Os0pyrZVy+pL4aBYdmFUdGvtank4EWBcG3bB1gpdVB2UbC6Bc
ocOzlY7RzuRpO8U2VpCwnUqBEuND21O96rcNiZynSWdylSXogx7J6TaIdFInd6vRCRud5U2j5mpo
mHGXlFKYXDjrVatzvxRnfikRCJCvKG4ZGRRQgszyxiY0LIFHP7U9LVOBThS7bY6hU6eMlc4bw6+/
KJ1Adsq2PZUB4Dfh7BKdUl5W9yNqqgZfohM6yaNq82cGrh8V6WZrqr1bz+q/pAMb3pQj7sZbND/z
fQ4M89mMbrvc5HXRiWm5jtfsoI9NN1zhQXpKyVWvkCClGB9ZrnIOWsV36n6wzQZE6gDQWiFSw4tS
JKa4ujZj2nFHhiNA1vhlZLG/rguTpxZHpW/hJq96/N7RLdljQmSq+jK02fBIMKAG6+Y/KJ0YB73/
LGmMSH35HdNdQng/qb+sq87ZW/k+ceJyJ9XwrWRbdON1s65oodhJDAnZ2Np8yO3oZbAp0KIT8bp1
jJvWJjJjpetdTujdhgERxoYp6bGnU6UXOens+noq1K2CvkE5e25eNQ7Bq0mvTqXCP7rCY3Dakxsz
53Mfwdu/DDIczTk5JgTyq2rFimzKPWOax/vHeKnHJxQ1bwuxaHybda4fFCow8qQwkU5J/qOhdiHu
SGCPDZFfE0P5md6MZptpakCp+QGi6LrbWsIdyDVdoNecAeRrJCe4jMTdmUb3EkrHDctaYOaaUqAS
i0Z3ZB+uZRMezuR9lxptYBmiPCiKpsNJAOjs6lXthIYhdAr5goZObkLKJdOarB1HqObrsGR7DmPy
dmwZgxPpeBtml3QDAJmMYqlePU1hkJrHkAJmwFgKB5qWsRlkQ0cqmsojjXGIXCIQ7CZMLMGL2Hvg
HnwBu01M97EKjp05P1KhJXdenNHtFOf47jQugrIe1sUaIdHDkhgTXllJCB0UpL+b2Q+jaRHrYU0f
hygXTNs8aFhEa0YFEEB1DwkgAGIKwcLVLIulamLKp/ivFBnFA6XC8rjSuILtAOYB0IZ2V3nkBBMN
yegIf+yhDbZf0sVDevaJAE3dPJzFmp05EH4Mw5JDqh0guxKy2DsDtIAAZGbojIA55AKppNKwjpSX
7lDmSoZVBmOawR6qR6sBH/bceg/MdfLUtshtRgwIxFs4VuDhcXerQK4PgB7vuB9f51hZNrVmiWCZ
mW4J6KRhk3b4frv2wu5kpfiTBsikfMOHwfMEPAmJqeVpNq13v8G9ZRnjGOqlYFrl+ANQPCz1XGne
iW+XxR0bAUILQPw6k6Ey0GiU1LRhnM/xVy+KnnqNTqEoRGqUyjBS9VNEmq8yLBVmyDZgTi/MRR0F
kLKTzTrtbgic7kg/ZnOC9wBgk74lXWBzaxl0Y7v292GaoS5r0EsAwoIqqKibj+uiuKn3Sty4GHpu
Onfqd54GxhD8fRIaIUMPEE+I1apfLMmd3Q7m+SkeJD8Wq0DyleQh/ZqXECrG0oD/BLxvHzAcbGkN
oDO4y9+YZ67TMSe7oyE3ucTwOxRZC6ym6YjfA8OJNBXH7OZ921r1kYf3C1cGAYFGlrdDF2gWjMUj
TGN2xIDgUWn0zqwhPF1K4mXqY5dKAIQo3y2wSGhsz6gBPgkDWeh6WX0LumPYB0bk/hD4lp7+RV9T
4fFJ0SBBzfzz0iaVJyWZvvWmZ0v+T4qbamFQ22bwY8HdTnuTrCd8adAsk23jxP9ob6pl1T06qox/
sENKOCqxPeWJDXNxnkuQAnj3V5IZEazW3/U4MckVT4S9XwsX70qR5GhdKqre+rTvTnZfTWfW4X9R
5ZRi0z03Nu0ro1SEYZWxdvdRZrHU4WzMMXRKV3iM2dT+ZatTVY0FsCRrPSgBe4SOaDQlu00faF1U
YWsUBseL2bxOSAH/Ow1PBk+Nfb3Sn/2z4QlzUYwjH37/JvOopsdQkjBD/a7rCVIsh+TRD8LfFT4h
WZDJK1blfHozCjBTEAVxnBxZi5Xy/7oGigdZS/Xm1E93iKfupWLnuqNOgt45yxp/9UFFwIf3LQrZ
/s+lUGWi1ANLIP2jtYf+SiQ4TPqykpd/px7KUlPHsoqqJ810l/GmF5DO48Hx3hdltiwn18l+MFcj
urSURQWsCX3Qx3n/Lenk+jUJPpM1hVBtY2T6l4VR2OyhBPgCTt5ft0b9vxH/rtOvLKrrH/3/0p//
a62AyJJb+d9//C19Of/55elOmD/8JvxJsbwfvrfLw/duKPjQX9Q9/S//3b/82y/z879Q/6xfFTV/
aYbesixIv37+3gT9Xx/2S+ULfsO8bKPyBcg/aECA0n6JfP5vjgwkyqJlisB0cAz9w/hsy984rHo4
pR1HCD4YNevvEh9+aSlQ4xye1Sgc/0PSJYrTfyl8fDV00biOh8QHvEi6ugLn96oZm7VAOEsD43YF
cFQs0FQCHKZhUyYXCrG+/LUE9t/0L7zcfDrbDOhVAh7xJ+phEKDdLOBv8FEv8XkpTO+qrHMTgcMh
RtcX+emvP59j/snWzfenW8Ak1gmb9QpwyT9+f5Wc64jD00ARIegI9lrdTZzZeDWqznrxo8AwNmBa
koPMK/lOzyRNAQlViNXg5qdlKW6MDEsS82UbPIGMcml0b5dt25Xjtvd8dbD6yryZeEruPCwz+wTU
yQ5cVEbbY4a1Jp2dc1ZN5bXRxRSBBTRQgnpm7ebOe9od8cKRcTpgXeJmL6jnnl1I87gRGlzJ8VQc
JivPDuUyFCB2+vkwtTMAjp7kMObXG3MunyzNuTYSCm59Otb2RYErfe5qdShbDw9GwxQZ4T0Ky4iA
6BSJZj/E9nBoMP3RkJNxkFjqezce5isHCW1L3gLYAMc5goBBwzqnMUJ7YI2C0IwtA3O62gctNet+
1rBkN6LndTa+VHiZv3nVUJwyS77FhIKPwmfXR4uMsYtSYR8ij2PTvET8HLDIgXYH4VHRs2nkg02j
tajvlKgIpnh0m9yoJOD/jpw7Lx6bp6CNmh91OhSfnSRQB20g9X8ATQ/IhbTuSxnI4akq0Jg3fRz5
x9SO5jffoTS3apu5wimXsZfyehmfJdvnb16UZPQjLrU4tchir0Fjlyvp86Y8+tNovomoHa5cJc5u
QTmOvzh3LoiT+74r790Od5Kve3YYhj+ToWj2nh+nL+Yi5a0xdd5VSqbmdlxVe90qTEUSu+Mjsfzq
mj0B03Q57ZOsgl0t+3TrdCyY68T/DlfboxZIIimKAQMKEeTdYqfBFlOlv2mzYtmPbj3cZ26ab5kf
LLSnoNgZtJtv655VShTF1jvreMLUdNLt2EuXIYQGzqiOsJ/paBzODudCt5bjdUUvyBFhpHh2J8Oj
ia6e6WTAedUXhAvo+FjCQBVfZKYNP/NE7BiuQZgYkWZnZ0PILI4lkxa1cBjYDsP7U7d96/v3xWra
D2Oc+Iz5mf/hV7TELWgV57S1wXOg7W2wqbEwKofvBkjHA5sCYwelfj1DSxQPq2QwSxk1iA85OUR7
x9gYMwUFoO5gApVecb2yCnZHLKEA/6fN7EXewTMie5/aBqBsuHgPxiAo9MlizLK8u/e1zxDlTXZz
niDI7HrLtVF4FyBM+tVJpSUO/diXx5LqrdBsvOSUOKQmQAsFez4U1WUMjn7pAqumVJH9RQURe+3V
S4BT8JwliNpTVbWXyi3TZwc3zwaWSRl6DjQJRgl8tRRs7pyyToD+oAwsLY1N8ew4bMIXtTeCpDmK
LnX2jtfbVHqOAlcV/2niZ94lSNA7547lUwNw6PLz360YlpgrBLFsbwaShKHh4pB9pfQXop85SDpo
DC43dnHO3Yp7dR811CSrlMBKUtBHokYTmgcVk9uh7IfrjroOBIF+OhQloli1tOLA6OteBAwPjJh2
kHy69DeTDJRCHnKFOzMv2xr/hiqOiWtG2zmdSPt2Kx4qm1tROhgXZZrJefJJ5av2TIK6PCHCIAuk
EtNtlizHacSzFBfkx/1IdieVy0zn47j8lRzDcUZRQPy8ywfnu8N7fZvh+6Mnm42I6cU/Zt9lj0Vw
/Zp7n7fzFxu5MzLBxGTdJiNrgeI/v3msyPeNta4sNIbksJJzBhAQ7ae1xejJn/N90+zVFea77H17
b6M2nFDro7OTyPwJCy/4Ais1wF5NFDQCTctpAz+rKJO3i86iKTAAV8mEkLRkvu4Riud90MGQwRP5
Ha0x2ViIETeTp/IrSk64ktu6eJ/z1HvTrIuD9EcDN0R3TyLTOgXQALgrM1lXY29xvijRWiWUC68h
cBzwfK6b8bWs25INR4zgkDnPsYGkHlAcv7csYIAVECi6HMfiaEr1TiPz13nJeOeliHpjNKD4FoF1
VSz0SDpZ9jIILiInGZdbzvHW3RhpBgLbj8M0djtoXT9iwiRHh/gyDpq1Yq0o1K0t5+myIheeYWia
hF2kjcZv1eFi9XI3Eb2F/ihfm8gxcd6nHIIkh23KcmlZgIsGvgKDChARquctr7hSBra7LJLejsPa
sG1WyCaBZ0CLKNpDgOMk9DuLjCopop5o9E1MemMScoJPCEgoW81bcjDN3h5YexK8h4dBiJyjZ9kf
ij6z9vHAhkZRd3K1jHPHbzHt0aSwX0WHFL3CkxGpthdig4GKZmzrVCbbeCnoz6DkYItfwkbpkCeL
goyoL14qdrU9Qg29Pd4XpxWcfUS7j2gO39h1UZ8Nid8kKuqJhYff79wspe4DEsZuNnGBBhXl2iiT
X/sFpcH2aMUqdd/bhA7LAyzdtas8UDBqs4jtug3N5Pcz9/Kd9Kvrcp7aXSSCkz2bapuxTN6yTP7A
SVmRmegQtVfkSxcC1r4v6Tmhdl4TZaItl8EmFxZfkeUte1ath94H2iLGmbYcPRQMyDVbN8uScJZJ
fgay15yCyd5E4wqdtl3jUMWskEu7SImMRmwypBsTI4+X+2Rur5ssWY/tBOY3ybp8B1GVTtso8Xfp
0o+wDQ2usS6wQ2t13+eWJbpVNpleXtUn7lfTvzCBaT/aH6dZ3/TIsUuSgZbDr3+c9ro8Ufj0zYFz
mMh3VWA1R7YXcGujdj3+9Wj530dZPhW2QHjSge049p8GZ4gNlWP0MxgubKmAFgxWrcaEtk5B34H8
wvT/w6n/g0OYxVz/f/Zd3n0u3d++ff9b8fm3S522f7Bf/jqN6Y//dRozfwt4Z7gYK3FzepQPBP84
jxmCFlEn4MjAuYj1nCP5q793hXJYc11MlRzVgEKb2n749wOZ+5tweTOY2rCJL5Pu0b+fSf/Tt/ir
/jX+TklZscR19XsKvvZ1/u497LC1xAzKUVEIj9ZQoc2dvz+RCbsxhDEzyIwVM0xsi5K1mjW/86gS
m5j+aLISwIZ3LnblvSj9FqP9UD5RZveVzM1GuCUhIif9MqXyPHf4XXoj7y/tSsl8V5XIkb97pf/J
1xv82SSqCyNQ32zLEz4nu58Fq7//ggMyhVhAwU9mNqiKKQvUSxL3NuApy7lip26/NMbqYrfrySds
5BTw3HTT10ZjTgLXr6+yVJxW4rVwNNM3u45mvHLgUQy/lXuPBT9GN+tO24Lu58Z8Libc+Ru55Jqx
8pO3onhA7CUniF0D8fQOndIPpZHR/VMaC3t1T12P9QSEDJBLGhNeH/IhKPZjY+85HEWHDhr3QYFD
ue81FGZdSvM6gxNTDwuwtahECFwhtHVu96WAKoPdIUb8z8sLfAxMU0mBfpaDoVkKEEKV2aU0ci7k
Q2Xd7cgKw6xhkNKQUrBkAzNkWmGdkVE3hJSXfHFB33iageMbsCKmhSckoFMaFTUvB0rOO8uoeO9r
lg551OawlqV5q3iwMlnC3FGaviPMWYRTgqkB36EyQtHC6TE0scfIoyf1k+Hjt+4BWk60GQcQKp7h
PCGPRZu4J42Qag4QpY2s9JiNr1nA08uT1lTc/Hx+1Jb7CtBFhrEQzWPzEzEUaNqQJKQU4VeAvQuJ
KDcBfg0/6USaU+RnAT9/C9TUXCzuAxrZRzTRRT1oupH9E3RkauaR/xN/5GoSEuN9/8KInfD0Sxta
DFn6T5qdNGmK0kBfVhgAVupV8l5kHWEVkEuqR732WyhMUbOMp1STmVLNaPKKrto5mtvUDazpBzgK
CEOXTOOdJqp/tzFVlHunwPzi2k9NhN/Ks6KXEU/ULVi4NkxMO6Lfr6Uym+36flQsUqn3oC+ygu1O
ORyPbNm9+uBn4GXC1km9+KkUMcCILBe0WlNG79sOmo2JEKQpVuTBYK5AJ3wGxkYQdyiDfc8C6D42
crnPNBBr1Ggsku/RLVtjalNB9O8mDAGXTgKfmjVWS3B5HV2N2vrFvizz7j7tbU2t8oByjQN48pJW
Mvi58a6qUhb8ebn+gLssrn0Tfm5p2kuIHETkzhS3VuJoWzcUMKeK7EONxw8zXMDPLbWSD0aaAxTR
YVNaYG86DRYz/HrHMimjc67od2RvKrxsKfcqFDgk/sTY55xEOboazbuv0WUlh/v9uKb9NhN5/ODY
yMskNoGdzYa4U6PyMH+BQqMoImbazRduCb1mlggu9GxND4OVP9XGlF58teKpXCiGCkRs31cjEqml
8Ws/FynwWwM8ZoH/vCzIpmaPXEnX7ofPPmqL5uiGTVyi2ihEpkI47hEXmgVafaXCiUHL6ksy32MS
76x82XlekofmbFZv0azqz6Gt6mPe0mYGHBGcpHDnw+qW6OQsPH74BmN1m5mvIGkxWhn8oiOpO+yE
MNbS7mqlV4nb5CZJoogvgFrVXOVPdLD617gsqGcGC7WRo8P5vW/NbaaoUKoZOUWmLH3KPNot/6dP
MxNdsNFXDNQWvCB5gbijoHALJjrswbxPb9CADAohywvGCqpkG2b3QRBDaSDTAnXhd14/PJKrZYvT
i9BL6LaFzN6xCCuh0wH1vzbyat6VRVFTdpUY+Ysvu4kT8fRmODkqVVbTfwk/dUOCzzyPVi6+FdIe
PzwZXNpuUncm7vJbt2sIdrtE2PDasJka7CM2JeieOe1T5xKAG7W9QscPswH5mx74EuMX3MeV4+qm
L2ngi9PV2ZleWmzxNmNMK8FPc8I7LiSacG+7Aeq9TT+YBTC/q42XDhFiP/i1sW8iv/uCrdfFY0hC
1PYtKiexscI1ZNfGDGpe0tUQVxh6eQlKvLNqDroP3mNh23ffGmZywKaKSuMOxEMX+elVacwWWPrg
YPbT9RSP/VlZ5tmqZLw1JHUo+OXnL53tGZ9dIvLT5Jlc6quuCvT1W2JOOlYLneNf1d5k4Gvk/pbi
574G6kVp7WLnW7KK8sTmYqZraKWtLTDeF5Y2oP/SWJx9I/LOtPCkLw2ojLfY9ohqYvjZGubQ6aPz
FEYu3Wc45lLSSCn7LUaFrovSm9Vg8wLkFYc252LrBW7QGmbUIG/XFK5MzQ6C95bVFHcEDNihWdOt
q7iA6pomNIruxhMVkR/UkjsMINXXqIdvZKaruU+Hjg9PpcuNKYguDgyNQ4Zt+C6z6c2R/ERtq7vD
aVKGVkRHrznk7Q7NlDVeW8MoXsEtpEGGfJpimyX97oULbbSHomrzu9pWwYU7JIhJt/O/wBza4pN9
psQo4zmaBueFgN4LoQJcrTlIJrCx3Gti6EShHRPME6ULUtvE8xb1C5q4MOsRKHvjyXDCjYkRu7HO
QNPyIxMX7gYXfu2X1MX3JWc0/rhmpM/d9cdcrdbeWCT92gaOA9/pwDwAn9vCayofu7SfHq1yHj+L
eDUPNpnfYwzaEH4OL5uPY3MqPVKLkbxfyml6pQU33eaDAb+OK81u+hIfWFPvYjXMOzhR6VFmEBiB
Hn5NCv+mKANqdIRVbPulYkVOT9zEZ9zLWIeEPY8aN8BOiT9/eEvpXtWxEreuh8JcNnnwMorM5vxo
DXeU1tJ5GI3yOUOMP08m1ZXcfdW9pMlkm/nfl942Phlw01zfuMsdhIvy2JKT2OIxL44YwIytUzt3
WSaNQ4OjNoRSkhxco6WoVTXfBninITTMWzTxw0BsfkdZ8YvLD3yLLd1+a1VWvDaD922OiYuUefI4
TxLp19IusqhMToBjsveh4Qcll8S38ckRW+3NWp47gW81bqKRonURQ8ccbG7nkDjxmA6PrieJPCzO
WLwyrXybYluDEfFMr5xTe9rI0aeJCuQj5Kt+Has9+YMTALVnuPvJRs2MMMCJTpBr3odFPE4sYI99
Ehsnhq1vfW74x6BYem30GBuo3j7hQacRxzj2aV+NTTAcxTwQ7BdOmOape6yaZN0tg82ya2huWjEM
Jw+n0L7GscW2rbHT1z6nxGpesLIXQTe/lIqW0CYSMdAE3XgseuuzyQBjdRm7aVrqh29u0X+nO0UA
Dky/mVasNshSQbjqnXAVMRWa8ZRd+zJL7ouA56QrxoVOP56zBhE0OjQZy55we6W7TmTD1Wh7402e
Y5itqQ0Xu7hPh3dZRKR+Z0jUuPHTfuPFDsvVeE4eKoCxatNn4/qhfGU/si/tSdKQ2AlcupU7yJKb
yizleZhgNUpMG3etaRcMmYyGXlz0V42kG3CZoMLssqaxN7ELpTLKvO5jVAQPCKDfDJH/QI414/Pg
ZWnW0X11XHvcoKA+2pSsbciX0VuFYh0GGGPPvT/dVzgZT10em3vFqx4aRWc8901P94m1pNsiwpVZ
5vBoebuWuBEoKjWjiOILp01IgMTex9y51dEEeY9pdv3wHeLknnAwMrSSw1Zgi6tgldZrLwDz+Yb/
5ory08aTvllQIJ59nVGxMRKy+fZUyFrYvPiuQRbfnrsb6Dn0qgTRXTSNFwoqgjCjgTw0EWF607p3
Boz29MAUp0nV4saX7YypDw5cITP+nKh4BAX6VEhv5osYf7iEFwCJ+k3YssBhXTniSTF1zcxYnHhy
O5D7CQtuFaff0ObtfhCOSWeImTJUQNgrNZ0yvdByQwsjdzlaoCld+Fx8/mWajMUNNs6JpSuFoFhG
0wuhl+WMO4Nu2Ex4sEO8Ib3kxhDtpNF/WpWT7sQqu+MCeeJgKEZXBiHogG3EmXMZwXxYoh0OKihv
/Qw3UuAUsM9LLz5RHJJT1otppdF7a5/H2d70DedOiBlOWdkyliiN8hupryxr96NOeWLmHMIOk59U
JAbwkFcrSkgpguxbzJ1N+X13KGvfOSwTNuyVW/khcxuFd0tQh8qy+Q7fZYtJiBnAGiKcCE53bvPE
+sw8+H9TUGdQ8KaV4miM8Cvoc0yjrXsZ4sE7KxrHj2uTuQc12Pxgg6k/5blnHMdqdU5w2MfQm8zu
mSyP2puzY9yZHYEeIoAuwSRfXMh8TDgFx9bbNvqKtxQQI8Hd6+g4i0OuDQBlm+KHQ/uyT1k1Lnd5
4PZfY4qBXteyAKjk8Phr8V0uGwx+9i6YBv/Ks9p0R545aKjjMdMPKx+VFdZmMjrP3ZRc1e0Q15wy
GlXuYEQ0vDpuz6a+KZr3puws1pfV9OKXBuZ3m3Uw9zmmUMpdgnfDbdoHSbH1XeFy7SMNqL1jDVez
05Vh3APP9Z0cKr4K+vWl7ZUE0TR7T1S9ghGKS+dusYnjJ3y3sCgzmh6Y+iq0ZYsIehKpRW0Wy15f
m4wW7ILd5AeymYuxkZ0HdO40PUxpExyqxkkx9bOApg2DteJ/sHcmSXoja3bdikxjgYbWHRhoUH/f
Rs/oJrAIRhCOvm8c69IOtDEdMK1K75XqyapG0qAmmWZJZjD4B+DN/e49lyL41t4RxyOHzYKz1pH5
akFz54Lmt29lxJmUJgrIlcnQ8+eIMIR+KjxcgmF8QZsBtxcJ+3nQ7n2uHHVMabTe963Qd0HELsG1
MJy3FTkAoklVQnWFjQ4DdIl1ZOgHwc7agquBeRLpoyfScZ1ZzuBvrT7K9lAE9dmevPQzCEOOm0ah
wUhh33yk9Vnz5wX+tVSzaHcKXLBDhmMgbAXP+c7q6zLf+v5iHRlTnFsc6aoGpoD07tysNt5aIcp0
wyCquAtbWveYjBXpbxFgchtqmEWK+ceJDmkuCak8DZHR3yRmSL1NOhjscfY8N49pkuBGDXRv3JdN
TJvryDa755A+3f8RhP7f2EX23+XNR/7d/r095P9Ltwj2AvYjUtl/2v48T0rUw3+sWe6bj+Lrv2zb
7m+tI//m1/hLt/R/UJNK/hzBAEieT1v2P9tInB94NMDn4Rr1LHr2fFTxf+bnmT8scuvkol0rcHFB
/I2NRP5wbcRrlEzMqq6NDvkfUS0xVPydbvnXd+4stZ2cRqVJGPvvdcuYx9PtashmiObFnd3FasTS
FIYbMSsjWydZBH9pNos7Nc3yA651fZ8AVR3XHUmx26KP9dkMlNgE2An3EZ/zZp4Tb8dxE31haKPs
Cxuts+6shWtR1iDjUZ4eyqZGZnEq7ZHoLuPkia6r9oi1GMEU+ypRE9t7S9C9NvBAqHnwMtenyGtS
1tYfDfdeGnGIozxIf1dWZPwc8mLeFU0MfYYLHIykLF6yjsBzxsKE1RRSTLJ2ckM+5K450brp+K9R
7uavSZfW59EzglsaErLvQMGfqWoshEucAvKYNuNwZ0GEPnaxE3K/DRk69eakr24xoOsMUbAhadvc
5m41PWPRHJqN1XAfBPFS0LBp5xXJSK9hemYUxOSINTqe9TL4SXtCI7WvEPSiZ7eNKYSh5QiJGM/D
FcBovXYx+Zw5qDHNU/JltPzpLWkdyfm3abdNGfa/KlN0G8itwJGIlJyFK/yaZNcrEQ94f3ljG/Qb
ZF7zgvmcaGKQWy++k7l7bfQZ3THN5wTFb8tuyqpi6i191XQQ2imJ2LTKGeGXKd1mhFiDR0C3lB7U
sWZzmkiAyDBpN+4o0nvW0EOVdvEKsK7PMq3iuwqdfg9Vqz259mSBby7aS4dilC1AcsLXqA8rB0jj
KkMlO+WdOe0VGbnNXIoB20sVv+BXQaWohH9aZOkWD2xk7RURITaHOauPQ13RTBO6G7jFktQGw++3
cIwp+3KU/TII54w/ZzjlYUOgW6bWzicuBC95FBdt9thnqlJstc8pdyJbvWnc8EZy2Pe2btZ8m2VS
XMy04FnPyoc+85Du6MubSBHjla85Mt1FIxUFkZMEx1R5xXkQhXGT4yF/F84E05lWgHi/kCnWWHm3
ZgWjuKK+dG2FKZBAaF/kdyKAQYx/iZFn033kdOdGzM2uD4T6QCkGCa398rN37e8wBrXtFDYaFBWc
K7PivWly6i9Ll7sKgFikGUd60w5z0Isq1R2Cn0WAyWg5UlMEafoOtwHQ9z7YtzzoQMirPLgdWvts
hVSD5K1HFhvPyq5P0go3umWG/A8hEslE/9HIOYdOnfHD0aK5iJktlfYvnAeZuG9ddexq+ewSATNV
2e5RyTAZNIwznJIxeYSmTlGuPAQ2QqSygD/iKChWjhqNvaLTaTXPrrEp2tHbEAf1d2WW0z3TBN02
w1jyPcurRa0hEshMK1ehiUaQoKDMObX2o64ukgj3Ngz9/kow7TjY40kFbb63cv8DV9z3H1JY1moX
C4vt3iKmqg2aQHoYBVFlpx+xdrUVetAwGk9THVvbkUvIKcLbuh2MITsRUqr3eTzR/mH3JpJqJ6+1
UhJ7eaBeEo/Qc62whDrVfFapQyCvpkS+UjnMpw4zTznrbdW4b10IYyGMug++Am1d0gr8Z0J76U3P
JZ5T2Yx1qTYg/KmWAi6l7Vsj1+WTKuz6V1g45hM4Nsw4UQxPR1EjRJ8UuDj0iAx1agvopjvrCr4X
rnSJz2QOyNYZ3qYyen3mVM4l3OqNk5rT36odmvdyVId8pEk6GjiSkfFE9eC28aXqEcLZyKJRe+7P
mrFVHBEzS23nSQu+RZlTCuXWGAb6aPhZlJazTd3OXWEEYapvd1tnunV7ZZ9cwQx68OxN2sn7zqGY
LHVCgjQxJIbcUW+6adsbyXmbxge0ytlES1BOghpA/8wqnmdiYAmPWJzuWzed73sEzyfpqgRiGkJA
NmJQWrU6Sm9mG2te0TczkYOa3KfTYOFzdMXSaKlvI+UU2w9kBrg+2kfG4Ma1i4dq7zkVmXGRkDaP
xFidqn6m/ykonU3n+IQtUu50xdyeBoJ8LzMsOuln/QlWN6mt3gp/jY7QR7cPe1DIyng2B8N9DMYI
97LAUpL4Jcw2+Fte1PWbSmYH0bk/+dkSKSzIiZOQTa9++ODjTFlPNrJYACBu0uYdREF0VCTiemm1
aKPkpOAGbR1U9WpdVw0h4xDTAkGoce3netgVgCnWjvJIoAfi20vMFGujBn8eporLXRkftUdEFKmu
fcuESYK4Hx/ITaNPtHLaC6uwHyQtFbmONNGN53pKPwSW1xOA1UdaZWEhNV56tDOaNHGxiI0XpbdM
0M09C1+6MkcjR5JuvgqKIDY8DMSQbYaCVlpevIDnBdaX65NaYN3HTpLp/UBIe2UGoQlQxtQ3kxe/
ewmyCCLYz6b1b4KcdEuuM/s1UUl36LV8ZDrExJA2Kk4oVXRqRvuxTYPPsvHuu1x0dOqKhyAb8j36
ytLGBqqBrRzNR7QjPL553gDyCH9N4xDc1vH0NuY+R4kpmqZj0/422FaB0FPQntu0ZWY2j2KRTJyB
AnQsI21+WxQV8TNjqDtA++hXIjcXWp4KD10dHHIv6g+t6/QrDaNbU3wYAagbSD3TYCP6Y+FPADrw
bL7mcDcplvCa7LFMxhTIYjZ8ujKfVm7tc1H3o54Wjqz4DLvyJZsm/6uM5wtCtsnfIitfyrgwa1Ca
VXrC2IKJcIjp8HTRIODI6pMziQuMlfyaY8g9Qvd6Ed7IUz5aBG9A3LmfjLPeIpskYDah1vQ+c8wg
dynhLNVuxsC2a9JkqegAWLuga8sqeZoWmK3Wtvq2S1p9Jki3rutuU2OYDyOqJmU3aJap68aHUIy3
iLoo0t7ICaF2zfRicEG6LuF7+HVN8hG5dFo5GTQFHK4vw6hsQoy+eKvM8bVp3A8qGB70bJ4zUs97
V1feQcXjfdX6xkVqylnblvaImWHpnPr0Q3Mjm/Nbq7VfInAfW8frmSKIjmrlehcZcXZIk551otiN
A+RiqqzwZ020sWGPZW5VmUfVzN+j1PcBe+2m68jwlHMyAwVMbuoouzQlKkfyF2qYd/GxaZn/jsp6
QUWL1mXSJreOD/LGxk62QdF/w0NCA1O6CILxwFmlE6aznnAiHpkC0eTVjldJtJUEHcC4tvL3ZDWj
fQd7Z1v0bbn1wQ5qY7wXQyT29TzKQ+FiJIQ2LevwYwyu5kJ/idyM7g01h4x0Ki6VNlR46NeLV7po
sB804CKYZOQ7M4mBF9aiwr6Wf2CoFtdGxBZwQeq0LDXcig5DU8XVfCMDCxtSJYJNVoXpvpsJ68Ww
e05BFmOSkoBLCH+lhzgJ5VkuJOiZgYJuyT62nJ4OWQ6qkYnUN77d6FyRH9pD0Bq38VTq1eQPd8A0
jrUDczKArM1UJTxSG4QOuYCnhcifrVKDnWy/kPqDG+cPpBpyycZbwNWIk78r2333RFDsE6cmmYsR
sVGgrkuG81dJudde2rP5FVUgsZn4Qceue34WTeC9TxYlOJUoVi5nin2wYLWpqfqZ/yFtqyiuP3JN
SCtkIICs61yg4SMKLJBuYjvm1koAd9ddSSsoIbPAbT+sBe7ND60FBtRVW8+yxJuOZfiO+fJ1sLr0
xlsA4aI0yk2Q0GMX28pZBb7xPE+xfx14ozifUzezMIliUzM//QMgJzD0SoIu27c4UXkFcUTWIzi/
kO5uY4EEREOW3c0L2HwY6flLIUzusFHbDDRyfnpyAqcZJlQXDsGV7ByPkJ2NH6YTUVWEDE4ppowe
21H3qyoAQWcn6cMyqu4y/Kd9Xm+5ikAQ8mkExJNXvtPggsKIfaxPujfLGW8Ds7+H/M/T8qcec5zl
Q5hE3XtGC8fRjpGQq+V5nOeUdd+yGPXVmX9ndAxl3GniJA7hnD+/zi6zlcRnNTT4UAdyayKg/xn9
EPWSDdw8NK3r0bVR/hww15Pq1EzWOfa/F8RaKbWLGY+W8tEP7Pgw2G57LAL9WQIS20oghPhz8ZFU
A2DeobV+BxMYiR4oMzTemzCrhq/Q5HvJPFic9Zg8FGoxW3cdJ1Ddaw7C+Yhz1//2lxBeF4RQus0J
nPQsnJUPi5ge2mGp3COJ3rY8oYou2BPeA2uN6HQSHMkLL/iu2iHa2B0G+ZpzzdbgBkdGLwt3Hi3E
tNoQBNdBEt/PTfBluFVzyRLTo4G6K+8x9Ks7r296fm/6BNTxiU2aZSUgB1yZof+7TFP72ijbOTmV
LJ8BHi16UMkgzbH5qMPGf0zGwDoKs/R4cm37bA+xy2cWAFJpjML/Zeac4qWfkyOeiwFAYhBFtxFd
OLwjdbG1q/o5tPr03Qxb5yJpDH8hOwDjoPTGbRSI4H7i+Vm1k6Ypz5ryleyNct16NYhfy3geSjzH
gem3VxOP6LHLkg+Cxw8xQ41J+fmTkqQkpO/fCjd/Hu35Nw3bTKzoomEOCP24mD9kPDsbNTHRcGR5
x65jXPEwPXjzshrYC00FE9VWx4jts3BPqZF4h1KxTXuarvFU5IwPuq++arp9DzX/tUswHdlUl+4V
eVAovuUvLTnsVjMjXqNr8HzaKc4lXVYbogzp0QUGylqCd3MwUaSNIjjlnEuJnfr+MY7Lt6ou3hzT
eBPSIjYo2kM6lL8aOSOcK7c5d32XMWCSl2bq6sOYd/5+bDOINsUI7MuoUCcbx92Srixv/MIHLJH1
j0qm3N+bMmp2XVRXa+6/yxbd4XJOnGWEu7TVypFZELvUXpVetaZRY03Co4YAChWZJ5+qPFUSVWZu
eAv2gGiwCNkEDWdGy0jBjzBpZF0RggS+6osHWGr1g0lkeg09fOl/suASeVJdabahhY9mU5hiib6Z
KSjc6XboEYjp7Hby1DlZIOneOX0RRMbiYhc2Fbi9G9zpmlPSiNLAIUt+zeR678E2ZUcVWe7vGHcD
VYVBcI+nYdgMfsvhgMjHajB69eE60Y5nxNhFbRK+ekCX3FXmw/rhRD7tefOO5R9gAlPqPjO2WdvJ
p5mB0E8Do/BPqhjlthmM+AY2lr4OBqq4GWBpmYaQ9IVrHmxl6O+ggKOgSVGWtTvcJ7K0HgSXdyZF
ZS23yKu8SdSRriAo47VoZXbDqs7HF0HRScWDCLKGOAvl1BbRgtM0Z+9lN+TUZqXjw5B4yMtKPuIG
2VkpLA0YYRvqCzpKT2fNtB6BZPLT19kP3mnQvNIZzLtnle6WnC8OZZlLTpKDfQiclql2CGDNhvCR
Kv/L9cfsArZC7tKWv1np070QdKyfs0o5u3nMcUUJQyVvMQzPrwPu6jLhQlL41YKelh9hTnOPcN9N
3U5MBJW89Sb9DJPjF60LKH3Nc9y+YG7EHNSxtPUzIK6hxRzWpbLd4xC/mfLyxnTsHj+2me2iLL5l
VvECteviEnX+1hV41HkM5/tMq+yrycbsLfdK6yQsBjvSncgWNfGlC9UXsgBvo27F/dT0j0UFtHbs
RLluXCB0bQBswJZ3rU33o3KZfbAqdvQceg/0eyMmenZCBZI/YnEafko7jXfTPOyiEC6wSotnuubv
swxUC7LXL94765OyS07MFfYWlnrGmBZGMJ++0WSK5j0SgffaDEWxUoNTftAVQuOf7YBoIcPAMW3y
ku63RZUZokm6ErRAbTCSlCtBfcTGKOjdIjFN0znw2JXn2sW6tw/4GvUKqOSZk1rEqLUojzAJBeE0
ngKu/WRd2J63/IDn+7CmT55eh2yDdJZwM47ZxEcLu0VdDfNpRlRa5zbTDl1hYCvtNDn6s0tkPLTd
V/ZTddtY1Z4AeUm8CGB164Lz8cxgZ3vDTWtlDEwwAoFGg6XIT2g11iUK0cBGNHbq7JSxT1VSuLMD
Shfps82OgCmYZ2O55xZE0wW5YGygRk7Bh2cxmEjiOLzEsH7wCAWDsXeYzB1GPXe/zGyBwKlGI/hx
ukFJzZZMT0FRLQtf3Xqc2YOlC8h7g9wd7EdF5LiUCck+FmsPC0PPds09buPapBmZpuZsaA5ARi/L
941TZauqpB7aLFGTeed/FjYsYF0tB6yE/x4NZnvK5/LRmhCNsYOVR+D0+HLwmnh2txaFnGllS5+S
SqAmdbO9K5Luu03ApLYRR3B7NDP4CfOurZNzIWz5W4BbPiCi5s8q96HM06y8FjXfHBbZzaTGak1u
vTkA1MF8MwRnayxYvorMPggb7PzKiSxvJRoEOxMOW+9TGp1MCzXn1q5pWSuDcScGP/qZZEALedhl
cOA2LT/Qh6YnfKvGqYKtvwFcbpylYwzXMmIxYXpIYCS2ycPoxp/3tY6mo4+5aSC2igKGHSPoquYM
E+jdhAK/SmGhbYFk+OA6c6ogzHhkqp7gX7UCOq1cllo285FEhTSBPJgWp+EEmqbPTo/KjZpF+9x6
NOsnU0z9tm9qIiS6fCxR3pdY029AbygTZT0/8TpRTjfhBqXjTb8QnpcbU4ULCA/1wxqnn5GfjggA
ccCswOMhK+xXd0o3NkihcWrg58HxcD0/XvNhrtJSUSXXF7/SkodLk6/c0HcCu265EqIKvU8NHp+J
sgCMQrzM+XBPtYTeZNyE1o7kNkSxzNesOEGLRiRbvDgOHgPm8BqVM5vdmHsCVh8ZcRyvxAOMlzt/
Gs6yK18tnT5oUA2BXTyHuqVRpKZG0Y2JgFYe+Q+rgZOCeeyriG2YRX7xyZ3oZe4d79w20wcDjN+C
6wVOpsG7GEzrL4GrYdIFJMrMvHd+mt08PyQk1AKy/T410GZfPdmp+TLAqXr+zwnfn1T5vy8P/n+N
IqwJNTTfxvNHtgQS/kEaYUkp/zXVc35YDgnwAAyJxRTPt/mVv8Lh5g8iCLiQFwI0U0XOufJ/z/Vc
/0fgUNkFntl3vABZ/m/TCHxFzj0ghl3i49Z/LI3Apvuv53oOmQib5LrjyCUhvvz6r48HiPbtf/+v
1n+jD3aWDDuqVen1Hz1p4JswUtl9qEbE86mZ1nXEKM8dHG+jqfdgqzxbmSV3slU74pDcrZegM04U
2l2WavKqPk+wEXCmVgY4N85k+STan/SEflA3o+4zShPXhS0/DcWLZBILBnQ2oKYtleimxHNAqF5t
ltID9pnpqaAsGY0MYbApRHui/HU4gEzEYgnqC7ICPGIz7s96KWOHMo+HxqptXEmG+LaW0vZsor69
D1AgmNnNV4JOsw0hc7TXJtDPk+gxyXdLDTzBDxrhC9oIbj3d0xNPgtU4kACHuWgkZJpLs9tb4WhG
O3rB5osPHBY9tQNkhBvSw53pWpcGGz2tLvVZFyWHDWFm5JgpEBtL3+FyOqj7iJYIgKKV58ZbJ+Oy
Q0uuh1NTDgBS9XTmHCl+q4DGzXI+mU0uNjlcfEzptcO5m+MZkqzv3Ocp5lWopjTMrGDJYV50B0Sd
JL3l5I50ETKNoL/7ARLLQTv1nVOTcYz4x7bsgLRBh60euE7/qsZ+z4lC3phJa32lbaXYwRNkRjU5
nxUhiAksyrHHRnQEPHUz+Xa2maN6B2rvVpUhVP9RJOfASpttXMfl3mBMd4e+rBjouP55bNlTAqMX
iP2NtYZGA2ksMu4cg0unj5p7oln2NIWlwRLP/ST1h59R9A7ZiHpywAlbhOxftuM+TYhma1yW9REl
09x7sa72CSZIqGLIeTrlsm1HOIXpSeeZDHsLc2o6WYynl+RjHwb4VEY1briRBHwOfJamzK0LHO2S
AguPmwOAw21VDHySmT4MjaieKiYeJxwb4HsmVV8SNfmvwHTra7ig+WvAPUAPmfBNYTLtvJarE77k
+YOSFA/ggNudtMMjYbsjmWwPgnOAnbTrXsImaoniA5sEZVy8mRkmzqnL43Xczca3MXWkSZiG4C0y
nYE7kM6fpkn6W0DAxRUTe/85ARuij4XqF+pz3hxn1B8Ip8Zyz5vGbV1Lruo2La9F57CZw2HactyE
Ew3k5ep10nxMMDARWZFgCenxdG57I6UYsvItsDFR85FndX0plgJ3oS92vNQZsXNPjO24p8jBYwCD
MruyNTOzug2dB3yw8Qm2QbLOvUB954s3PObVedVu0H5ifK4PwMqeYMu43EecnnHmwOizS9XBSIJF
7my2FVN4bzku9N3oc9a1YBkY2GKJNZuwh2jX5bYYWuklSrJXr+I3ehEnpskMD7g4v2JcFeexgf4C
0Mx5n3n+nV6S4NCEVrOMk4ZUtzESEtcDN9y5sv7opAH4cohejKjGYgW/d4uYyMzIcorsCaPGjCut
r7Z2C+93trwvx43AKZps6Bh/eKlrYrehXdYnO8CV5mblL5coIl9zTJJjmpSECcygWqeMo9Z5OJXr
tIDb25dGxyQ9w2qKQto927H/lAKaeGgUeKWSGdLebfgCepz1zh9x3gkVZtRH4QjnyswFwkJNrjO+
F16v8ljrsLwjr9tQeBLinE2H+YVrRfAemZ0+RQ0m7NAgmAPuUhzbWnlPPYbHFwqdeKbGKDmGTGUg
Ww6P6YiAAdeNKwPnSMGcNa5vhRNlVAfLSW4YwYwM1KalGrA2ae+owu3omSk/JecnyaSGqeKfGydF
HVmmSTfY8FHngblNx6k2z6W/Fh3qbAUQ/8Xiw85XnUX2KtT8slnI9jwaVY0ZIQhfQtJT6wC34zFZ
TvawCfufs5+/mwAbUNVH422KEutpwNDH5UZzGY09mhelB/g1w8DmzFdwZY3tlPsSycc24FcQFDl5
xXTFHo0bDD0fmxt126NPCI3erJNpEGyKlPkRpXzYOkKNmJLxu0/DD8UEH7UC8g8uPbFiRWSYjRtt
i38D82oHd5mkBx1HKprObqfDTVn1yAxcpwgOKWfXlA2pC862+yhFIBujeLwxpMDxLUOjhkvim88j
pComkWxbUDR4PJy65/asP0I/+WI+E29UH5zEADPeYNj5nWXusBtbF25BzveLhPvFBPBhcAL++k4S
HmJPs3jDzUesyctjP8LzqwuDyE7jX6M+d7YtZ5SVa3P6BfNOdTdJpH7+ihhyvUwLVDbsimTdOeiC
5dx8x5F4nsKi2Q+SIEGm6PbRXVkq/BEoMLi3g8eQAqy3qiqvE4fvgyeYzxLloMTLCI+NVPuppTQY
hnz22XiDfoxl/xjOOH/zzgye8bx95QGfmKHtz6kC1i8UMNNQzi38WiDvCY1OFHshPQsyPzgs1YEo
w64uYmozWThwDWXZihybuoqOoUliYRfPguLEwO6p094FkiQGYz/y1kFc/AQxUGyrWZ1KGSxb6pni
SoKOzfg4GJaNNaY+wvGg1wZWheJr8+brGJXV7VCDo0ape7Ry9yaZI3+HKOdDQnHf84kKybDV4iMW
TPogz0Q/8d0oCjb4+FlqrlXdzJuaGOAn1CjvcerjOyKTYiv0GO/Y1Uhot3vR+5ex8RlWBIcxgy8M
DdffhtDiWfT4Rji4WPDP6WnqTc4wmFjlxdGayAQy1C+6p6abNKjUBY6Au/1TVCmmsnuKMwo6NICE
lqPEfZmE7or20LMmlL8mHtKuMSPigZpByk2RgF7jGdQ/kGxbxcI8lnHwWFd82J2PHJWV+lQG9nDf
zoW+VSqIUENzdajTGZJEUgCWm4yNZ3gvGFXrE+9a/ztsCOzwIeZXsL1Q5XFPrsAHctPMWNWYN7Gl
+H2PvkYY3Z9t98mP2+IAauxiAx44cL8c1nwUvI2xbAi7YSBhJhMd0rJt9nXVixdoHu0pGBC5E1om
dlBnHM6uMAn1jL3ZmPLqw07t9lCDSrtwscyPbUA03hPz0XLq8tZjlMxCRGzJQ7JmzjrAMSomyqws
ohaly6uumEpyBHbGQ2Tg+4GujbGU5OTesDUiJD0IseQ06cOT2MNXK1Zz1FdrJ/YYAJs+imwPB3I9
UNS+8Uo+TrqZhxszRbkV6eQ/aS1Y4wYg6L0ewz2owmV8iPBaN/W1Mcxxb/mJAJbAybeP+L2BB50D
DT99MnCZcZIw01dlN+MDjoYW0Dn6CLk57xCbgr3rSQ4m33RZWmt+cpuE7ne8DpzD2K0PYNJGmCdg
rGO/2eYz2302G0G6NnDZXn0CLpspqcMtNMpHo66Yd1DD8sxoADFkHJEtLK/ahe0IibnBsJ3VsXM7
qO85c+373G57eKZ0QA/F0JyHiXOiR9fHKm3mZ2MGAB349Ltpu8CLC5K8zEaIyA2JuXrmrs/hGttg
GR2sBEZsDm4XOQk9szQpM+yJyh5ZEHoUSgc5yIw+WRZKEPzo9NVYP40GvoyK1s8HamS5ejQzVp16
ZmIJsdDSjw152UNRdrftMNpnp8UyDzFyL8yx30RWck6qCUs/oRznPuUgfTvki0TuyGajl5gVAaZ8
TbQbJMkSwtJ/8lh6iWY1S0irXuJaYCeO7RLgosiDRPAS6mpqujt4Jwh6OazhPNPuK9w49dwi+J+a
ykEVHbIlJTYwj+1IjlEmPq0TF/Mg8XJ+LOPy5va1d637JaixxM9oDFliTksmLZ2QgcqeiuIx7c1d
anTpsXGJsZlLoC3CVbqH8wF5O5lPbp13J4v8mzYk/7Wxds0SjSNNn7CREZcDjUJwjgRdGQxbhmTt
exEmAQekBrJsvYyQluidSON8ly1xPG6y3doOuZCJJayn0779zJcEKbk1nx3ReA79yd4pUn5uUDEK
n5bo37SEAKMlDjj0Jec2/n603mFUqoyYpaM3V2E0YP8w2dSAVvGeLk7LLckk4gUpvcEnZqrY3VSV
uzQCkdNbYopE0OqdiZ/0tl1CjD5pRgjKw3sDQfBLL1FHuYQeM+SVg1KLXmN0r9JhAaETOH0u/uQl
o4zoJMPM67yEKWHXkqv0OVBuyUZvsdcX29gr+sdpCWLWUdzyTpq3+cgJvFnimm0ITX0cjR1FHcGN
RaazINvZRU51jA3r0i+xT3eSv+QSBP1LwCMbSsba2jCugVAipmOAsWRNAx0OhSVUCqip3YWkAq8J
iVPb5g2hZy1cNQZ3RlKpbuQ159GJ3uYlsFqaPA1pzD/qxHyRS6y1zkTzu6CUcittQq98svr0Zz5s
O9RI5LEsPtogL17FEpjV1rQxNWRoz4ppDwiNbNNO08lPTZDVS+SWxP4Ch47H1Rx7Ytv6ZLloZ3mf
l7DutMR2NS/Az8RpmudsmULHWR/uy9pREGFupt7/1daI7lVB+fJgZDGpFxx7FuBbX4ENlt3DQI/y
EZci1LD4gcsdmV7MBGumlsG19etkPVe8l0zN1U2SJ6fW8jjzz7KKNtKJl9g7yq4zhAemQHpeDTn3
d9kxMEgrdzuFuFc0ACq8KvJhqWPZ1N3IuZBJ88qy9bwJaq5F0wDcyo3qo73gnY3GGDD8Ut7RLlFN
r2kQxSOaeBuLpN/kK2bngF/XSOrTr6Ii3RNUbnzTeHb0EEDLkTTmzeLFNHAJlA0NfJC1WFX5qKmD
ozF0LaxwPgbELO7dCmOBQYP5dYDsfokDolRmwcy1UslVqtjY4bseDwaeYyJrBqV+sXcwKLHehOEU
MM12xktn9eAP3PLOmEZcOEPVV9QKV7wlebZNLCHwS6f61yyL7DSThcOfKI0txc/umhiwvEeEzvAy
4yMErk4q3LettayDdF901S2pdUbGZAVXVs6MO2E4gpIwkQZTod/RYDla7FOtHPeNx6Vw8LoGqHi7
xh9dvfm4Z18C3j1SbX126Sr3l6aSFh4R07sIwlPnF+WL7Aw2+7jHHZQ5RENsl2URsw5RfzwORum6
T7i+qaSkHhvwOVfZlXRqJumWxKFFxLD9YiOA6VKnn1GUVZRVQgpKXaM7z7QcvSm/sb7FxAKz3PRe
jFH2u1pjI+8Wn1uryfex77ORaEL6yXhUJoYgXDOkvdDxj77Xu7suEc4D4/v+ITfS3zhBPH81Fhia
OsehywO2wTZbqMIMrtKNR8ZkN5Shcz9X1HxvK2kU+/+UdP89ki6gFzqNCEf4Fi46Th5LeOIfhzb+
qR++m6j4Nh7U//wf/Oufsuq7/bsAx7/19f6SeuUPC0gMeq4Alkjln/yXAIf9w6TEj4Cp7ZqOvRTD
/UuAwxU/fBP5F+AD/wcJj7/Bzrg/LOIeyMNLNZ9HL/R/KMAhXP6mfwOe+T8/iX9FNIq9Kk0VbanA
wyWx33TiKhk1pnHmkqJ38zzT9aOq8mJz1CW56qAYTCM7GBcOApMIYCuAoRIDW/ypFIVJnNqLhSu5
sGyS5oRb0MLk5YCc8jXmQmXQUMBY36IslKKa4YTxfrypGcZtdS/ezdZyNnXSQYWp5YWrBafcdA4/
mH7dG0v3e56V+9n7HBv5WyMInw1gIht7MsDteoAWJDvlMAfoQi6emkIzKMrn6KkDJ7nK69h8U1mV
vHWyYhF0CtByONowdAn/0g8+3TbTkoYW5V0qeiorevQ8P2tqtTJC59YwGUcCFsLunFTmqznX5IPV
/2LvTLbjxtbs/Co1q0mhFtpzgGEFog8yGGxEUppgSZSEvjvo8Vx+A7+Yv0PXte/NLOe15x7kIFcq
xSAJnGb/e387WFFiu/jBzmLH2Yx9tB5Wn/nMxGq2G4wWZqFR34IuCp7BeXmbbOWv4x/BaUx8Iy1N
ERR7zos5N/wpQvdZEL1SVY6UnRl0IlfuPO5dzJt0JBCY8Cqj24FYTI9JPbNlVWDW7ZkvJM1NJmCQ
RNGyr9HqUYc4QbqzW4bdFFuQvpte7VrbHS62/Izu03vDyuagDIlh61FLgeIgrC276xle665CTyav
gGHEnbHlJGaFBJomh3pGlKG/Q+yNdm7QNIDeZdjNEcfOlIGheE9gpzdNT+PMNFFqpKRwt2qJGGwv
9T27X7Ollnub1nI6G+7yfbDzmqmq+XmRCuHru3dBYa9voBpx6cwLCcuJATrRhmhNHxaDx2tZWSrt
me85XRR1L1xZ3Vqg0TgSP9cacQoMYnNbRBoAucobc8uzrdLinuIbjiHC3cmuRuBpNWKV2N9Upsb3
wSwrGG+jfMLDgKaSE1I0lC1ufmrB4ByLHevItI1oe6Tqt8eNuNSAzgZixKQgplDSU3Xsl/6dO9x7
2zp3VNDinfU7O1SZVfE31Msj3pXpxassPTk2IDt02ITpb0QrCTA7bxQYV8QVMROnxFIkgwUtc227
baNLZdcR2bxJs/XeN9b6UubV+hgHIPj9AHW788qPFEbNzrdN4srWcMBU590v8FN/zrJ1j73hjSGV
Rt5lgCl/ziPzRIcYClvBSQJaJxUnvlAG5EhOnqGas0ud5u0R/+bWt52dRe1UtqncJH9I8T3fIEOJ
L3Qg7RdcwQPzdzqgENAzMfacI+MGilLapS+l6fU086HAjl2yXazSfPRcx/+yjGt+9mFWfgOlxvx8
yoGFLvTIzcaKnQVdbV+nc7KPpNU/gNgt0HXQe/wCt1DulsmHmOx7O3YZfwRVhX9O37haEWzG0VdP
YzQDYhiUwzGzKl/h0YCmaY30FFkIDeMMFAfXb/BEX6L4Hbe+9X1t8SHm3VwgjVjxPeSSZr+0lvGr
Bjl730pucKWInbuZuDXDYmH6IQXdMC/dBf+AXw/577pbeaciJyfKXdbyPR9z9wQVJ78N9GRqe6As
TnaNOhiTKA3poaRZIVXrE6BojF14SzNznfZZnj9nrtnQ7YwPiehfcywgqdxGeCEHHn9sQf5kwe8z
eqpIOrfMfpMXZZot6VCKdHFAVIxu2GZ5v0PTjR7nbDRfSIhTHGea60MrDQfVZA4em76f3htcctT7
8b3d210i993Qxje/stIDHwQcqRH13Y4jmf0I2r7fljh5jpITfOgOtffaBuQEwk518t62yEoktbFC
C7aZW6W2XfN6ZP4xSxilhQMU3/MytMthRkZj8fQbqjs6sGVbbjHuyanM5TCMPMHoFsUz7RNdmBTc
m1IudiExuPpap6Bau4XfT2apkcyBmVPnmhTGrTKJE1m0KCDrJzkHS160I3DDCbDJIu6oRmHFpeLm
iZhKAgZJu/2TyBaPvoppzlMURRFjicQlNY0RhFNbrbjEylHcCtlbAJrm9WYSqd4seVzzX9opPQ3k
K35Qwu0OhMhcsS88+LzbkoWZ4Lxdo/4JiQZB+bl0aalw/O8tFwj+m4UrLcRyitV1xvD56geT+Cqp
qL8jry2e4TuMySGlbGiTIZiMwt522JRC/tS0G3FG43UUJx5n2E+41LfJWFNcYQ07f3DeR3868X69
1BER9IILuazGCEhwf0DdOrTS+iiL9akxg1+d1TxZdbATuf1jwcM5wdAyBvexK3xC7kmqbs7sXHs5
jd/diN+XS0+Jn6Z3gRfcTMu4X1P7TDTEDxct5SM+3kVZ8quOljIEAO9QWvFEzHHcWSaUKexNtCSt
st7hVsiOHvvaZqUuiszGKin/SLNfUWMlO2HHP4a0hBxbo5N35fIdSSt9iOkO3jelXW4zJ2atm5Ic
ToscL3h5xE4xw90I3FibVE3rEyhfD+DHqg751NfPYIRzKkGdQxQZ6cXJpjjnxF36r2PJcwX4K7jm
Tdse5roe8Kky5qW+sM2zi0ijdD/mUflO2x+d97DZnpyyHd8tyBSK8A8ka+Kdaj0w+otJVXLBaWcS
V4vs7J1JNVWKRtxvB2IYePNUfF+SzY52s4u4sKlyAJ0w/mBZ0F55VAlHjqxT6R7S13wZPLSG2FUj
bxhbjRPgsOmLWNcfxcMZ+MZyqHIlAQbF9ZtjK2dXFDO2z0FMztPA3EEncerbWC3LDiTIxYEjUZZd
HiqaoLaVO1wHENx4ZfilQ0UcQ1jF9y6zv9Pkae5H0BtlSDO8/b0uWboGVsznOAGvW0tlX3PHIJsg
G+pBCibKnLPu67RriKQhg9d9dN+Wc3aITFzHc1vXW/Rs+bVOAvZDa3ql2ysF0pIkl0l09pVuc++a
Mg8Agepbz/hyfw5tmx1Lm1mWqRrQOplvUjmtu0gjXOakoxZK6ujCCQbCDzY/8D5rCWyOz6K2x5up
XB+xHPOiXcQPlVguntV/BelnvEyDuNWe9eGl6/iS05V77LOmP1mV4aSEPTouhO2iVZoIyoamveEg
1SccaIfpnaTrcrMOHCxHj4RJTzWtUNFWMllkzmB16RlwLt/jwqnrZUU0DguvoNBvtQdQra5zNRiG
gRwy7emriPH8e+7Mms8u+dGBG6CgeXYfgiiRx8V9KOTCRjdZ1N4IRbZABTAJKK+0ZgwUlEFvbbyY
KY/FAQ9qdc50DjcSXbyxI4zN0p4xdzEJNTjKRd60hHYJy8cxeFj7zqU2i7QFISgIYc65NxYGAr6e
2OFXpC9j2nKj4ZRgPi4s3yGERz5C7AiLcrWU6qlIDiEnLBxbLva2z66XbPDtm8ru+xKpzmkTZ1tX
ZfmYpGl89cauPckSQ+QkrPGZIF+yY1dd3ykHAsw2YN0bBLtI7yhypGX6gwNr+5bDGGpKS72INQZM
aGcQnw1OCvjWRcj4cNq79lqeoY8gvDM93XMKcnCS0qtjZQQr5Ty8Zdyf2VQ5SnF2k5AfKAtDE62f
Ij31tG3q3nIbwkjC0QJBbapemqX1QEV2mhSeoq462X3ZT/XF9XA0L36XXTOf9aPMELGVxcBmJVP7
1XIha2+MuOAMo9rqR0+CAB7N0KpdDyiY01zCDSgKrtWSYKktmkNXxa+z67yalv9gOBpBB7ATb2UL
7STlxfRT1b1F2tkAJA+ViNo7u5/Nhy7JImgpo892JRB1LHOSp6QZGbmKvryoujS/xTmJRo9Pnkh1
MIpEXcy2/k4si+SS7TaHfGEISI+8/G7PIyp7h8JMgK0/Fjj6Qx6WkjOhWHhQ0heV9d9S6nhPuC/j
a7zY8XZJInUgXOwcHJVOB9p14jBtVrGfO+oGVnvkO2+hEwZ9qd470zYZ4As0TQfnXzREvwoG8xuL
9Fwu8OhsZFB0F9IbK+meYN2LPNJjhwwTDkS5MPKG4rk1wBF1HErRY8y7bq5N2p98FpM5XfjX+GsX
TfK+sTH1bcdAfh/owybMRRNXQb9UyHw/PrSj6wMz75pDMJQJieNIHXtbQCROqHMtuJ5ukJCM6+RT
uUzCk6BYPBNTFkUAdyQAlD9Kr77PCiYRsVlyPYMK+fwpVI+QhiiVxXmRu+NASXjDWdg3Y6LDnj2G
tpM/zx3jUT5RfPw0EKDkg/TKCa3GEqejC19+187IoOAG6kvUUk04QhA4DZb/Tc6ueVGDPrbqtH/V
dNMr6YbmRzcEZBuLGD9mSp0bMa+aC4zSTRvUgRWb0hzdH643rEBcEgJPTPR0ihShbpUhvagZM4Oc
tKh2t+RI+PgBVu0BxvtiaRdM7DAPhLHiHyztkbFz4eF5aumsDzhRlDJDZyeY128GZzKpBdBuG+xi
wT7XDhyLKdDB064cBvDQeNoV6wWWHXTDj2nEv+FpN0+CwTRfvpCa4NnUfh/Tyc7UZIvzWudMY0Fi
3qCJoftT3Rxpx9CovUNs3D4nNeZEWdPMN4y51QETiAIUyrUl1g4kSDUPyJ57Ljy4iFV3tVsgsIv2
LbUYmFKMTPQ5CZKTul1g1T4ngrniWmN98rFAYZ+qnyrtiiJwgQreYy1q7Q59lAFUZTzSM8tGoF1V
JN8fKhef1TCbI8kCvFc9OWOsWEpbstJAcMfSP8tByopCaO3eYsulO9bb4vXzMHmuF6xyFi5jFpKQ
GE2ziyOocDtw7DwoHQVXj+OnV8wn4bVo/xi6e8o5G9YRCWlkltG6m6rB20lQWVtY+Geh3TNrWrK5
Kat4czPIhOxZKI65+RVQor5YloKyJiB46Tpc12Z6VEb/U/n2VRUCLr8zZw8wGxiZYHwr93y/D0td
2T8CE7PYprFY8eKMBHYSmeDY3fF3DLVgkyj/F5jHPUV8Hc6Bun0vmjjdIGFTs8Q7wfuay4u7GlwV
s/Ybrbim3iX4kfRoCkidzlMDiIn0CCm1zE92fh0/UPadb40uPRJU+c2iRXu1+7ASwuhqRslpFEQP
s/CMe+nzmfm0Hnhkm7w4DaIQAov+2apJT618PMtQV3KMqDtJwYiZPDzZSfXuwGuvs9zBzI05uHb8
u6WB7eD2oPnKpaQEdwTN4MVsUCKzkm0dAPKN17Lbsjo/YHN/FKYCIaXDDAtjmK3LlnLIHcEQjwaL
WQiTNTJhRjVxQ62zXwa3+hD3m8mLkjxHLjXzOAl3JpUksde/E339mcdzcAXF+46j4mSa9DV6XEV+
GQvHTI+h1BawJo/I4OeXysfOyNX2Xs7OSvs3ZvaMKecWS7m3W7kB/0BbgkGRkjU1XLxDGDUA6Zpk
6NasPEh3NEGIFeqsE7B1vJTHtI2TG+VUjEwjH/eJ8MwXAqNlCCSCgYCs2gelm3JUvufmXT73jveN
RNz0lrgtKAMAGrtmNK1wqaYsHGVmnxZojZeF4m+c+LBRnam7kA7BcGbMiD+0VAYxhrjlLDhthD1K
O88MXd2scZR7lhiO6Jv1s4woHF6zI7Qr8YuCueXNo1r+gYlz/hAn47h14NayNoNiiPBzhibvIET6
oDnNsfmTg7i9H21sOFSsWPdlW/kPfWdF9wRvkhOxdwINi7ceph6uIR2jDa5skji1HI9WG4FD5aCJ
A3QJQOjV/g+XUe0Gew/WN3/IDg41cBjLSdThI2t/+o4lN8JN4KnCUXgA349CxTSWmXDl3GaDgttM
podiMh/onSWDWXFcnrpm/RVPLariKk5F6uj+ZVzBYUyQknhX5F8T8jZHDGbVRw9shSTgfqQntnE5
x2Ys/09FtHLfsdrgq0lX86JLm7PaMne93e4yUzab7LPbubSHa2zlEBhMP92R7io2HfrpyZp0L7Sn
K6KXz7JoXRvtech5C1XG4af/h9SqD2CZGsBgXNLT2qdHH6rLJtNJUwjYbKhu9tF27zl91SQVmP4W
bnJbdZm18gWcGT7+3k6pup7a7AV/JFddJm9bRxdi18BD7jJdkp2ZifkEJ7Lb5uv8BazR9IVZLR4C
2rW7whPwIincHtQ0PC/C918S7bjDiJWf4RHa90PDO25g37p5xNeeDdAqG2Wlzm41jZtXsIy6kWi2
9Qr4DVAb7ppUPPkUZKd0PMMU5itZgg4JL1M/gHjTJC7Llxxpa2+hd25zRvVnYBR1bvYfjm4iT+G5
YeFBopqoKU90XzlSB9fdGidDpzThgGF0AG4dHVGhdtDK8kz4j4gKy/1DKYI35o0M/trQyJPszV2k
3ONAiQ6O014LyqLPOOUkWFP/6lC1PjUnv0+e7AnuRDImhHlnPzjI3n6m5nLZEHTkl6rgTU9G4ISQ
L45BOby6dvlUD4SjRt34HlP97g8LOFrdBt9SC1/QrXV2OpT7ggTFwjx9T74Pa5wIdKF8Or7EnyXz
viHBX88jh9yEU79FGT31wGy9up/e1031ZUJKWHfXe4LeKbozGErnYj76DOQ2sNeMS6V776dmZbwp
MiJCaXuNReo8TxWCsc/bv8uy+FGOxaFQ+Mepmsj3HHRtDB9zcRqE9WEFw/PnHNlJ++LW+vSUBPj9
6Dz3C9owUucDRbJbSXd6Xy0qlShiogNlUl8GjzImCVLiavXRhJ+YMg03cbi5MAfdVritw6716HrB
62gg9ROA5ZLMLmo5zW5qyWzh0zTDSblqqx0Zv1XA4S2WRofm0QbBXd2yyNInnD5lln9PLj09Q0p5
BFYYhHBn4FKZ6iHSbMHJexTCfR4WvEJpgG+zpTicaaF/ci2mscJxp7d6jQif5hxetAa8hNgyJGMZ
/7XM6GA2/eJDCMF4RVL0E8XGE9Vc9T6YbJLKcSwfjAznU4BveGflrfHDMNrgrKxkfs2HFf/KyoDD
S45wO2MOkm782tdIrnZQ1sdowTy3wCBtGJrMxmFZ61822RXC1PhWY0XKuVyCe35K/bZAUd5RKsat
jigUvSb2ferMtLlYDMKzbnEOAkgr6pC1I9Ty1Hc+7Eb/1jDfJd5Ubs1IV9lD/L0yt2nR8jJIwvGa
72xoilh7fWebe+a0Sfvufrb6kxzI6RUx5346XfMtoI3XQnlXr1V33pT9TiSlu8LDlUzC83Xsh6eq
gjyAxR/ISVbtJKnOBEf6S1V7uwxu906upfUlphWSgtjgOQ58euAkQyIOjz/zcXDIEpW0zQauCrm3
3OUBDr6UXT8c/bF4KloOUHUM/pcTS0gKR9w5bhVwTrTofotgv04qPtpRsBxs9rq3ompzMJ1LsoOH
jenJr4wnk+KHDXQvAg2gmPeJbcg45JVc9os7vHZNwYnUWpNN6fntvZ80wd6waiyEfK/MehTSyuwl
1mWMF5apenDP2FsfgKKeFIx3hN4W23QTqfvK6ptt14gXWOvgs0pdQc87czL7XNyGzLIvSi7NXcsb
99oFkiohptwhKwqxsyGQ2ygZHv3R9y4j9jFuvLQXzILW0mGYAn0Zhaw118PX2rfrx3xwgECQIc83
qF75Ieo83G/RVM/8MOYncqYzlvFq2IgBF027YmzGB9o8ARDo7ggEPA0Wa3rvQ2chI8DLOHRvXsAD
Eqti/sFFBMMboFvoS81LX0LBpbUKY4Na1z1RPjw5dY+djMuBc0xAMB4RH7IdRQD+ech7Fv8qZQJq
kY5mxgUbPgciDki3kCcLBebJLgbvji8ynmpRzVyYKvc4V0O/dYsmx6FO8pJe07OYo4/VX5+shf+7
47t5DEoxfKWUdD13ZtJc4X7JvdX2P3rZEaMxVHA3unb3NE9+/jqqkn2ttbJDJcfHyGE4OBTlM5do
mrXhJnzNcaYqmR2AwjGA6MzY7jYwXXCUg5uA0sx3zS0KhJanInweZjfcOYOxPuVFT+mbbfkpP92K
512SmvGD+dnKuhPHwoGsZvGBWe55Yrc5JlyvQwz3LmvHGJwMhKq975lvFpzrtJNxvGsldpoCZyK/
ExFOBH1OxI2HUPV5ihvPGY2TQ4L9bnLpjQhEhD5jzznciDZvzyxF/nVeyVtnI7dhyroWGuDwKjoK
s7aJ/2gbuR7kuH9zHchgoPvp97JKrkqoh/ILVsGUhHPmnRaFO7SZ8/e6RS5xna58tRumS2FM9vOO
6SKHaXPgVXQr2tLtCRU1bOzkjigjbG0ctiEFjCDOfWrlA53kdIfgbg0C595cx5tDwdqZKph7ALIV
y3cKtiaFnRoHyNg0uf7EuKJw9Jc17huO+2nWeuH/d2f837gzXOKhGB7+z36Mm6rHX9XHfxoxjPC/
/7f+17/8/Nf/WAf1966M//x7/ubDkBYut0C6NpuS6dn/q//HpcdHOzR8n3CsoDSAr/23+h+PoJ5J
qs51bJJwpsv/9Lf6H/vfA98OqATyhO39v3gwnP/CgcHLh9lDOEJn//5QX/W/H/NWDF5YI1Ns82Cu
H7txYb7dj9/Z3VoqLnE6DZ1aQOdXw5OR4AQ0tAdtmW+jWJ37Wj+/rX6Sc5Nxg+8tl3J2KQi0wJEV
SXznfL4C0OvyvS8cNLuFK/yOxNeA/Z0rK+oM79BkZjZDjPwdWzuHff2mMQlFrher/JJ+voh/97v7
L6qELH6If3CgyMB1yT1SDetRevuH6qNR5JDnYtgVuencVY4LatHmomwxmqUBG+5TbcDuzouwWt3r
wPDBZMy1acfkrqSiEi3cxMplBsyajE/qbrX56w+ov/4/1ItR8ySwCtkW/aXSDv7w+aTPnBL3Tgt/
Ejw45deaRdPK/V9/FZ6yP30VydPkYad0POQA/vvfBS7H1faLSVG/WngDfCkXP6ZZfiy2fPKyqfsn
39IfqK1YWDAlmS6LGc+1a/4x3TlqbssYSUpkJxOEoEee32/RmXxQCHXJWTyl/jDCOfrPvq7UXb//
8MP0Hai0jv49M1l39Mv299+mu0JFhE9LYWfuglBZ2RguRCybV/oyPRgfAFELIxff3bEKuJk2dvtQ
mL71Iybkz3wD39wx6+M5hI49XtIlAIedu2+u0YIpkUnso38O9m51GvFQcz56i8xMh1jyeDks8Uji
gRkdMekmLh4/v3cXq25oTir6xmyR0U3j90hfI5N6tCQa0GWVkCgTfXzAxcUIDhyB/xV3vPVgIyN/
J5feke6wrJcs6ukXVjI+BG7qPPqlhEqAtbC9L1CAcAGZvXvxozyNN43wxEVgCTJQDHsXDUVkt3SN
K86Wpv2eUWV4McfV+qaGeSEnmajhe9PUMExTWBYgluxtg3ANMFGa91xS+2/INOgoa19w3PFqHblt
rFs10lW0IRRoYuaQzvROGJZAkYmr1R6i+LmvwAqZUI52pjIthiHJcjIzq4XPViOjwCs9tIys16Gn
rkgu3cF0uuASkYfhpgeoNgkib+sSX7pWZGSPvYmaqKDQr+UCOcjOjd00ewy4eVOhMI0nbPK/ylbS
yysI6QPNo65iIORAfqC+SG7mcuja54jQb19Zxi7PsOkY5tyerKg8UpZgHOTEkrR25k4p/xtI33wT
6Pr1OjUgjRTBBzs0cG5uC6GLVzwEQpNvzTXdu6Lfl2tJAMLgAent303KhHviJA8LC4JH0eC3NIYU
Y21RPVR+G53daGB+1sj+d0xNwUZNy3jr1WmqwYQl4pLbNAjwt6D5LhIdM7v67liGUgwB53AG4DgJ
JgIvPiUMpnmiUxKfVex4uzLxP3mgwW1K3KrdtHZfva1jSwd918kMjZvR/rPdzMUNhKR6z5EK/I1n
jEw7Wnft7hB/ZOgjq/DTK2uEVYgm0KNUkHq7So3k/rymOYhczuepjH6UpQEiUBg1ZMZS363yqUUJ
nUw+aFYu0akxM8bd/hiDyoP7u0cYDK4BhRWYjD2PFULgzme+1g4D5RWFeVCUhv5cM1VulYAVqUib
bZ0RLqzq6p/eMrcg5cbk6KT2+IH8DztvqopnLlPckQjDV0xus+nF0sQ6rp/LiVrYhiu/PtAr3LtO
zy23YKPZ1rObhEnX13uvHyeGsbPNPAeX8w55Vk4U4XrRAXQxrTt93lwiXPLXuY36Lwhh1n4u4cSw
omU+MJTO+iCLhSutTyP7zaoSvLkA0+zbUo2ppsap4zi4xreO4WGIegTqw2cmZpnyF69+9tIwtrza
Uw2Y0EARCD2ezYchWmnp67qifKnJ5FobPlV6ZrflDJxjiaTODr7b2jXPttSXj2huv+azk5/tEdt3
Xpv5Fr9BxAzerLvb1Oq6BWvJbJvyUsotdmZMOhm3DevRCh7lrFLALiaB7EMKXOJgrn17S1kgHtTM
wy5aXes2VPLUpn19ByOzFJuq43qCDeDSeNSdbuhE/WW7XYsCqWwKkYLg96SdUGWibKQO3FGMc2yu
yqKAMMvEErhzfYad6b7YtXoknITQGU8ffTRae0dbrzw8WJk2Y3VZWuFKwaCVaqtW+Tm81fYtJ4iK
PfMhVIXZygCt9izr/Ly2Mz7Xr8Qb87PQdrBVG8PWKd5O2io29HN/KkVRv9gdCJEcBYeuInCGDLWI
iOcpjDphR29QfMiVUyX8AInHyTa+nVAHW+0mrorH9tPBpr1srDgGE2c1HvOlYfAwa9sbgdhT2cgK
/hqWuHmyMMdpm9ysDXOtarx7R5vo1n793sYVaxv+ug7FB4a+5i1p850ftPWl1YY8U1vzePVMymmL
Dg7myOhdW/hKmyCEoxqitBPZCPvT69eUFZOa0pZnoa2AHEGnF0Sc+dGQU6WnzCRjlgQjwUoW3c7e
k0K9c8gTR0byUzhYRPUWlxTwpwvRTsnKBAuuIDnktFZNOMEyJW4Wf8MvS1sZA21qZH2uwmnCTDtZ
eufR5sfRL74tygQlZrDifxokFTMAHJMeg6ZtpU2UJYnyA0kz/zhilw9jf31MtOnyE54gOhZ94UXT
hRKXh6WYPloUuVmbNhNt35yden1Ds3PvGqml8VltTBA+dIIF75k2gK4j8XhtCR1Eybh6Zg/k7gn6
d6SfJpmKkzFpN2lSrBTtaIupI5/dyWGzq+vmMmsbKqBpepsqdt5Jm1RRqF6XGCR6hrOesMhEAhtC
I20LMa+ULiaaNF8IB4kGhYaWNsPChxwutOWpHT4wvLKets22DnXojbbSRjU/bEcChVmK327i3/FL
3WU8jP3QrExKajzRxJmuqqQzqmfct2vwcxCqwr+bflp5c0y9kXb3NjMMOkOr3dMcH+OONZLi2v9p
ftGm4FTbg1HF2HJMy36OUnKdvXYRJ0ZroRRZuKplOx+5sazOpmLTupourZCrdiOv2pccxVSvDyWY
Dd+vnuSnfTnQTma+P1pQtLt5EobxvR/ZVxqcz3kVcfYvGHQmUUwEL++55mqbNLK6+bXT1ukCD7Ws
eUaGvLTC1aQrZ81JaY1EYuwe8HykbdizNmSzav922h/Eog6RNmyP6/xo0if3XReHHyDj3aUTpZ/r
p9E7cL412voNX3ak9Ao7OEdjRlKjS7OUG116PON5ghhuT3yoVJ3dT1+5WHjg0k+3uY3vHNCYz26R
MFXQpnTSsh2gaN05SfguZrxkVKyHlf9UCYPsvTUamn6JzX0u1p/8Gpih8dJiyCIoh/ELBcLVWoSg
KjFM24HkplYqFq1ZTHMRXFutYwwRalX0KW5gVmmfXa14MIA3Tt2nDNK0NfIEwsHJbQcBAGG8pjg1
0UC1hAJu9BAgqkirkoRjnYAEPopLqrWXacIx6c4OxUExCbQo2CVLf/JTCtK1ctOyoBzXCMNoBpqF
bc1Toat1nkErPviRMCokLmTuAkVlk+tLLM3twRx2Tm8Bw29dRECcZIe8bb5wapq/kuSnR9Rqqudm
/NG00c8FRGyqGGhNWpNCn81fJ61TxUQq7gatXdmIWLTtSDqN0LVMaN4nR7w3VYfeFwCUqkosuWXZ
+BuJKLbQ+HeuAT9sGVH321bpxlgvmXf5UvySE0GwzRQXDE7KCuTi5L9Qpl2f8Ez7MKfAL+SuMnd5
nPOpHFsDYG2v3xd1XL4TscahmkqjfW+DatlDzsDkBLbqPZ+9eO/mjbzVjmhY00ggEeC8K92mPUW0
gYVjQB636BusTO2YPYu2S76wisAhXcr22vd9Ad1xCPJZb7/jS7Eo41lAf7gxCUh3KgfI0EgQDraf
XRkYtPuiZExQVRMOFw2xg16ljlh0ZyY1SkAr/+Tv2r0Y5D4jxBvThBe0HeOytN8FFGUUmHbq+WBZ
uFc2c0cVJ4N/XWGKz5o8qQkbNXswa3H1rDrZCNnB6Fd1R/N2l/HUc6KDwwLcTU+KpWrzn/6M1Y89
BPxWX4kb9kfg7DMEWbreXqecP+ZURJuaMcM7ilmp3g1R4uFhXHzbfVTz0v4I1sFXocC6RJIC7Rx8
d7zczVTV2psAmypTu3Q8gPvMaRwPMOFyAet7Qf66n/hF5TGXPJizLOFx5M0KRk43fvGWGE/8Ugu9
dnJgdFI9VbBm90lkNQtx780lSxBTgkM1jz88rzeP3DsAbyz4Ed76vovPxkDrGW3lGWr0EhM98KV+
Xb0gO7uJhVtwKoBkOa63HJp8AOiNCVTcN9VQMU7HroO9kgvlOOuxgqxXjpK6dugxI/Sx5fvnSO1Y
PcfYOI7CqOYMErgjDOhhVlgEwUJSdUB526GToCxbXEWYfO11j/P4eclW0GGtxADPXlFkYeIAl83H
CbQj5jb4g7TvXbNxbh/pABy2eEjyQ8sZdx+sJkHggbtVY5c5S8Vq3622YFo/msuz0+WP9jBQTUhi
/h5HUrntg/GnbzaseQka98ISeLAaNOCwIoTDtU65DsINSG7AflZ2ZP7Cb82fDQX0F3/sYalzt8Oz
E7EuzU7whYC5gdw6tC4WuvGt9HoxgR9qAcFLkPDM0wsNaoeQlypp4TUdlt9VjH/XxRmKt6JO6iPD
9fmFFEd/PzuSrtwipTuXS3X2e/L8iFBvhhsmmTU9KJA7V62Sgow1nm9yxOfqJVyji4SwcWHHDOjN
Wt07aFkbBwmJA1ZS0XkNlNvj0b44/srCWMtbG0DzqYwpPnZNIyirYDPLrao/8+ZhAJ9XwG6B8Mji
T1y0Ihc1oPToucXmJovXKUiDK/4d+50quODNLGmh6SS7lT/MzE97IZLHeemjN3/F9dsB8yVpDByG
iWKOlbwmM0D+2wJlPtJ4fewLPExUY0Jp3MxFbICxbqhXyagDrlyjvnaNtLeejWARVfKDUPo/K+fW
WuafRBb0lYB/UDUD5w+KFdD6pXCwevKdduQTk/SBUpNlb1lVd2yG5A5LoLNZjfk3bobm4nMxJf3l
3HwL3HZpAMdkoITSAfXas16gICa7zB3JvpdM7tbke+ZzjpirbJci9mxoY8P9vQS3KFDTNluwmfy1
MvYnsQrYGS5IE2nWtgJb/kEysmHRKKI67Ol0bPeV88tLjGCjmvWL0lXBbpE8ywly9F9/1T/LkvrL
Eg/EfyTcAFXlH5WqAc24DAwyVLnX5ZSkmQzXwZ2FXS/YVqfiYC7NN6uxj6t0jwnutKLo3OfKTNI7
bq9s9s1VmepI7dZWdFVx+uuPh8b8p9+xhyzpkRr4H9SdSa7kSJZlt5LIOQNCobArIGugSu2//r6f
EL8z9n3PHdU6amN1aB6OcDPLcM+YZKImATjC/asqG5En7917Li1JOtc/fj2Qp3E9c4rGhGSdB1xf
XkacyWTrRLNO066YCrky3Imu6oiRAUhM/thm8wHda7sxIwthA9Kn3O0+ahEZB6R9QMwT0GstOOzH
xnI2eYRyfWZYxhjNP5MSSUdyHp///Gf8+qQqAHOwERxano619P3/2A5ETuoLYCVUUllQnIdpai4r
M5mPZH+fhCL551//OMXKbvFumLr4+Z5moWzZv/g4gJCnIDVhOBMzih2I7spUVe+GXvrb7x/5PxOM
do4+2NCLb+3/B8lovDH0sP/5FIdow7Z9y6cfRjbf/5vfJjaa/jdeeZP2GG89+zRJsP/+d0qixlxG
KcemKc+Dj87d4u34fWYDJJHXlmWCTLKlw8xy8vvMxv6btB1b2SZi7+/4xH8h+8z8sZMNZXH5BrSe
IQrxB/msHx/dUiVSBiS7I2OR0cZNmk8TaREGBSKe8Zzph2iyjF2MPj9rW2qSyPRqFxDuhHy4kU9F
d+/o1YdRk75isxmxVQyPMZPLwCZ6Jog3GFQu+swmaSrx74LY9HSV7gKEiabbd/sF97AZtJGDcFgv
WC3jAg3tcy/L21QgyEit4Ear6fnUDXWI2efvQe6+IL8CWWZlN8no7mPO+Kemcjai0D13IR2JbvbE
gCTWJDdrraWy3P3hDl//1uf/t7zLrkkTaQFF/jhK+e2aOZIGNVhLkC3i52sW6pBKxkysBiJb69rU
dkmGFvvPP+THlfG3D2G9pkPnKKX/snADeiyMpsDRGDG4Qp5PkgOs8S/6W85v7/bH+L+Cr+K/+HMI
4HN111zGhOKnmY3ZUHI2AvRi2NvlflaWtjErpf3VTvSfPWkYyEnRwPK9bEg/Pmk0TpGUJOa8Kg26
p4UOj4ofvskx8qw56lUrOirR1neZPzQ1gZe0xHu64L+No//pj/1xqf5+WXmxgGMyCLOkof/0LXrI
o4FoqMFDzaI54upXAVRQRCicIlJ/Y+LB/Vfvo6lDgiGn0GBg9cuQKqZzLQdBlyXmLAr9Rfiw4Khi
zXrK/6LE+PWR4aMAHRk2g1guMSb9P25DZKCTMeT38wqTDJpC9BWnIlRvavan9z//Uctf+sf8a7mK
puWQiL4AAVi39J+qClEojoYNzaegLaZ9gitgM5lx/m45ZbtvYpGdOGzQHcLLdj0M/d81Bf/0Ji77
6U8f77DNqu9LI/LTn27iMNALZxSNRrMjDdRjsRIn0g/1I21ZdLZF08R/8Tb+WL0tP9gSvCG2vYzW
dcOQP17aGCx7ixYHxZZj248Q4MVdaKTNbqRLcsMRPz3lOq60wW4G788v9S+fDB3BNBmPEILJXrDQ
cv94U319NiqIahiMiHblgMyh7UKSpBx6JtkPkJgS9y53ADaOWuRe/flnf5+g/nCh8TBLnZG+ENQb
pvXTSudkUd/roiFVWYsu6ryDRONyqof3ZWOGDt4MbX7qcuYrTJcg8hRZtzbCKt50tDwlaWSIyxJ3
Zbf4+gqo/shGF+pWV9A2rUv7DJ3+rTZC8SiFc/nnX/17zfXTV1eGyZ5rGyw6WB5+vG5mz8u4aAxW
FlFOCxObk3ztmVa3l2ZEBn1aMfYLgv0QyHvdaOO1q+PnsZrhs9RRAJrg6Hd0VeatGtLpL+7pL4uQ
yfujW6CPbcpF2/3pnqZTJ40wxDTU5UBCMyOjpQ4Uzd8InSmScibjPq2z6i/W+V+fJGXC2nCW90Yu
C+CPV4S63iZSw8ZOqPcdcNjKSxNmMT6UgoOZ4wtwhANdSyvjv9gv5S/LBb8XB4gFgHlZd42fFibY
ORBtHLRTdEIrKvEIZ0NFo8/TC5HfVW6IpBxNarRrYHBt8QRE7Ki+j1c1N+6y2rRvmENaSzsgvNRc
sThK4SrxO59q+I/XrtMIVIrQJCAihie7BQTUxaMiC8EKzynwJFbbzuYHtv2hFUb25Yjq6c+ft1/W
Xn6gw+tpU0kpE+b0jxe3S/QZETc/cRx7c4vpeSI+3VgQj9FffNL3LerHJ5uPYr82uaKcOn5+siXT
wG4wkITrbR/eti2pnEFcEW45lfmmwfHtBYj8YYqOwy5LCcKQvcr+Yjf/ZQVefq5rAUwg2omq9qdn
KVdsKlnGzxWKI23VJV8TqfJYrwQOGMv4q2PsLxUXH8d9pVnFekRD4KerS3WdWYUVcOKJ+GWdSNqL
LKjt45/fQx7FX59UB8wTEG6cS9KkEfzjbcziVgZ4Jyk9co2BSpJSoIy0mwyj19/KqjtijO5XAQZ9
yNxkso/l4F7XBBoeIovE9nxs4904oN7vBInrlUPdXBCmJP0m+UT5rAPJQwUfaERfJK2V7iByaytf
Gq+x1b0VS258WpMg3zURtbRImH/ZgoT5KGQQ4i6p8+WSPx/kMTaPJZPeAcR41M3iSkjy6iNntHYN
8A8vwNFHs7LCI1ONk07PS2v2csm9BwX1lszC9ya7iy4GM0NQWXSmfY2tGjbagEE47gpQyOY0XIfQ
+sFi94J8+gHkZ1245opGEW5ne4ouMj0kYY1ZnYdhw+lX0HnFruWt2yQVfIk1XC4THFdP7A3CkfWY
kDegMSrAL1JvrI6vbrbTt8SwxxOCl+nQknXBzCMmAGAsdsQ5IdZXk7zMgjk9uDayCQqgG2HXGPx7
EGRR5GOV6y8CN7iRskMCqcbmkln2QvM1xUUX2OVGlV166y4d9TlP3AeFR4btqnyzNed5dEo2pTiV
Txrl/sniUvH5tHmHoBzOjBOJ6dQXEjE6CUY5r71Zh+aF0POBZECX5D7yWD29tm9IXkBWrghObCos
s3Niag9VFc6bxM7Etm4m+2Ba0zXOJYv/EqKFGYKFZY5e05Ft7+jfgb+E7/nUxVDPpCRpHp/37WAj
RYUW/cp8pCGltmxfCYaHg8ihYNVg72B1ywEYN6zfGrTA2EVRq9K9igvrWkZwMAuRGUe/6A4ibSuv
WYJXlFW1sB2pD+/oi8yvRJxEZJJif7pMZjzCbOPIFDrcOYp+CTE/zcA8JG07skxjNOhM3X0Sdtrp
5I+MZel8jPexyosTHd3xfSLwdZVhErhoIojwghy3c+HjiwRStKQXRu5m1rlYAJA/fYcaEfXpla41
8r3Ax7xKEmRi43JwI1iIf98Ceu/PbXtqwzm6Zw577hU4N7IutasJS9dxcKbgMVXa/ZxLYkVLBvhj
LdLLAcf9esiDtZaRW9Tg3FirETFQvBirElF/ktAGo00mj7JmFGUVzClxhYdAlgcScjRGjSCqyQ40
m8yTg7GQ6mb6zlI/IZV+cJgakl4z1EQBk1XjVby8hwbcN8y/1qHBJ0E0pvZHYSA9TKLQ2CcO7lgx
cW2dCRQ2urTHgv2S0eoYHLCaZIeF7/TsN2KJHUqN0sEm2JJHFsO7d1ay0TEB4rBqnxK3Tq5440Kv
YwkmlAQ+XWZNjPRbu7yka/rgzxYSpFxt5kFWa5Fl0KvsAO1Nh1gqGa0PDTkX7bSxXQ/Eeg+FRFfA
xL1wQ+ZwWV+73mQS6hyMc3cD+Y154yitNeJuPCeToa1Iodp2M2h/V2r6Xa+B6kxoZnhOZo6rIqtc
et6x/aTqYfwUVTg+kUsegLMDAdyYBKLRH6q/9X3oryLsvTtUUPAdnFC7CI0+OGVU8OvaIAEniN0W
5b+8U/6M36lAAkUbo30IQmm9a119YyLc0iJ6f1zPYzINhZfaoX87DEpcoKcDqgyab++3E6hdjgqO
765Fpd1FZv3NLJyPRIuSldm6Z2DSxNBUXzac6bWPRz8MPiD6XleLyoXcpBmHMuwhp+pOQYTPPDHO
eRpfkaoi97JPsUtnVba1nAU+qTEsCuSzqG4CiYddpK/4v1YhCvZVXloEItbFGUHALtXFsyZee9hG
WLJY8FO//kQVPq30rk+e/CG4HLFibYUdh5sU0xqe/xBehqWvXEg5JzQ1/akeza+oHrJdWEFycLrg
wx71b3MN7WEkIO5c6gndc8e+YGazwmiITWnAe4OQdUTZ5etgM5LJa4fRfqQbcWbGh6sdN1hoJV9I
8ONtI0C92xPV1cTC9aG6Or6K66o6EZKq9mj06hNOOcFXsuVx1J0KMJTjIhKskutiMN9daAU9FvIS
W3dgJjWmzNxSl1YURpvKxfbfdvV4n8yxPGHGF8e28+2N1uRmiAiu28d2mJ+7KBx8jwqr2M5URlw5
DhlxSaZDh6FwTUFPEi0+YPJzBoKkPhotTY62S5a6V6M9uxDuKI5JHamT4kxz19kaoXI6w+cMrKRC
uhRA0NUJKMQKnKK7IxuMIObStaONbTJ93RnI6RambV/uXXLHDkaUATypshrzNJLgdHE9YpTHnJkf
OwBhl1WZzt4iyX3sXC3+QIMyH6hurKvJ1MO3hACNd38W8oKmwNh7i6O6Wo9uOqkVvoj5GEyFcWPN
yrmeLVu/KttZt9dZTIwQLqohGtd1HY68i0Qs0f0d9Om6tY0WIR4BINfW4Ngv5DRHp3lI3YWPVja3
c6Az4BrVsHHY8q8a5ts3EY/JzgaJd8QgZO1K17de2AOLM6qY8Llv5vkz6mFEwLus4oewmqnujNpC
3juQ1BV5bVCkDjooAV+GbuA5bnX94CJ4ecvCMtbYRLDjd6aTNbu5MF5Cy9GwNSKGDQVCdoyxVXTW
4zF7Ka2KEF7Rqea+xOyD1kco+2OcZZetai7tbVETQb9iUlusYy3QPQFx7M4t+/qmD0toIYR+Wzs8
StFO0BzgyZ+odvDexrmPBRwvuV2RAaGl4rqJppEHPGAz1MuXobOODnNTz+TXrVNU6xtTc69k213L
Kd6HCbUGXYwXUCzAN4J79APk2E8KpqYIF8pDCOKgBWbX42O5SuqG4DrRPJBbe1M52YUovqkmcbf6
4AaZNzKV3USEVaxzC8zXTLrpddZDFaJDTFqoHCaafYD5bGOuIZS1lJMxB2cTV+Rkj7c+VrcC9OAm
i/WrvHIdbLh8nllHD7It3wJksn0UXpoN0rLINKpVF5fbRhPPTp48ZK37yYNLuEOdncIAUttsMIqE
eZ/fCGj2LFUtBDk97bxYDzwNDeq9wGALFSf4KMwEOm18ImISRt+IO17PnmUf30/1kiKopVu9C2JO
a2G9LxGtbnGxSqgqTJoFN6/vBn1bxc12rjH7TLmttnrefTOCSq7oBRD41ebX9Rxft47axwuNFALM
MVGIL2Z8TbSR5m4lDQraLBJv5SR3REaGJMVjNJgMuXOs7L2ts5gJPBICJs3kjzYz+ZflDJ7LeqkI
glwJouHWIqneS2VTMWuMwqlKLkE6v4hs/IpUSgiBeyuCCe5E1rz1FUlxxK696XrzzoEDVXd2iLF6
raykMFZd4pKWPV/43PMNWWXnvEQgTLGVHKwMmVygiAV0BJh9Vece/elDpgvC6k1D2zTD0G1rEa5b
1D3cE46tFAQGIQabIu+fCHXZDM6MdoVECRgGCgIlzkFiyZxs0E9JV7Zr+ozPiGoeEBhywxTFTRCl
jy2FBfFu1WvklMPtSLDBC9vi3i9zWEkFN17XIxAyvbgIJejhpaF0yA0GyAz9iO4I3SvNn1Ez+ocI
nRNgmDzzLJn1nhsWMDSE/+YSVnyjz+m8UUPwbHXFPQu6fG5JPaEJB7ejDT2Eqc2erZ7zQCjufD+8
Z2nyty4MaF2i0oX5Dymn9h/CKD4nBWoxU/9GT2A4gV4/0DFRV4EKvEYkr4PbW+dGB1KQG/MAESML
H2vZ3VsaseqxwRxTlbRWkwRgfmWD8a8ma15bZsIgglVa67KjGw471egRZgCweTzba2OqNiZOr1Vt
htlGDNsuRfhuth/aBGspgH4YR3etqUFBbK6qBiBwnBMHhyIIvbc7HQgYR0AhDqnmI7XOtddRy57I
qN0HcvRXmJv1HbGwgBICx7pKg3TP+YzHl54o0QmkKSUIxtvRs30BDXzIQ48Wnr0LQdjUI0urlsaf
JdrjVTZSbHMlAk/k2mUx9d86qhrEF2Z5MoAHHKa8vY4bIGNIyz3ZcVoqMh2kBfp2a1B7CClPNMEF
mxzfOkSo7RGJSQUsq+gW6Rjx61rpPhC8c2yoZnd9mR1Yf3Y0aS7cviSAtQnsB4lkmoXBEi81myZy
fyQt6bsuYmY/7OKmPLUJwBy/GsY9il9UrfBkVG42V+TroITAZzIX6VnWecIi7OYeenMbQlOyWwI2
cGn07B1jgrIyxQ4zKubxEZWo6aobLZq90B6cXaeH7xlfVfMdBNWFujVatAllhehmINNm26GvokaP
t62kUVqQmuxlLXedej3kYulFbLyqQZ0DRHhetJwRx5pFNanLAIr07OxLVFC6HZvrFullWBHgaQ/p
fvClfKQN9dxl8dk0i3foh9BTmlfMv+IqJl/DI77BAx7y4WbiGirF89x38yZgEdmDOcTVHicPzWKW
iJE4XogsdVDlUGlGzNwWc+mRjsdjO5KAFQvCUfDrXiNQPLTEW/uU3izWvXOAWau/jQTn7RAmTZ7p
FvtaB6laiFsHTL3H2NHZWWPc7AMl3FfZPsWoYnhofYMgljjLN2kQhMcgNvwKQW6b4amoI7ZfmgL0
c9W8H8c4PEq2AohMpb1CNj88VyFuePJUMHyt6epYz0GHMzlOGhLk8rLYWbTgEKrpYMpNpOrrICN9
GRGsaexVQdcKgmRePxFqEV6Sf875IHApz3eo6UjICQf0Wfno2N8cjFrL7CC6CTNyk+k3ILF2G/Mc
hT2QsTSN8rPMUp0UA6iS+2x0iWHq55ca4Rh8MQ4weQ5yxqTb+p6jRLu0e4KIubTxNqrozwBC4TDP
FuwSYAqjlkemx0S9NUVxDC3tzAvBqhy48ZUeAi8nymN8nJxZnHSeCTojoZ5QCLaKeCbyQC/6xoKY
J7MZ1UiQXcWyeIu527z1ojwOGJjPWAC0My0StTGVeneISrNXoXr1IxwakSEqXtTgQ3RWvRki/63q
ClBZWpk8wo9iY3VL330bMxzadLmK4DW0nRN8+nKFGY61uHE2+NyLpziJ7KPZGzYJLmbxDMDgSE+Q
ERpv+inU6rsiZXuh5uRIIuxPm6QGD1cHnft8/jA0BUelIGJM1TdYU06Mrr/NhuETQWbjsVkQRVMe
X6Y+9LKgzV6GtDukVsfpsU12CwKXcNAiIEXPyS/0xMS9YfvI9BCnklsco+3kXDaZGCDmAZupSTw9
P7q8DWERbO2MoAJiTuJLBWO8tSrnnPv6i5Ea2ICXlPSIELv1rCmaGlTUaxhKz02BQKcRbrtFZ/fA
JLiCtjSM8G6FIFzacvdzZ5DQmZOfG8bOZ1808jkyEc0mppEgXmyzQ6CVz5Gi1mEvpVs1nF0bvXU9
JOZGLPIoksHuCA/6CLOabaN64TDDfju3D5mZoM4hwXxlW4w+FHEBK3ivHzFbKN0V4yb3tX2dN5sK
MD11EEaaejIJk6DNVKdFTJeWCYieHyJ/rNdCJS3glCmkbVKtSm7QReGMt02cnXBNvbcuz2fpd71H
h2+fZ8i8dFtbhXJ4H4tgh6MJk/IojRVc+4e+6eyLWLXRps1cEv9EX3jkM8uDr035G43SjJSMmSwd
RO07O+GoEkd2fDEvqb2OUX6YeY2kbY5B18wF0B9a98CDRnOnCX/bkee6CjgCgZPWYib27mPd481I
zPJOp9/uOUF1THSiRnp87qvJFrFXq+Q6nNLz2BN95cQB0UJTV69bC06B6vqPVCdkAfwu23v8bgr4
+iYauLLr2pXbA2/tpPPV6/3z1OV0yzC42Tweq8Iaz8oVrKFlD9LOAiCppSc4fA3TJdZYqwlPrE98
GCnXEI2mx57D2jXp3zPDqAFtvOu8a1jLPLzs10ztmAHI1AQPUQ9boJ4vJsddsg5Jpj6lANRXlk4e
iR6I9TiX7dG1hscOS8INkeTQ/SP5mffULE1li4ehCMerkkYS3eg5fUCCZICT6eYD5zv9KiJw3as1
K9/FRic4nrbf0Aa+mkBM9rOcn2tgMphi5Nhc2Ez2COLGjNSXb40pvzKlHgH2gQbRZL8f635R9xPB
VI99tAm7/s6lObWiDEYKVdcb0SKeL6aq+21a/t8m+1k+6KMAkxoFYdv87+96H0QJ3lv79sM/bL47
qm+6r3q6/Wq6tP1d0rL8m//V//PfiC+N2ukvglBxp6LAWySFFlZYQzHT/cOUYPm8v/+dy7fs6z/+
nd53HRQLNn9bv+UfiFbWtD//7//5o97nP/2Tvxu2dYW+DZWIgUTMMf4Izsep7ejogpaUVPLLmSj9
Q/yjhAGbEtmPpfM/SCl+F/9Yf2MHBc+upDIYvTMJ+f1S/V3pwVX+p3N0HTMSA41/DJN+/eY/DTwc
qmKcbQX4RINxRAe1dOt+h0pGaXkLKRuMiQhsAqT9ad3Y5aGPZLiO+/pTxsApGWO+Snbct+g7uXIh
rCAtz459IeFallQBAXwOr0vojU1BaR3oYTb3CCGv+oWNSS7k+5Ch2k7APaNQBZ5pCU5JSodQWuDn
fI7cLtwoLRzu+qZgve0qlvIFxpkvWE68TIZnjc27rhGOIcBRCb/p12rBeTbLH6qIE+Jr29nGqQUn
hszeRH6f3MB8f9BYN0XnQ/5h18vs6SYsseHmJdEzQ70zFkwrGz3aorC6gq1mXrHhPyRdoU7dkv6q
mdBIbXw5Edxwt+1J5Mzv9QVaGhgcRYn6CSEFtVdiGh6UhOBPw7/ZcUtfxYLaCPvexSAPDpV0thqZ
qoQDDCrVYO7s0VDQ9jgBw23jmiB3Qjv6sBbIatSV2mukJyOYZRbIFbGcxmVfpg4p4dY8rTXNxhvr
801wK/oLphaaa56RDQPmF8YrSwQrTqp2E/hXa+HAjlCziLXFd0uXGU/bd2BsySOxYU9DI166S+5Q
WGFki79zZietv8eC/DGCoHWZUdy7yfBSd+IE1fGqdEmonxduLZ7J/roz2zsmYtWx7qf7sl6GNRg+
+QvTClEXUm8diMuAQhq7FHxchmQIvSuYuSHw3HGh6Fo+YOZwIetS1slLM0bTMizc3QkA7+CaS/cB
Ji9h7iSdJuDry4XYGwLC/VJyeDL9pbxqv6Ewg6IcYl/Nbaz3WjCKLSZe/a4wUq5aNsg3U8TA7b9D
g6kXFXtEfNYLE6JwAVtYEttE96Gdri2NqjANzp0Z0SvClXjdOUP6Jnn5bxHQ1ySqS+QOAebGp3mc
7QOo93mnIyU4Ngv4WPIYcFURiWtG3T+26C5W+oJKjhpavdWCT3YCke7tBamcJTqkxd6Fs8yslxbh
EAzFDYTy4NxSZ3Im7TyGLoBaRhtW8xQl+n2z8JuzssUntjCdhyTFqBTmqqyJ+Db658LJx9syoNjs
A2OfVcZHqwbnobWrfIcTl8hhszDBy7V8CyoD97UkjBNAgQYzKipSPwwgGwXaV16PvrjQSvyg5ZRX
j2yIlCppiJjP8R3tDv5+sIUn6+xUbeEZoEx/gYA84hMDCYU83shSc5+gcvVsp6pbTi9adV0vmOYo
h3GOuCfrzzDUm3uBXe+onCHcMXqbL+1uHve0cpxPO6czZTgah96oXlCnlateBw4R/oYoMPTOnUqw
5yB1x6ZIihMEd5IkXd0PjlneyFURFNERYwPLhV+F62A08cnozqz0ldGEajebvX/hU3FtsgL9P8Gc
1jaTmXuCPGBfmoOCIGyLPlXULkvesIErICJ+jnhN7vWFVojx0KZ9f2sFQ3kJwcM/k7LRwCRmUhcz
bH6mCZV5Fa4dPCiK00G2bCL09GwwjCS0HQtjjk8KpN5R4Tst7VGeezwgVOj+F/ifN9ERs14F+lPi
5O9FRAB7N/hvuFAAv5lYWP2YIb0zim8ZXfk1AYuPVk2QQIDVTO+vRd7slMVyNaXqFqf9ap7oKEqH
tzSatWM3ZCvL7Dgp0UbE1JBeiRAyXmA5pIBQJeF09pFnq47SagTtyXitQraXWla/wqv96izp9JFw
U2QQOsMXswlXbirudRZSXO5raFwrVK7o4VXkaTpvluGHNyZdfDNnfkJ6Iehr7MpDirxBDuNDrFM1
y2Dp6c5Dch4wJz2pZHwMCcPyyKqd78eOuCxYOh+BNho72BG3DAmXTIcx3QcOfCYhtGKPG5ODY6lJ
+hOSli3Lw7afuAfSHWhgxWRwJswAmD4DBKrQwqGfL2EPCl0jlI3EL79l7CGzGHQsEjnwge2xnoLx
IKYa35joCd8aUoNBbL3M+wytPzsxmDhc1yz9E5c2ydRwXyfkaKYAPfc5I1+utdUHD6WLOgmb50qU
12Qv54e4c5wtj9LKrnUkS7oJFpswJoiNrr6XQ65tbQCZnOKCq56qfd8qFqEyJDulXhpnMP6Y/+j+
JjO585WpTfvazuxvbRWfUkHyB5kgdPIxsjt4VzgBtF9+asFfKekqYpq7t3N73nfNRIwpB1HOPmuJ
m+IgQVKtckw0Axasox+j3KkIreIozOA14GYlBntxBdBp2xhlCsk2zXY0cPFzlBFXkQ7cJiW/wKNt
H2xZAEwOV0vEToE1HyFW4u6a+iVwc8Cu1tRANhr4dDfJIR7h6sXUQvBkG04XcwpzLBiW2ZTe+Zhy
DW3HjIIeYIJA4GLJkGMgp2XVDmsmR3VIALczQ2/cEAE5W2FFlV2M45b++lYVkePVQxueci04CjR9
903TVCuR9VscaQHZDP2l2zr8A9KQGO3zrjMY6eVtsRurNLzq0lI922zLR8XOeqj6Ev86nbBrYYwl
dq5sPqLnu3K4JJ8paP1VKNJvhWPHly5J5Tzky4ig86cbu+IAKoYw91g7FkR8Yh0aU8sPYzjTwxTy
5CSY0C0lF8BgzoOI+WEbAP/fR51bespiNG0bdAbnek4IOsqWNkv7jRR0GmqTH5IlJ0s/BlRSkLvQ
55gmyCF8Ngq8ZmScSmCL7BFmy30BO3YVjI1aN6Ul3qsh+ChtfQAcOd1giXoMFC8+4MmtIyGvJNH0
AKFi2HUmHhynHiBX1+YtqWEtc81qyQlkvQQJc+307TMR86ASU1msM4c2WC4IC5wa6yZryVvHx/cp
HRFdaG5/WUkt2uVmobOPDulLNoXpp1gcimBJc0+pavgSYGvhkT1pSXSlWS1jCUNCx82Ky2TUofrb
zKHcyvB6vLZeQIYHZRjladw85XbxiMt1HbblR+qIx8oJ7avEscZXdPuvWGjWVi3f6sUvyAmbSft3
u+387LhNs02s4iLPsV2LEKp8SDFd1OxiMfMWdgPT2grfji6CoPy0pAhvqy6vjr7RvFuulHt6N/Zq
dKF9DBYZODRKgqtU+mfhuK+0zZ7p9IfXrZToNiTDZb/1PWgJAJprsQ3Ku3Hk8VhHbj/cKlunyp7T
Vxn5+XFUbrahqURtGSimfwDkU0Lc3cZOL6u4zzdKLG/hRJPPLSp7Y/fanK0N3xG3ymr6mxEssUnd
ThNfm77MKND3Q09ygSCymCwYKDYNYoym16JLyMn2hje+eWANsh9Awtr3GXTRvBUrtURA6b1+SFFZ
7DImuF7K6qtWYRP7z9DPyUU3gu08BuGbWVcjyVIkbftD3nto1V2cjCHldZiqbzJp0wMBB+KGV+yz
gB4NlAVFVNsp91pnAd1mPm/L7Fg7uoHBq8oWT6Mm7LXFK3+t1YydzDyeLi1FmAmWzZgE2zEk74WS
hP1gXjkZ+p2BiOJbyrD8lg0gvsDW2K9oYIgLQBHKKyyfLprTDKi2mCpdAT4JNoFVocaB6bz2E4Qu
3237eiTJBRrj7mpKcrWtLIeJcwRYwZn0Wl/JsCIQNBnR75OislNBJvaDS5aAy0B4K6AIHxubXn3g
x86GtXA+T1j/rqxpdO9ARKeUHRIsQ21leUEl1QOnA0tlscCMzklEzNFICCzWKoMrWc0knYTCKW4j
2qF7QkYMT2WVxXpbaCB4G3Sbq6bP1MEXTnPOUk1/VyZmT3TyxjEiSOGOLuOwKbp+IvqwT5CdFdhW
Gy0sDnOEdsjC/3Lv86wJ3PrZfN31ki+EhYRP4zqvGBOKlF50jbhV0uODiWsye9dlw2oQ8iEq6+R5
MsP2XoZzvMP/22xpV4ImndHLrTJEO5eBWdYXonY/nVoOV3U/PvBDwmtMz+Q+ixJd8YCESzYcXTLO
3fd0ViEtO+SCAmqbbzlTkgrOI8kEtpu2SsyMGGcjOk1Zr56FMTnPVaQXHyALi2+BloAXs+ksJno5
fBWNXV1Lw+3vyVJp7nMwEhgmZXNm10lvwwpiO/yAaluOrXUxAQrdzBxmH7OyYr4XRs11ZwRM5sh9
kDcIHBUNUG1+JuZZHNo4W6r+QUdsjJgcPaX/6S6R9XbpBh6qK2dndIBVoiZN78vlZO4ucfewFMQm
cJLpKEtJzx8KyBNiC2utp6L+moaZzJSGnMh21IkRRu526SK1QJpvDveFBfC4CRk5Tklmv1S9bB5Z
gYcNZM8WQVYODtXXW8JpncWp3dnRgf5T+VTaLZb5iL4fUPJhO+eIzktSJGkrIoWbdPNTbyCYigHe
tMoYkklIF/edYdA2lSMhumy1lZck/uOoORwi7ApBofK3k41XR9ghePSgxZg6hdDGLa83BKHvunzt
a1Aq1TA4J+Ain5jr/D25r6ws0H20KH1WZE5cpDUNanLQgYL2hLclzJATsW3bwblRoDggZ5JLC0qe
RN/hjHcg2Gdtz37iMLm0e7j/mWWiYiO2kze8ecfikz8jGcYOb7rhVxWyWuAdjngdJuOWJHKF+S5g
PueHaJld4FKkWdnjty4lpjQbxQWJeBuJrIRlv34reB7PrZYgQZDs/FezbRReJBpO3aq1xV0yKnnG
pNxu0rhAw2tUUmy0FINUWYFJcsdhYww1WAdpDCQJOUHzktFb2A5RBec0696JxsnPSHh4LPXp/1F3
dsuJmmEcv5VMzmWQD4GD3ZnETdTdTLZt0my3Jw5RGxFURFDjRfRqegd7Y/09iEYi2qT0gHqwO5MY
Xnh4P5/n/4GQj6ovmiGynZcg9GgEOc7aIAYu2Zxrjo6S0HTyPY4WYHYiPNGjOP62GoZ3ZPL/qBtL
pz3zkOG3Eva0KIabrRBdazdwQNEhf7S8BlI8ImlSDz47a0By0MdnFGtW9m+joRHeLPxptwXRyAJ+
E4f31BNrrRgcQwdJXvwaOMXj3WCkPg566ukwxpb2EfQbRg+mNeLcgMcEPAGMIIZJHTXORNwh2HyE
j6PYXD5EGnC/yQgaa0MMJZBS+x3egt9xxGxiLbYT4Qow0tSYhFdsAYaXS1QVLiPxH0j7ZCzmFUsI
K+idje9sMbaYe7Mh718HTeB3taRFNiCmJjwlK0Qq8doXg4zpGrkhX0wzEChYtfFWv8PCcNIyxVYD
w8UG+pnitcEh1W+hEFC79cWKA+MhqLaonHXWYtRhi2WHP8Y3JVxQsxuKoQd+dezPG5h84NuBssDM
dKepA4htji0c8rzvKPE831A1BbSVkHMYGZiHjNk/wl6q/Tw2vODOVFFsN8RsxBTbEVsMSGZiRdJA
3PeL+jTFwVvFqQTjYZvO2h1Emp5AWsfOZO4s1GtbLE4i/G2QIhDfkyUFXQCgiNKIKcr6OVy2YjFK
WYllCv5ZT58isVFpcNruYHOJ4JR3P3fg6xpiuuKL/QqF0BimPvJTmk+pnRKTBezYctorzeDxsXto
rXFz6Yqty5MVgVqOwYniKj8X6xeEEgEr1Kbdq5D6WUclld5O1galldQ3JkHm9+sMLxnyW2ZTE2MO
EMXzb4vUc2Yxm7UisaGhAsEwxZlmaegPftf5VSLPvjHG0NjBSCOYNWmn+7nLrvQqjHyKbiFIgscR
ZHwmYnIXgHlQkJnVMchJFgC6fTHNmSHUdKuLkQ5hW3dWqCsxvftfUExAkgTPHbJsZqdBf7rH1Tyj
TP8fUvLZPRbm5HdpZ/ltSpy8xwNN8vF7Wf03fWmbvy6+UC7J35smk1hKBk/edLKfkRdKdI6zm95R
eienLhC43HDSJ+2Pd21Dw9cWov75WTCdPGU/1xSYLDoYFBRON5+0ob3IHHv20491WPU4vE7uzt0+
XPdP3pxZuxfvPzoVBRTahCHxlgC8usxeAGwFtVHoOlKHSD+v4oCqAHR31YJ7IR8IILRXoTiIJ7Be
t0FQw1OxGpZhU9ooFxKdkGjALUVytCgkEGG0htBTNp/qheQfS19HhsnxXgIXXYcHDbE91z0MnJ/B
aXE2zz5UsKrVPaB0mqqwctFQAI2CbdrrMuC7Y+EodY2yHTS3XCxUrK5VeFIVjEBDA0aFhgQFA1hE
aukBYioEQNfA3RUNEFVhkTegmb98qhaTzeRZ34zcTRl1twwdrh6nhgW1XdW29WwAwJvdW0RqqoLg
glR4qcZWa1hQEBbvbwjypK0t5lCdWy83azqKAyWyzi58895fL6hQJmXO3HWLqoWkQAHk3VODraD8
Y9H7sxjw3vf7g6bY8PYh7G+ny8otHdmuonRn0IAvsChDkt+tkXuBYAZVoV3ouzhUcXyYpNRBbMi/
CKaUXzZsBUsntAXMbFeRHx+mAgKE6O/2HJtJukIbraxr/BdzJogYC+pt0TxRJ0qCeElxMekXqjZP
yIbTtKEMI/bBUK6jzlN26jQVk3kT6vN2E56bNgzFRCIyPaXsIlat1aTIA+Pdc6euyDiDJ5rfYjYU
FR44Lhjb2LxjrnjD6NkdVZtDL+inJ1lvMC86yx77wvbAd/j77CDX6X8456Ca+56A1zZNv4DZPub2
GekZa++X2zNX2kz259nzHbaca2v7UNsftr1B5EY9nJTTc3t2lxkM7rjM1XHQ3W7fcOrK77RBKdla
k8gBUH9wg7P+4OwGKMyg4PDMXPYS4Q/nufjvjelTj9WcRvhdu9sLybt+WUPLXvzHn8Gg1s8giUUP
wAmkbBs/uc9ziVHgHguTbJPLtnIL68id9J+3V5I4FR7NyjeULAYBYbuYJV7sepNc2Gjy8CxUtsm2
m8Tz4tdUuM0u296/h6qWHFQtkLH9s6t5Lg/FIx7ulMo+4tdej5c38XIvrzDTU7alC7oLYO9B7Zfh
j7/47yJgYt7vpYXL/elWi6blXc7scLLe5gSL/iy/EMk3esHAjT7+DQAA//8=</cx:binary>
              </cx:geoCache>
            </cx:geography>
          </cx:layoutPr>
          <cx:valueColors>
            <cx:minColor>
              <a:schemeClr val="bg1"/>
            </cx:minColor>
            <cx:maxColor>
              <a:schemeClr val="accent4"/>
            </cx:maxColor>
          </cx:valueColors>
          <cx:valueColorPositions>
            <cx:minPosition>
              <cx:number val="0"/>
            </cx:minPosition>
            <cx:maxPosition>
              <cx:number val="1"/>
            </cx:maxPosition>
          </cx:valueColorPositions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defRPr>
          </a:pPr>
          <a:endParaRPr lang="en-US" sz="1200" b="0" i="0" u="none" strike="noStrike" baseline="0">
            <a:solidFill>
              <a:schemeClr val="bg1"/>
            </a:solidFill>
            <a:latin typeface="Aptos" panose="020B0004020202020204" pitchFamily="34" charset="0"/>
          </a:endParaRPr>
        </a:p>
      </cx:txPr>
    </cx:legend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'B0 - Distribution'!$AY$6:$AY$18</cx:f>
        <cx:nf>'B0 - Distribution'!$AY$5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'B0 - Distribution'!$AZ$6:$AZ$18</cx:f>
        <cx:lvl ptCount="13" formatCode="0%">
          <cx:pt idx="0">0.053446755058272725</cx:pt>
          <cx:pt idx="1">0.14093706762651423</cx:pt>
          <cx:pt idx="2">0.073618514205902735</cx:pt>
          <cx:pt idx="3">0.045819438589732364</cx:pt>
          <cx:pt idx="4">0.0079587624049936179</cx:pt>
          <cx:pt idx="5">0.11615854447277515</cx:pt>
          <cx:pt idx="6">0.046226233831104024</cx:pt>
          <cx:pt idx="7">0.17890357747559923</cx:pt>
          <cx:pt idx="8">0.037918050488044482</cx:pt>
          <cx:pt idx="9">0.080672429398632686</cx:pt>
          <cx:pt idx="10">0.054837214182774985</cx:pt>
          <cx:pt idx="11">0.090928299741287841</cx:pt>
          <cx:pt idx="12">0.069272756040347924</cx:pt>
        </cx:lvl>
      </cx:numDim>
    </cx:data>
  </cx:chartData>
  <cx:chart>
    <cx:plotArea>
      <cx:plotAreaRegion>
        <cx:series layoutId="regionMap" uniqueId="{C9B34D9D-A3A3-4ADD-A16D-B5DD31951A95}">
          <cx:tx>
            <cx:txData>
              <cx:f>'B0 - Distribution'!$AZ$5</cx:f>
              <cx:v>Magasins</cx:v>
            </cx:txData>
          </cx:tx>
          <cx:dataLabels>
            <cx:numFmt formatCode="0%;0%;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accent6">
                        <a:lumMod val="50000"/>
                      </a:schemeClr>
                    </a:solidFill>
                    <a:latin typeface="Aptos Black" panose="020B0004020202020204" pitchFamily="34" charset="0"/>
                    <a:ea typeface="Aptos Black" panose="020B0004020202020204" pitchFamily="34" charset="0"/>
                    <a:cs typeface="Aptos Black" panose="020B0004020202020204" pitchFamily="34" charset="0"/>
                  </a:defRPr>
                </a:pPr>
                <a:endParaRPr lang="en-US" sz="1200" b="0" i="0" u="none" strike="noStrike" baseline="0">
                  <a:solidFill>
                    <a:schemeClr val="accent6">
                      <a:lumMod val="50000"/>
                    </a:schemeClr>
                  </a:solidFill>
                  <a:latin typeface="Aptos Black" panose="020B0004020202020204" pitchFamily="34" charset="0"/>
                </a:endParaRPr>
              </a:p>
            </cx:txPr>
            <cx:visibility seriesName="0" categoryName="0" value="0"/>
            <cx:separator>, 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endParaRPr lang="en-US" sz="1200" b="0" i="0" u="none" strike="noStrike" baseline="0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 Black" panose="020B0004020202020204" pitchFamily="34" charset="0"/>
                  </a:endParaRPr>
                </a:p>
              </cx:txPr>
            </cx:dataLabel>
          </cx:dataLabels>
          <cx:dataId val="0"/>
          <cx:layoutPr>
            <cx:geography cultureLanguage="en-US" cultureRegion="FR" attribution="Powered by Bing">
              <cx:geoCache provider="{E9337A44-BEBE-4D9F-B70C-5C5E7DAFC167}">
                <cx:binary>1JvZct42tu9fxeWbc3OoAMRAsqvTVQH5jZIsyZbtJDcsWZJBgiRAAuAAPsR5j3O/36Bf7CzFoxQn
3enKPrWjUlnWxwnEH2v6Lejvt8vfbtv7G/ts6Vrt/na7fP+88r7/23ffudvqvrtxJ119a40z7/3J
rem+M+/f17f3393Zm7nW8rsYYfrdbXVj/f3y/B9/h7vJe3Nmbm98bfTVeG/Dy3s3tt79zrFvHnp2
c9fVuqidt/Wtx98/f2HG6b5t76MfhrH2N7W+f/7sXvvah+vQ33///NH5z5999/SuvxrBsxYG6cc7
uJaykxgREhPCsg9fz5+1RsuPh9FJjBOa4Y/HHn58evaLmw6u/2Nj+2VkN3d39t45eM1ffn77Ho/e
6dun3JpR+4dZljDh3z/f2ht9CzNTO5N/OJKbhzfcvvxlSr57LNA//v7kA5ikJ598peHTGf1Xh34l
4T//D8h3dx99GuSfJl96kqAsZph8UuiRfPEJA3FThhL04St+rN6/P6xvK/f0+ieqHe62z5/9lWR6
YWx3o+/qP9PAshMMFpYxzh9Jg04wRjFhjwX5OIDw6dNvGfi3pfhy5RMRvhz4n6zEb4ztazt5dMof
dXP8hMc0BVNJHqkQn1CWkoSnyRf7+fDMD+7tW/b6eBzfVuPTdY/O/R/uo/Y3o3f/LU4qO8l4RnHC
+IdZfqpBkuA44+hzlPm0+j9o8AfG9W0xfnWDJxbyq+N/JdUubm8hJ9B/qssiEFRinmBEP1rFE5vB
lMX8QbFvBpV/a0TfVuqrS59o9NWRv5I6ubHuzwwm8QlmOI3T5GNAh3j+VbYGoQZxDMHmozAofWxJ
D6Opb28+ffjvB5fPFz5R5fPnfyVNLm+Ce3Z3D0nwszNT2z9TnuSEJilKU5J+UIA8kidCJynmIE/2
RJc/MqJvG86v7/BEqV+f8FeSbAe5/d2zjfO/t3T/YOGTnvA0zTLMPjq5x0GJnXBMMKj4yQU+qXv+
rRF9W6uvLn0i0ldH/krq5JAx2fvozU37YFb/DTaV0iTJPhWoj3XCoCIlH6zqQ7D6tEQ+JA9/cGzf
VuybN3mi3TfP+Sup+ANABiv1ffSy+ud/wY8f2v7efZrMb4WKP2hv7IRBBpji7FOp+sg30hNGY/ZL
iv45R/w6Ef/Do/u2kr9xmyda/sZZfyU1L62Z7oGHfJAxyv/5X/7+2d3/+mEd7Z+oKTnJGEtQwqCM
/SoP4SeIIx6DzX7MH5/Gu/9scN+W9Hff9Imwlz/kP/y1iISw9/4GrPJPFC09wSlKAOt9rMZAnK+0
i+KTlGRpyj8nkU+YkbC1h4LjP0AUX658IsuXA38lExNmtNI8eMxfqv3qPspN5//5f/9EqZKTmNA4
JfSxfdGTFEHYiz9mmQjhT8/8EPT+k5F927h++05PJfzNyfj/KulvI9zPELy48TebX+j5VxT394/+
MjdA959c+nsQ/kPsOtx9/5zRhCFMWMIyngBpYglkMJ8Z/cMtP97ng3ZfcN2/uMX9jfPfP8ewFOiD
m4VyPSNQXMBKme8fjkQYnDOKIcXllMPDAQQ/f6aN9RWMCZ2AB8jiLIPUiYKrhqucGR8O0V/cA8oy
miYEUciRPzc3Lk0bpNGf5+rj78/02F2aWnv3/XN4wefP+g/nPbx8gnBMs4QzjjmjhBAKL9/f3ryE
Dgqcjv83DKMipQ1W0BkzL0ImXTF3/SScjPuLKknIVdMvxOcVVqd1hsdiZL7dJZ1+4ac5PjXGX2hT
l/sah1dGkUPipzVHKf7Zd0yLdqrNS2mVyylJh+vYdIde1+ayM+odMbwTcqzGPB7JcNCo7zd0iuwm
Todlj1TXF8HI/dBlaREmH+WunFAO00VeALGq92usL5iMVK5QK/PWrm981oxiXJpKJAO1pzVbgijr
btyilsZXM3SVhppc1FTxHTB7VJSY9dvGkXRbkW7dkoW9kbbnRKxavsrcXG7cUMpCsrI+79Yoa/KS
WSbSOrUbw+fXnW7ns0Azt+ekPjZsmnYo7grZG5zrmq154q/rKckH3vB9bOpOoLTxmzq288sg6/bH
sh5svtSqvS5ZNYiuK9tcJnY8Zczy/RCheReUO8eVX8WaKV10FS13VKc8HyicC89Or9emCflaselF
NnR1vg6kK3ypurzpyj5fvaOjCHLs8zmSWqDekt3gppArm86FxWuRLWjZWRevm6ic1zx1ZN57Hldb
ytpWOIzHyzjzVmR+Sk4xz6J3UzSWF3QI0+nisblQjK+H1HdHkloQuI3as5LDrKga9zdBo7IYyojl
aYlI0Qxu3pYTXkWcJe7IWcLfOrfaXROQ3HeT3HCysr3xDJYPDW7KY93xfTRFZ1nt9N51il2rvvP7
Ph3HTeZaKoIxw7GZ7CIGXeKinAwMNknq15jPLIcD0yAUU4uwiz9CsbK+JohJMVUjEV7P8SRoWfcC
q0wJWnVkn+pavihTrVoREJlzk6pOLKjLTrM+k+drlDCBOjbfMbLITRaVaK+9PjVD71Ex1HCybVuy
qWdDc2wSdN7QBr1McRfylDdd3uJk2soK0/3qmkZwiUDQbKhFnBi7SaeqF4YoK+rV1WJOlN35IBOR
jL4TpXLpg/pazGNzy+YmFiutrUBIdkcdReFd7dy7QNYgMuXdK5UEncfKDQWOOBVzCGlhZcq205Qh
wdrI5lYn5Nx61L1fMtxtWs1wXndNLXw68wLXcZkjrNfCWJ7VW+m5yutpuWpY2x+6GDdbF4blLMyN
/rFUeM4bLZc3LmIvKzepvE9VduwYcy84HdIcHJHadGRgRctneKeQlZuwDu11nGC1K7kDA3OMbpGO
VOFW/pLi9cYpmp5nlI2b1WgijI2LuI6bo7Sxh7kayywvZQp9zTLhQMVMuvFNe5llEbntFKo2lS7d
C+tNeZwW2ecxzMK5tWE4g85d2ISkwUeC0PS24vFeDRwU6ny0Lc1L06Z+O4XabMJo6pwvBgs7VVMl
wuB50UfM7OU4mBzcDt47r2NBMVnPuIxrQZAZX8RVZk+rNu7zMXp4tJJU2IjZsUh7Ni3CBDDvPHjZ
b8G7y0oMyK6Cr/Fy5etkfAG+qzlNSG/2Ac/yquKrORIXvXRJMlyixWb7xsTsfbuYcsirei5flz3u
neiD41JESbAbFWyfw/ovogGXF7bt7dHwPsZFvcZup/u0PUbTyvNIonDeGVKKUK3pq3KZ3U0jw3yk
ODqomZd5z1oudJfQYdtjl74gDNZCpBh5Q+q2vLLpwwSEgJYraSIlXOqSdpM06bxFcbWcK8Vk3ngI
xkVLV5KI2mX1nQ1tO2/7bMYHV7pp15er3jXJOpxmQ8iKiJv4zBITbVc5SlsEzcG8owy95NMyHqax
6YtGK3edGK+KJoAfy5y/pSOp88FXe1dV7ytetqLHNuzWvj/VMFfvVYuqQzOE4Sdil+gQ2EIKrcrh
LEuHUrTl3IkqRnbnmrXb6FX9WC2KgdtPqms9Da+WcSx70XnUvlA0GTfNasGbrKEil67KTBHi4Rqs
t9Ki7u19VVG1nengiqXGyaFv2vVysTWNBW99c1utuMvXdoyaotRNtw3lVM6nZUezoaCNG99kiamG
nMQIjmkZv17SRV2tli8/+oBLtWd1kxRyBgcrQkmj/dhaclp7iXeJlXFSxFyWtZhKxVy+orUkOTea
Z/s2omNVBByxHQ0KbaB7H+GdLmOlRDbw1OecTxDQVUn1W4667vWSBPpmMWN3Z1qTvUaJCdd9rNNJ
tLwEf75iurE+Dm8r2ZMj0eVUtJHilzWrbUG80aMgburoBg1yaQq+ZNmWQWRpRRRx/TYC13ocK9If
adLh/VD1EPRUYFsls0jmtDHrxUAR2/R+PK87rq4XjyLRRAu5iVM2bGiXQiBNuBcdqq5XK92p6Qd0
Trwbtqtem/dONusd6ZjNCRs7JvAQyTMZz32eBek3BnKQRpRTm42CzR5du7ifMlFXczcXdWj0fm2z
5YjaaNrWfWOtmIz2UzGWsKJFN2T+ZZVqFOXpGKUbWlNzwdwQna2S+VNl4rCrjIxWESZALqJbs+ZV
O3tc590YG71ZfLYe03pC74fEJWdjq8FL25Lw27DE1U+lqzDkHXX11q6Iq63UKsp135U/OxZVsFrW
UXnhojHsMttkFyqpbR6Fke8i1ETdJmKpTnKbmbgvJhNVK8SNFOcTQ/oeL1IdELHcHiG0JFVejU5D
TCWReZ343tSCZUsUYMIaT0QSrVENMaUfp5xOekoFpTSBfGHpq7fgvF2zgXfvDhXc9qDjmJ12vHuT
BPDqYK1eIGn6jaorstdEsUM70VunY3B/4L1zq7K56I2LDnHq6iIZZmsE4kNfGN++hhTmlOE1Fngm
NB+SpSumNQw7Fulyo5JZXdDIVAUzOH41NmzZK6nfEMaGfTqMdw1is4BkeNxZxiFBigMtTCnzyfZT
3qKyfQGvrQs9s0HAnL6ek0i+qae2PqbtFF2MtEfbtcLnrlrr647G/tRyHY6oLpu89WCmqpmdoGtb
CxS5+F3dzN3FOHbgf5Z4y1p/383teOcnB8kq7WHGfXTeDCm+obARqKgjLvNyIGHTW4dfT0PSCQiU
TPSVrd/StoyNAMdXbtlY8T0YSQehSF6wNl0LPwS2Zxj8VGPpuGslogVYFD0uzcL2uoSESboIsiGP
IRtaOUf7etF3Y9J0h2mWbD9pfK0b8mOcJIeRWZPPA4S6iFZv5kEdljrWWzQQKdYIgdK1nnfTIMWY
xPo4L4EUUbnccZW1b4MfKivAZF7FbCkPcZfx3Iau3xjM5iyHsL0INi7k2EQr28ShSimMHhKnNSPq
J1N21YFBUpaHmYxbqBZexVM/Fl2PleiiOrxZ+ER/DMzYnBn1xrI6KSY/7FSr36pysUXaGCMCif1F
uszVzrYm2UyhjHbeJJdJGaJ8NmMLxYUZcnD/3X5QUVdglNWNWDyNbiZ3b8uxy4cG9Vce0yo37c3Y
dpc+AZ+u9NiLuJzI61nBqolTyJHHWNGiXJbsTTP2Oqexi85jhT1YvqlEPZJZQA7BIaownSsqcyOH
epOgsF+8emXVCOsZmVlIFi4Wlt5mKcTvXnu6V6zhOSTzqBhxhAu5yjM1RrSwTNb50s3z274kVzIt
sYjSpsonPh2kbFJhGj/tl56j3UKj6SbVbH4VdNq9Ko0c84w5nPfRmIi1SiYx6xVvFV/fy1Zlgi6Q
olc8pKc1TPq7oPQixVC6Zo8HfJw6OyLhpopuYMyQ5GU+gHhlBxGjrLEpiAxoM7MKXpDAfPkGwTpC
Q2TEMnXqTWptdoynVm1D270O85L33KXvPCyTLZ3X7KzRtrkMhOJdPOFkU6WqqDKVSKHWGW0gH5/z
cZKtaNDY2GIZy5+CKrsNwe4yZp2oqUeigVruErflupvjrDzTNeEFuLRRrPWKthnstjhERN9m1jMR
V/TnhcTTQZsUcqWeIVHh+aKfZLpP8NBefr2L7VElfmv6YGtZfdxp+PnXf1ybDr5/2db25cOHjYpf
fjv/tMPxd8/a3ZsHOOGenvRAWz7f68sGugem8Xk33RNm8mFP5G8Ald89+Ii2PIJKn+DXA3BI6e/B
lU/bcr6glYfzP5CUDDoQQD2AlsBOSI4yAlz0I0lhJ5gkKZSLKWJJCo3Br0gKPkGA4QCvMOjME54A
Lf1EUvAJYSkQH8oJBvABG8A+vfcj/QAsfYOkPOYoAJEoABlEeAy8Bn4DLPOIozQDK23ZayR4NSzN
fsFqfUMblh217dxZ04wI5V9Nzb/zRAA2MYCrOE74Qxv0Kbnpot474yDv0lbnpGKJEes8Y5Sbxdp+
y+J6vfr9R2KY/f4LLXpAZbAfC7aXgBQP3wlM9Ne0yAysNiUCyLLwtbNCTaErIeCXCjLfeE1yqK2S
DU94qTZt3cofR2oiKM8lfb8Q276b+3gyuSRkeZt5MqewPfEzifvGjDy88ePRZRgDF48ZpSQhKWDX
r0dHzMhLL4kVjQmrE5N2PBTl6vgFwyaqxdrOaaGZCWPx+w/GD+/96Mmwew3WEIYeWYaApz3M21cU
rR55oioLzg2Sugj2v6KU7GRLVit6U43oUBs0OlHz2F6Msrf4dKjHbMhb6iKcWwl8CGL4WLcvGW58
JP7F6IAWPh0dg/1dlFMwErAOsIGvR0cXSMNmDvGwL80Siwig46WlDkpP26haWKBGyT6yUaoLxm0A
OJZU5r1JKaylpovcz4D86qtu1E10XrlaRkXgUdb/y2E+bFb+aqBJDOguRjFKAJamjECT6vFAu7Tm
2cJgMhQr2aGWpd3A26jTpmnRPkEWSg61bjDN7JtKzvTdoJUEctkm/sKmuj0LSrKfuK9oLbCe3FW0
JCRXoQVEMqZ24IdhkuxHUkdDVfR1hUPhJoZvRpsFn6t5avOsCU21G2TWVsWSRn69nEPWLlc0q/G7
tTSc7vu4HB+KydHq5nJVsYYiOzOEXKmsW+MNsZ7UWnQQomIR15XJINuSdpm2Lcaruqz4XC87mWit
RCkb6goPzk0yMXme+FeJZT0GoZb0XRKNqC1sPUTuMLbRA4Zgnd75qVcAIv0Dg8pw0s9Q2cOai1Zv
7MGOvYsvwqTLcFiBd5cCGR850Vq2qJwnD3hV+3m5kUkF9HXVGRgDBxBVnwUAlrMgQBM34HDgjmsf
kBcTmmgvyr6Lr6wLsoBylXW5Slx9TteE2nMNNSMSMVrg32hpY5lHDZdzLk0DaAtZClPpzVoOuyFb
vBRmjQHPdVOtll2IEHonOfBVkcUrnChZN+YtAIqH2ksOx76UmG79qqv2enLenaZuJpGYm0qFixFw
uxLYDO0baKe5tMhklt61YU1mwSyp8g6Py5J32Zq8Q8G6ViS9SlshabtccurBT68lYqfR5JdOtBEk
ZgBoHbi03qToNrVV02xVlpXnqUzploc+SNHJiVAoo3RaOJOt+TrOftosAFgPdIVCMqh4RPnsF70C
qhurqxW2I93VZp4jEWou7Oo0F67D+IplsbfHEsoFD+wRaqvrkU5GCmAdVbbtKqjLZKaHSyYXbcUQ
eyiPwbNM+5JU/FXPerMcWDSlnVCdnK/ShtZBAN9qsMA2q9lG28kcBtb3u6jxQLja9Kbrom4RPDLN
zQppbnzb89JuHWrUXVBQIYmIN+CqLAkL3rBRD5u60+NpWPnp3Pv1DreQ9w2wU3VH6ni6ZSZW58gq
dJ0APlxzksUaxrAufu9nS174knUHyUf3FoAXKYgvpWhr3BVmgYy6ct5sGfQRoPGwxAGETyUUKNXQ
QUFvpm3WVJ0SmlFYu7T3eLt0vqyAKinw47PDtyswP6CUdRm/xboqoZZv9ExySEjt3jI2jqKEOLHF
KLnnXqrrSNHs/RANLOQers9y51pI0npEsCBpUh8x1AJ5aNKkoJr0G7a6/pWiUWjF4LV62xjUFLVN
gVLPQ5yAmwG5Y0BtjUQbJDMmOufAf61zWI9JGNkruir2rl6CvrBLvOR8ALYkR50chtrDn6sYziPR
I2ZOexaDVzEDJ1NufKP8livN7LaFEnEbBhzdmzSz51DsrpsR9/2Sa1NWx5kCcRKpGZv3xq1A/0vS
qDxUESCLZo4aoEwyzXZLYljharu+RE1f51il9LSRTuWLclF1Hnw0ZqftEDU5nlo8idEvPHeAvzb9
DIwu1wgiF0LrRZNFCUQ17+cfe5LAYi25JOexq5KtGwd5mWpc71TToEZEpXebifn4qpGrL2BmyD5x
Kc3paNibIQOgkNehzmpRmWjdZhYyfVHHsdmOg0r3qpJJk48zrY9hHMIODS3zZ0a29EA0CjtVAcMQ
OppcXrV6fAWRv32X8pqcK2ynbdctZQmF2zpXBTTU7SSGNR5edrD/z+6jdRyvAuEVyqFs56dsytLm
dPK6giJxWS8jvSjB0FyvIkUt+LLKDTms4vVnIh/aKdpQvl2z5CH6SEPTq2Y0XXTVwUrvD/Wcrdke
AnJUHoCdAZyY3VJtB1ixYNsNfeGSuMmzmc+bKUZzoXgV5XGjxiJyzB2Xll1O6XyAhtm1KdP4rJlC
2M6R38VNvBsSfNu168seZfcO9y+xyTa8id8FKS/sOm/pWl/WkacHZt1wQYnFlWhdCtBtlOBTK/yq
7fm5x6jeunoSbGnn49IN8L+GQLGbAFyn5YyhquvW1+WcLdshZnyr+0ztp+BwkaUxOUCkS4pI1uoe
WHO1oZEcdrAGk03DZ/9uosNyOsEjEog+hm9sCvNIUzK8McqWqABgt6/CurgtsilvBSNe10fLwhhy
22b96ajw1AiL2j63Jh5bQZvxRg3rFi8a1ee8a8YZyFOFtkk929YJmNBS3kQMoCx0mdLoVV9LuQX/
XMlDrTiBVIt0LduXpUTp+Zw2LN1krHLXBoFTjVWPYYabbjOvw1i+1ANZCypJOQtYhH2OMlzKY6dd
DLmuZ2fTUK7bxNeL20GqMeeZXViVk3peXjQzgCuRZuNsz0jolw2AvLXPOUFqKrJhGtwG/m5t2uPU
shcDhz4cQAraJ7kxHa/yAHQVCeTX9aUqYc7BDTKCc+hJsZ+GMamyTdxVFbT40IqFamU8baFLzF+D
zQ5nKqAw5zpKE2h0TZoXCnjL5QoOaKtIFPRmcrK9S6UnD3OUbILFcVqQPjAqBlMr4OclyoSfO0fz
QDoe79I5oldJVJc5IIHmfY9l9HoY+xpwd1vrg6uklJuVNjZvksTlmWwATXOS/ljFtBuPg8kAhCgP
HPDga1JC5JjCvKuQGfZUT7pYJpkVGpqgF6brdLWHaNJepFG2/DTGXf+SKmaPoUPp1QSHzwnDb6dU
uWPS0PjckFa+iQNg+rGKPf6ZQRl4mnGA2rJs8XvlSPJajtZtrClHgKcJ+8njEp2CcLBi4PVKW3Q2
jnxet8y+5YPB0IlbVrIJ0dhCl8G+W2KzbFao5fKGjP3exY0Noum7pQDbhyygpRG0SkfZ4p/7xtci
BeJ6xINJepFOMM5mJlpvGzp5sHuj89VUC+i9LEfeQZ9jHOammHszbcq5r9+qBDK/tefpEXVywHnS
L6DkmJGwpREbIbnCzXw2cQD7Uk3HrrRclMDwRInm5F1Ao8rTHsxtLMdDSZTc0XQNbAO+a35hMDmd
Q2teji2DFm+QZDrMC/Quh6hPL2fm8XVTMX3aeTy8CEkfLkPfUQ8lk862zQxcusQc6ku0HKIwNT9D
aVrlLpuXqwyixg42XUflJunoelERDWy3V7MYGIBjiGhsuNMxLc86POFTayP3mkCtvleBDscu89V5
PBt5OaDmVCp3kaylPuvDiOICCoCjTKKDVrb5kZdmvmHlaF6PkOzs2pZfoabeQRIXBKqM29EIDSJN
pvbMjtDl6FHnAOHweAu8aoSWbZcUbI0VBDRoNpm2Y9vWZn6jUAQF49D112SGGt2kpN0FHaBRl1ZA
7eoG7+bQnyVtjzeZ9OOLrEl0PvOuOo2T1uZ+SFOByeIuSNOUh5mPFfjaOZwG1/tjP83RNaRcGFid
jk6nuVorkYHcoPtgVTFUVVIES+M3QQ7tLiX9ejprPRd6ZO+qvuogDxmHzZx10wYastOuKck97G0w
2XZ86EvVJS1Ph2hVoqpcJnQV4ouoC+YaV06fdxrxBSJUnWyWikA2HSKgvmMzb9Ok8qehh2YpAP2w
b5KIQS9zDKcd1e66gi5JNqfurpuzppDTkhmgljIVSR3PQDLnctdL1e5a5KEnE1U6K7g2Z13V3YXS
lFvIvfUphUYlOGbfCE8G8nNDypDLvpfgd5x7kSwsEtBBcrCmeJ1XD91uriHzKKGrICauQOK62Tna
rFdj6uPrhFZqvwyT3rb/j70z25IUx7r0CzW5hAAJbsFGNzefhwi/0fIpmCQhECDB0/e2zOzOrPy7
/l5126tvqiqzIsLCQMM5e3/7uLtIy0b32Xlq7JrraVgL2/RYB9HQ7AjO3c8MleE3H+SaT3OIe0YI
elRWBOcY/vt+sXH6nMUCvdM4SncKpJm21Sxf0rXEmZtAQBRS18Wc0eE17MZNAJ7iauwyuFwuYmit
whlXv+yJQuPiyutgmJNLVQwDrffrtTAs3LmxfMQ78XkV1dFGVMLupsy9pALq77J4efQLubMwt7dR
gEs67PSyk4rvq6XW26gelSl6gyUys27ZEBrieFHLvNOuxnHUoo0Jcbc81XUdHQKUUscU9QUaOh19
Shh1OzW5h2g0yYK7IIMhUwd3sqzXXUDTb0YSeoW3HW5TXC3HrK73mZmW7dCPN4v07oSzAK2bC9Qj
6rX10MajLCpKcZf6+ppOybLABI5TVYgM1mfWy2U/B53MSYbrvcT2PkD6EjsUxz8Vh/yO/Fn0qhqe
ncGMoLLqKpYnep123E04R9rsw2bpIyR+6NGiGQpjwqkIQ9ntGF0OATZQrl0cXfs2bb403OJXp1I8
Al96f0zdkEfLqu9kI5UqHG/5o1iM2c0jV1POFEFRk1TikKzrjzqp1p2NIyAxdTItOS4wte1nI4s1
Stl0TD3zca6maexyiOd4hf1adTnMSGykHi1CnpYoPojUH2LsXqX36Ve/jM0Jv1HdcgtP5ij6KTnH
pWl0Xg1D/KOcuviKzd18E8hkeW+DcLhzofE2F27pDyRJ3uEpMXit6WDOM2Pxu4yJuWMNaa76OIjP
A9XRXWxVXJAO7YULa3KPhjK5Emmr9wZmxFUUxgY4VVCFRz3I6SrQqTuP9eDvu0oON32d4R+V6/Jp
CqLHUfkA0kbs3oZ4Dj+UG9WGBOM07BPtWp63tl0OWQsrKLdQvI4J4xb/gU7ARr3b9ijrng1fyZcI
YtjtU7p8RVjhe5ekfjfwzoU5jEp5UkLbIgkms/cSTdA2E22PUyGOw3FDGM/gLXlf9/lgVfTMaeSm
regSFJ3rmL12q4QtyhVJvufATmMxib6/t0Y2L9GKT9rAepnuBQ+WKz/AwJBtO3yK3oOICMPoR9e5
7qrUyVdQS30VL5ktAhbxJ5Ttj3JO6uu+QUebAze6d2lEwH6glK2Mnw7InVQfbZy238YYnG+Uocwa
xn0niYX1AXtiHDRqpLE1T+ncp/eED3rbYNEcsoaQjWvaMvemmQs9jXTfLWXwQJ2+94upNoBY7qeO
hp/S+rKIVOfO7ex+wnqSES4sAuOi84H5yEg8kz1OpKHo2q4cN+iSEngotRcHNQXmhx+SfuO6NjiV
rGlh+lahySdSnlVo+YbJQPd53TQMJrx3Ue6VgpCDKjbeiVRivY9+KossitPDuAyLeDByadvDHGUg
X9bB+72hC/vmjq3bPnTN2ZTdo4qE7z6r0ccw7GcYWeF9qfi8QNWx+nZuZSLg+vQuLPxAwqtwGnpU
59NK0+2AgyXelmHrq5ce6pPLQ2bIR5gZtuyEdNNbhsKr3c1Dn+3FOAVYhXylJwZB+n5uB8hL6aKg
nS1xHGQ0Lw2NYZDxpWnrQzTwstpBwUN1rBbJ0lPSA6Eo6NAu6SHTIhuPeoXgcm1oCSmtC8QMu61P
aAMELgw2zZiiywqdLPe4+ZY671w23eE41e17P7oaMnfL6gYeNM+SH65CK3RTtbNkv6DAtWbA32MG
ioEHPuLwzAMZT2IXKZTcecsGE97GTArgAdNsm12DquVrDiP1RNEQZEkmp4cMV7U48djJl1EN8gXd
Uy9R2qn4bR1aNu1rnSbrDZk7Wu/rxFTbJHHxzYRdhva8oUm16X1Vq+2CrvVcdou3RwUtcYFyIezd
QIXQV5xOY593mtabINbqWksDPz9Lq0u52Umv9zqtapSaM0CjRMDNx5HQguOpam8KrY38lU3QXDdh
mLDkOcw4WFCE+HCmVyGVcgtoFMoh7NCx31rnnMjHII66m5B4DbOODwwyPITJ9hCBshrygVL8er2u
eK9WZfBPVtv7u3mdsb1ZyeL5oarpSG+9tfjlHGWnLlpIeU/CYHnuwpksa26cdQMInDEci7Ws4rng
YoCMV80Digm9gLaYA3B/u668qCMNDfyZNZavRRny6RWGhzvMbSWTB9YFGdifJABskwhwRmgS0TMn
OkrPqMqrc1nCgCiiyatq09WwngqLBUGKGtUnL5qydW3Bp7hZ8xBOLMmla6Ciz5nSIl/Ddp020o+1
KUZUYJusqx2/X6M65jpPRc2O0VxHEDVM5O5KsK14MroHycLWVhesGYnFscIZFCfYsU9NFXNUySuL
SxABCy6QOa49O67aiXEjqMKZ4TvzVcUD8KIJDfdPN4jqzkaR/hq5nF4YdRk0cGNvY0tCm9OOg1pI
Vi/gcCvv9lMkkviQMBHaYyWZT4/dMECnrYYYTvXsEnttexnmFcqqO0qjJYEtq+VLhPr9daF+vck6
nqnC9CaLcKF2yXNCFiJBoHiOu3mq+Pvau2wXQCnHLe2Btuap4bN6rUctUNAry+tfczZDsg8rPrUH
62KU/NCftdpBhrHZdYn7dp8lA6jJOhWL3+FvHr0DbwTQHAUCPFC3JPV28hyrL2qpuxr8Wv+gazc8
pWU03oRDW+6hM2DJkJTxdAMGpywP45is7WldWgIC1JR1uumiUslNHSts5WZVEd0rT1BYBUFI7xKQ
GtFpkVoO+cgSKo8BrfVUgLfguLhF6cUGiFqwFFUIktRrC6k+XQIcbGNrZSGXEehTPUbqijBUiVv0
aljcrkG9v2HJRN7q5FJ21gRURTxWOiqqbsKuAIMlsOcmBYrNzjjqneQoKRaBR9nVVYbVMtZsaysG
mjQDHaEO66DaG5uOGb2NYKBSCBIhSiuzMCULACP4CgN25VwwE6ANpL+vd5KW1bdvG8q2Mdq8G4ov
GW3MDJcztWFXFn4aOnBILrJ571jY5cKO8hF6bvpe92P7Biau8vvGRPKFougEe1O20ctKoAXkk/YE
4jpXLdRFP9+m2H4NWgLuX8OltW5jM4grR1I7jcbaBvgbckVbtq06Cf++KUE85zQqyU086ORDzBCe
1dhjg07liFcHDIlUe+4SI/N6RtmNT8xUsIlA0kLpXiKQ4GmH6rXpA3UND3MxmwxE0w0YPHy1SRKy
d+MQwN8UAdsSHpVgdXoTVFjxoRiPhFLr9jrsIr8nySpxYwwV3BWgUbHcdk4utlCzcd1W4uu4HAeX
5NtJ0f5WZxnOPFzCIFyUBtqDBkfp66lx7trGK9iHno98/cFi1X0unCd2g2ucLqcE/ZG/t5UuUZ4q
R/tisesCqjvt+mc3ctMVIFzgc4C6SueH312sBcSQOpK1jqMcHFn40VmX3cxNOiw762l6QcQpGNUl
M+Vj28yUHi6H55Zhs/E8qCbwLfHCa/Sj6fiQ1dBNjungdLets/LbZrQuoq5ETdfVcXasZshF+Tqm
40uSiNVvhmmIVoApKoHO3eOqy3Ufu2vR08zsjNUZKK4UIv8IlV8fZktxM1RMll1ean0tQqrFqU0z
xUAt2Wq5a7KxL28GNmLzJsqv4zXxc48dCKGEnmzLm/XQzSOsRPTPkTyCNRTrph8CILJ2UMOvoQvK
EfZZ0L6YqCfLyfmWip90ZWuf5dQLeYxsOIzvpCbt+kLFpTpIQ8fTbdLOGd+m0Cj6x1g0S4VbsN2a
cMwm8JVpFW+gANUbzSx0n1n0uDNgotTVMcNTQnvpzNSOheK4KT7itarXNfduUNMdVPnG3iOtQJ/X
aQW6ZPss8jvS2RIYfZ9Mye0UBBLVXFlv0pmcWh3Sh6nU7W6ANPjKZbt+ljUR52TtQrS/SXICo7K+
xklXo8K29oGXa3cwS5rkScng5owsPbQol257ClCTmpCYjRYrv0Yxh0+ihkwbuLL8MY7Y+NkqXmL5
ZDXfk6rq7+Bjy+/QDPMvu5a+xq5axGaVc/9QN6bJTm5S6YmZng2boHWuLgKEXwpXiuWVE18fbGO2
I0IG9aatVv7m40z8tIRnzwFK3w0fsRR4C7yxCcrkW9UqjfMs4vQ8L8145LMmt1WMjM+hArtAr5xY
QpnLzgybumvGAw6D5IC2ajA5pJLuw1QGIY9mcoHfge/XuIf66j1a4+YQSA8FIHXZiUWxv0pAbxQs
DLKrpVJwDn3Lb6rM0C1bxjEFe7WKdhP7JA5ghIhwr2S1PlZA+Ah8LE3ivETg55yusT9IKITvdLRV
EfKsvcUOMsGGVxJFJa/s9OmiTEI3hBUF03turscYQz6KFjJKD1u61lleotPdzVmftduOq+p2hd5a
Ai+2sFaTckFcIgSvlNNeqMc1kdUveNk47MIZHVulCGkAimYmKgZV0QII+wggLW7jLepa4Hujieym
b2sQmHLq8FrDtmjmWhyXzMm8SdPpJ+BeuZn6abim61oew07CHAvFa5JC3AJBLRDG4WHXJdu1ccPr
4sJfKdI2N0BEn3kSLrgKu3a7QNG6hn8Kys1UrS+CeKgfutElGz6kEwAxDrtvEDa5Gj0gCRYF01O1
xOn7Il13HQKxuIOYioW/uh44YjKQjU96rI2srClQWXAvCF3IrER9RcVRciS0CjEHbseZYd0mU6Sv
PhQY+isYb0UK7hOIbFMP+2p1dgQfEUybOHUNyx264wLo5CPxqboGSdLlcKxTnuM8jQ8UzwxuNRr9
u3haFpebxHXnVZjsiAZZvsBxQBKnnShENl3BpxdpHRWxy7IT+MHuzQMqBSO5VN2zMym/qddm+ZmZ
nm6zFCYTqP3wVYeBg6I74kqtuwGCRdSSutpNDkJWPih5SgLc5IsG4L0rCR02LjC/Ak7nQ6LNKDcX
RKj4H5ULF7xq0QDczKCLTvFIt3jsfCmAZaNmK0V31dQQpSzyCYVMnd7+9xDKv7I5QDvSiDL0AyAS
aBKx6MJP/Y2QGXBeEm0qnLlNj5M6xcC70yqm+dMlFH4bUfy2cRSV5X//sf+KZf3+sZiuxoB+kRCV
W/KPj9VT7ZN1GWFo64CnuZJLLMCj42lvrUrRHHCAy/+XzwzJBff5CwfCp2aXAChF2g6hEczn+wdw
M1iWjUrCfR7n+KJmNh2BD0VweOUgiMZhV3k3PXkxwsQNUVMDhkibA0x/dHxzy9ZxWy2MfCzSZjMa
qJqgeeXgql8TOibBkQVQzIHfZk2XfMBuRg1tEKr5pVq5NDC/U1Aq4LlRHyzATz951sECmjD9KcTN
nGl1SBA4vm8gawRFL9foZg7N9Jyiy3WFGlHW3iPoEwIDIpMZD9Wk5mk7NojMbFsnOHJEYwJ7rkFj
1H9kS3whSALT4hTFpoNUlpHwKasnOKh9MwZHIpY2gKvkelNwNq/HJNLswUeNxNZCr/DhEDO5V5VP
ocGitNpFAYrLoi/jKN40IOVRFgZKgKgGlsI2Q0XC5JjW4Ek3i9XLkUmCns0nCdQPQD7mKmxZD98E
/fUrcqa93pikC76VThGS0t5zvodjVf9kUtNkXzdzOm5jES6fMvU1KYLBT33ezt6SbTN7gAF9tbLN
aKBEo9HsPI4AqGNBQZpo6o/ICZkW3UwL4Tjjw3DKVmCnebq6RoIgGgC8lIhItBtjwJluqqDW+1JZ
AHMdiyK1bdg4zRAbKqCwTdhmOL6BzST5IqcBsRtJsl3vl/VoMoRq9r9vjj9Dtnd/rMg/4qB/x0D/
ToX+vwyh/ksE+u8QKubGAOYgOAv+N134X3K+/xyd+BeS+tfv/gNMjX5LcL8h4hunmCxEEnCkf4Kp
IabXIakLNDOhJEZ1DCj0z4RvnP1GY1CbmLgBZjGMKP4v+1fCF1M98ecxhIOB7YX/CZcKPvZfDyMS
UsYwyxDDDDFNB5DsP6A6G2euQT2DrIEBTpa1SBlCbuh2o0QYL3LR8FBFDMRNCUP1IAYINzXYE2ce
FtY/xQM0LVYiJlI6846ICzINoKtvwlp1YJYo26QZCKuuATiU6LsAqTscqciK2iV6xv64La0Fu1De
KtMgmtGVby4FsCGRxLsgeo+BGlE0D/0mjUmBtDG62zq47jXIDgdoJHeugv09Kb1BCv8EZkSg/QWF
VUJsQt9b4y9gnN/oWd21rnpblP6pgvRuMtGr9fMPWPRA8AN7GIPuysKzRt9G1xxXHg4VyLKg+Pia
44JvEQZFihbcynul7YdqkZ7sS/5k47Hf9GmFeggQItqWkOxS2z4FON43gD2wdcXwVjs1bC03cd5q
/dkaJAKsD+y2bXrEFWyr8t6P7BqBsX5X9+2wLbWTD63suh3wSpd3jU639ZDdWeGfETF6UAkSacKT
ZVeBZtiDMYuP66i/WlQY34EoTR4rhFywuIpAAFLrKYT6lc33Yyogu5TI4E2oUkRkrgOB5E2KIjyv
CPrkdimzH0ASvmbpyS4qM1qkqgXGEuHhSDMfelKHV1M63bA1doWR9ZdDLiZ3U/cZ4a46Cx7eRnh1
F4HUFGLAIVteHsM0/7C6uUWZ8Y3uUB6yOv5GuYVYTTTflyUeBFXyIVTh7bjyu2oIb4Gk3nlgCj1q
J9yUSJFCe0QzXZm7tFzlvpyyA5rqq8HNYWFlXW9pdIlQQ4Au467Jy2i1RT2md4LKh2mNuw3yKNFO
1DXeQzT9WNR0IxCN2dIYX6IUCHZGcN5ApilQr6BNwiKNs49MNZC+/aVXq94YiMIngZJ8WSTeAhyM
OsBLM0yiHiPJg53q5hgTz75bz64hpdQXIPCxnYOfZF2e6zZ56214q5b1dkJUvADYRLa2hQAQU5nB
RXBqJw2YHjRZucKbdkEDW7TFAuySqHrrxvK1v/ypa6n3XA3PNh4gmjtkHhRoBISDqi8bl2912Qc7
mBk7ESh2jXDFjkwogZce5lnZQCwMVyWKmbLqRAZ2tOxir7ruRBXeCHiY4WSb+KGW5qqzIQORBj3E
OvwihCmvmB6nw8Bj5Iwcv4718sxKc01W2E1kXYvaxd9iaB6AI93aKQuxwqfxrVs0x79SD124vNeU
X+IXCy48lj5WxN7D2gFA1v9cGELewrECDNibzbLubTHIM68tZKoKx2XhbQWgST7gcARhOcQn0Dc4
u7j6bKdy3asg4dhN0VtaCrQrc6d2lUYQeKmwywIXn+KyfOXYoWmk1303Z2dcx0COmlDsFaKV2BOo
x1vAaLsWSmphK8Q9KiDDWyNRpC0ExyM0M5jy0tGiLsePVuDEUHIAo2UU0Lpu4bmvUQawULCNTvlP
2esCIoYsLlt4jLrrmHZ3ZWp6aFb8iwoIID0U3cKteMBdjzdvIwTggL1ABbocZLHHcrad+GJyWdDP
Z1FR1jgYhwivhWToBWyCxJKI+ansM32cOnJFDJ5862rgJ1hnBEdkQYL0vMhh3qQeG5lBpTHo5UK6
62tzSqW7Xxr2tHQgEFGTNbclKqDCNVh/AKLTogvZQ63ib9eKc29CfxBE/yzbfi4IiA/oGTjje8Cq
2MeLvVm8u6GBfmF6uulQWcJlYG8DQWCetFjoscU3quvmy8/ms1wh2I6x2ggIl+0E87537obJ+cZV
OKpisrQFDYjYz2h58rCcv0JMbtgaZsactcOxjvS5dcTuUHOji+q8RKlVP8aBXX0O2/sHmacfCvO4
f5oaW0dzoNXgxIYcahHYvSG5tgnKM+oQPpBpeCvbctdny3CuiUkKSvid4LrNLU2OguDgq4dzuyAN
TCoCbg3TKjoSnUCqQGqBC7Xp+ugEN/enWrEP7PiYDheUPkb6LS55uYEM+AGXDTefuw96ZKb7BA0O
TumHuoWK1Wk8cJzqDKu4+1HV4tyV9mmJ52ZL5BKcWlXLPAVkd4UkybQT6/BQ1kw9ZxbqW4lY3SG1
KcYhtOORqQntK0TGog/1yfbYHjQouwNzPdumdfukRqywLlN3w+yf+7Ilt6hrBSLSmKqAkxGgGp/6
wyWov8jQflDPh800uRuFV9PNyVWL+HSeNOamFsMrp/QMiv7DhTHEWEfM1wRgb5eu1Rug1vCjvNys
mKicIsLM/QHoXXgEvHQKwHLsLrw4QocmAVkahhd7/mUKVn6YYBEUrLbJOZUYDtGx5VdbzT8maT+m
0hYpwIED4cAT3RhjJMCKohyP6qZMwvokPLcH1QP9QURbblPeWXAtw3DtJtx2dMD9E8qfQwNcHcGI
rWTxVmCqe6Gc2dUDlq4fzsD3pn3YJt9kVvWDA3C/o6Ifb108/igz956y6uAYvjAqg18sqiwk33XZ
dBQyxkj9gQ8eKHGKkItSiTj5KtTbsnteQ8zCSDS4OgjweczwSsc1gSfeD2fMDz20WXJd4yqkHQKM
Ym0xZiB+ECNJT6KKfuhovL1cXkuG0wDa98dUAxGLwzMNNRK/AZZ3FazfYc8HxLPbh9IjYQfVcsCV
iCOJenOMMaSjg0ucs6FSELYT5AcZ/ld8qU1wf6lvTJnixaQDDRFLHFvff0o6ZGc34OYFkaeLue/W
a0WcPKHZxDeR4ntGvgrQdst2yN1ipEN3xRuT7hLHf3U6voqdggutAgxpaRRIHhUjWcjSc4XgFsKi
eAg9tA6kAJf3XnhkbsMPsTCYcCVOSVAlEKHJOUHLgzAMbnWvXwjH0SBgmCHXjKgjBsngsJLucVrW
+aqm9lwG/Q8eVACxTfZEuoYcYAvLrTADxUk9s2K2VQt89BKixLCAAgkGnYcS4cu0rTEC5TKWA+Ng
8H4VrKsg9XERlQHdmssMD8gTC0L1U/ycaDvfjFTdQoN0+zQcnsbaltuUGfeVaeauxNrhfNZr9kgF
/fYEpz0NKb4xscF8pj4UBZNRmq9oHXFWgIsDckS3AbYe57i4s4q3Z0owlESOvC5I3yzgjTASpqHZ
WUSr3BiLp4DsBHzICnlewN/A3sbmDCJGF5zjKDeX2SckmIB4jeu7sDhCV9lqaN0IZVoY7Dld0/CE
EK86Y/4GLUbdsiOGv+BmtIG5IgEwm3DSP32iO0Ab2Tft6y6HaT4fUwQ2d0kNwtfHei3icZjvPRbO
NptRcWO2yjZT5iqDeQLH7sJRdtJtHLiEPV3HJa8dENHf73idCFKUM0pSwNJo0gN+V/bLDSA0Au88
tU+xG5p3h72zvVQgeBsWPoyo/Q2xavyky9K8YL4Hvw5X7N4GJ28GVRAUHr574rksKPpnWL4oqMsF
F39YRq+Ep1lRz7iGR9OoG12V7aYd1uTROHyDAUMlruaoyb1fID6G+DPaCmdaDFaGCFJtGu/uM423
5SmuEwSkllxhzbzHfgX6nFTPGY/fmrRP93GL+29EBDznIfRvQPj4Al5/ynAV+37BaKUgxX0aIUt4
yVKjvIbFXgSYGvNJesyGgebxAaOHboJ5eQzb4exL2GEu4ffdWl3Znt43HIUDYs17rJdnlfIjITD0
wbfcEyLSvLfxW1RnB0XDVzDDSCOWcXKTBQO7HjMUH1yWI2pjPRdJhkQ8lIZdWuFsyDwKAITkTsQi
bpNUkCck0Fy4XulbNzVPUx9oLITqi/Q4acHc7xCNfhkzQP+Vf7/8d7OiKWGiP4Ix0lsMv0GtGiLP
NtNXhX9bOl/lM+e70EoB5VH3mEfQXWi6Md5mi3pJygpjCRr9SRZ0fAsStaiZujPhsz2nBoglpjGd
O49pTCoajv0afxFjHtSIuhyefVcVmIL40KEDyVkyLzvF0jukAA5Zr9HzDs1rV7nD0IdyCwvupcyy
s0UcTDXDcVHukDblK+PDecLyyuFk7fHn6HxxyZvS/KmxoPmb+caa6rBGybENIoR2xqQwdj6Ymj2F
HRBazx4We9kuhL5ah6KuDYU+InuFbLEEcuvk+isy/jlOhvkyggO7FMhmXmtz3dtLm6S4KUp6qUb9
DKwDX7sWIPYv+LvAB/Vha8Eq4XL2EZ4ny77QH12NJUoKm2bnxNdfQbu8VxGKhq7B52OUDHAfPPuV
Bz9LAix1uDTbrNfsiLhDmM8YXlFgXo41eQUUOK/LDv5HkzhkN1EtBxjtsEEfta08Du1BEvDLLe7H
BFBFAQzjxRs1FFVV+pMG+IM9XvZoE/HJlcZvKK1/R67uHSDKexKSW1FOj2FYfZV2QQR+qL4QJNlR
IH5QPMX70KRbWc43mBoF2xwkdOEm/75emiOg8jKPEGPZVD1m4HB8XjAuxx5ePqDuGWu6u2OynTfj
2L3E8XocyT1cjjONu+uVtU9xj9EU00Bveq1+pmkSFdnUnYSVDytDKcpD9ogOA1X/gFElM1i+DYjr
7vMy+OA+1iL4iaESCpm27i1Mo+k5IKBCYLjyY8aAiFYyE6//X5b79z8O5y9hDfFiRhFUzYANQLBK
YoJ86L9X6P79j7b5c6zff/3D/hDs6G8MP2iCQhHj2aUehWD2Z5A8/A3B7QQ/54CnIBcuMeK/BDv+
2+UHJMQYeJckSD4TRID/l2BHf4OtAckO3hzmreI2+U8Eu99Drn+ZB78/hDgEyPS7S4L515c079+c
EsDfs665uDTfS3NsVzcU0O5TdFN+hj2s2W1K9Ll2OI3CoNvOQLhOgyUTyg+5nFjbbAJCf/XJfF8F
vLldYVNcadOJfWdcdpesOr7Ge8BQqHga73pAy6gN5u7cxWX6Nl0IbKWH8dFVQp9o58wN8IVlh4Np
2WgaPdRmfOqn9APj/oJ9MOr1DAB//FGXg8O4F4UzaMXxLbP0nnO6c7jgNothnypCuBYscXDvayDl
qTZi43ofACuHDINZqHqbVq1ErASeSFOLEqPQAFpfDkmxG4c22YY+TDYOgakX0o5087eV86cQ/vc5
iP8aPP5j4cH/jRmjKawqdnGv/vbMRWswW8vPQH5rkh742J+GPoKBbfyvYHbwYDCtD9Mu4Aj2LTX/
aZAfCxULKEFkJIQmfFmPf//wUaIPn62BcyImUiDseeY2RfRoBgkKDlb9ofr/8fOT/g/fNbl8mX8s
sL/vsvAfMXkMFuuDJtSgc/oe0/4yGmzoDGk4RMjgCdzxJTK9xpDd6sblfAjT3MGy28cYhvQegCXb
07Gi+1kEZuck+mHPMhRbxiCa4iimBU3/k73z2JIcuZbtD11wQTqAaQQQOiNSVooJVknAoTXg+Pq7
UU2y2cXm68f5HXevrMwQjuN2zLZxtBcho1YD+22S5t5SbJErp8xCe71/EYLBlM7H/NBXiuwqT6v9
qHuhrqGSRYwDicKEZkj5QULP2NhOH4V1Evm7aQBiWPeWtbeNIjtoMUiRwfWuuhTi1BNeDCWEIO4X
ZT5jZWsXyDiurT8xbsX32ALD3PS1oyENbQdikhxiLb17qeL5IJs4Zbzzpr94rf/9c8Wqk2Wt7Tlc
MYEx/vGtdc3KlnqCLzsd2NS7i1cfhwxv3oDldAuhGVeeDRYmL7P5sSxz/y8+1j/fyj++1ZawzdUJ
YRmm6xm/LCKdxSk0/GhEpPySXFOTPzAxLXcGcuClwvU3sqbcNP707GeMRGTpnCte5fgvkv3/zh+w
BPUxBo0lEEtN45cNRJv1uHNmgn6JG+XtI8SrOcQWmcdBWzK6/sWm2QDi8cdPuICK6rL1YNRifwK+
6peX3a4bLqDayl9SUjtwoBPCqLh9EU3Kjr97OKqp1A6zPcT7MXecp38zc3jprL+reahuEg9WiIPL
OlZDtdx3Ve/tdaay7WS04r7D0BAQ6XAPlQfdKgIaupl8lb/jFJJbu1q177hoTpHvVEHblP1+xLnr
2EawjKN58hF6TjjAzp7scTWR4Lzk1sQxXi/U0Plj+xAB9txkKeoAlvgtuR8wY7I9xKvpt+3sx1Y5
OW4ibhtAjeR5qHokXTOb7kyLAERnyPqT6uX0Qux3DutqeRZeWm08YnOsUKviatoaxoFZE1/QgdtD
gjXCIWSAJFtoK2+0bRHi2vaqr64lxQm6yTLZHM0l6Q9VOef3EaTPo1MJMnJGM+5aTV2JSmU/iigD
2WNy9dkQjp+YVPeDmDMYrfYrkIUO7QO9tdMlKaNcfebGZv+o1JSTQhnDxoeemWN5SeJmDD2z54ra
eKwqeG0QZtVzZLr3tpjjgNX625wamyliZTxZI4lWMKz2wMrA1rP5Vs/w2XK/+SLUEGok93ZqnJGu
pgmh0J5hriYsQ7oWRqaejbzJk+U+dnxBdlbm9+WG/9kDBNqne2ErAz+/Hb8sETdWMVr5LsdjdW6i
pDpwZ1ThDLfy0qfyY0jlSZZSvpCljMJRS5D2XTM/SEFwbyzyUFXzcGmqpH7o4ineOkj9B9GYoFCX
in+qVPERb/G4W6Dbce6ZfjCvMCodRyByWatOhcXnHOZpH4fZ3JenedKPlrL7LcQxGfilyT0i3eNd
rsMYK3swtLI6AB7RANcx4U8dUSIZuS+15GMlyuIOdqBJOsDXjwVh5VD4kCTA3db9kQT6Te/S/YyQ
sMV6+gQlbzl72RQf0OZfyX4UBy3i1jbaMAi1ybA2AKiA7aJyYr5Ww1mfshSyGhxfL4kEDp0kuXqd
XQexqTQ8EomJxtXl+HAhfjh1+dWOB6IQIEQRw4tsZ9RiCFwsxPBdkzZYsDFeK5n5O8O2RhiMHimf
rgNmlRKRPdiz16BlJt0tL2pUu6WbCfsD+1rsQp004JjbXs0AQITsw6LSjb03F/yO47RTdQOR1KrJ
bChtfHP61t2W43Oby1ceSPx8R1i7pcbh5RghVlkRytyK9lKruAEb2hJ0XvlVae4zNz1xwp2ynIkI
sCBkIYmB7nklHnJR7y46yF2ih/Fr2rBZcoGNkC/5IhsjLLMMDqcDSXX2iaBzBSQE4WwsbN9b0REl
tlqvxaGWA7qYjY1be2NQjdbVmtHLSFCa72NSYEytnO+L0zHR1S9NiRxAAuqROF/J/XgSD/HI1ncZ
j9bKT2b9cIvTRN7pmlEeTXN5smPzB9GrNPC5hW+SDsNfOgKFBZFRhzWznlM7MzuBzvk+zJEM09p5
Hg0/4B27Vj1/muFUz2jjd7xnxLJa/GTlDL1vJrw6JenXcuJarCv3k1VPX2a2grdKzi+lhh6xyou2
X+MCBVa6aaT9Efd9hgW1galhv0eNYRyryKnQIdNL1QNVy37ion2N/DdWmL2xfuJ6p/EvFjTD2Eus
O5802VijyS6zm4VFC0Rl4UjoRnsKM1/qZ9HE1tm2dOuhjhrkJyXg0rXJtp7TV0xiDV4qX9/NtkZo
mvDwcWLTCKG2dFwyZ0W8sSpSjnrZbifojJWQDosuXP+y15D2zaYOdZV+dMzeARIVeqCebNJpBm9R
if3AIjWIGt/lUbGoG+nnAd+JrPZJNyOiZqnzSKrnUYK+27R1MRxyS9039aAdqyRdtjNfSyBD1SvK
95XTcEuG8VZgK7o0Y9o/Z4znp8oeX6oqHfemWTv8CnoZAoHr7qdoevEAN+4lOMh7ZdTLnepayCJW
mV2wBzZ3lR+BcPBPCGHf+qZmY7N016UfeIv0+yWxfcYbVp0OmF5iZiQ4q6deWfKgseZBUOwrpkIB
5dtp631FjnfvNco+DCAGtiguyUF0eXPgMMyPi8yxF7lNx+cCmF3nloQmUSJBqjZZoPBhhBBAzAtZ
8QYlA4YdTykiNpFvfSfYXl/dpO7DbEyjTWbr+rHW0SnNloddY2c7LXa3noQgGM/1PSliAS2jjIMl
Ef1Oms14L3T3fVJEIiLD7ogGckgM+HN2XiYK8nE+BAG7bpOHFQw9QiosPOJYuX5mXb+8IUHKx6WG
WUg4uDrIKocCRPYBLZmpQ/NThHI970iCLu9dp8UvvoZlMAUo+qgyThyW0hZEoOJxxHrJhmviPIu0
JXmK+Y48+nA5giJySafAsw8huvODtXJn4/YM43T8Dj7nmUNd3yln7Ei4Gt6BELV1Ve3sbjsdIaWm
/OUOIjJvVyzeO1Zde7jRMAUTxDp2uMY+K0qW0Z7Lfge/1k55SM5N24yB0tPPXRsDjsny+UwEoDjH
0qnwVmJz5wJabUyh7qIluszKHkJDs499KaJPZb9YL5iWBTtCixRZl13HFqRgwnVxw1/9Y4ncMSDL
ydRu1Hc5OeGazN/eaJ0UjmXrBKlZ4Mn37Ue06/TEFq3F2KHDFG6TEc+GP1+sQl7LxUp2aFJvKYyE
Vf21N5L7Z2AMLp5cyESQ0usxiPr6wQCOdkHF3OVmrvPRrq5T6yd3haizMHMsJKypYJ/gmfsOvHW5
iRTwgiKH06W0er41yU5qZrPX+8I8YAboLlFXu/XGR8kO1DRllx5y2nvGUmfPfbl6JG/RHye+iSLJ
dys9VYPy+lWWXXrgyPWuk8PSxHBV5G7xp9cEhhZxrPo2qBJn+a4sTBiTXIFSk36bOXD2xD4/y0hZ
9xNx7o1dYlvhu9LfoMh3mKINd+OwUfjmqT7Z2znLGMiiKeeIw0jnkLpjfel9qRmd2UYt3Hq0bN4B
fp0OpTR3gzGA6GyAkJvKYZ2YNsnZcrrkyL8V3Q2l8m5jPhp3k4m+HWWFtcPb9M2SSUMMV8JFWjPV
GZmlE5g8UJaNPuJ8E9nNRpG9uey3XxH/xffeHZ2Dm6a8ZsCYL8Blb4U/pkHJLttB9+D7CuPeafTT
xNrgECtPb9lvlwQD2mxgp9h254YQ7n7BB3jGpE02me3ztk9Bl1t8H8Icw2LQTun0OljOh+W2xVPc
kS7syisB/uZmxGUeJtxsyQgWxjNmUHL7gNLwU7fJfcXN6RBV47Fx8vaktcRIxrbcq3GKtsCgxDZ2
PKToAYRY1LEH1FVZfGlIHIUZ9QYB6ynGy9kC1eP3d5XnFrdkgDDTO7oMReGvDE/20wC/jO88Ffpw
HrGxa+ZbGs/+lSPyG+TUN5jrh6EUfcgofzC1hNDPpG9dbehgxhU4GuF0e5m+mbh9rSlVL/A6l/e3
WjjL+WKX9WJeGuz2W0cMD3Xj3iaoMEHlMQW7qQGWy5u9nT90kMhYDKI/RPJAMwQphSG6ZLXPYOws
1nfbnIKxq9q3BYaAOVTkA2nsZmXfXg0CXFy1o52f90+JYSWcYGbJHFROYNy9GUOQcLS7NPIj0EEo
DXqL7SNybpE7fyq1/sdipQSgE0T6Kr5lHt4PzBDnpohjkiuW9Sj6SOyklBjN8No+4Kj6cBbyfCQo
3XOnx/albu2ScCuWHrNq3nCW4bAvYugOyvlOzpybkNb9kJHekMhvCSYZPVQoqGiAjUnffzGBGi1D
V+yIb/BE9ix+57HwsQN45rU0J/YM04Pop6sPIHejRCdwZyPqM4q/O6qHetz1+s5sjfxVlwXvIlCg
ELruycPCHsQD0yZ5NsUmUEuXy5z2S7xL077fSzShEKYXZ6epaQeuJh3wafjttyFPGoUn280ewJuw
5/OK8lQYrDQHd1ImITcSnizr8bDNfLJMg8mubEayunFhklsERjxbTrLzgS+dK6t4jQWZgU2Faws2
Si0+6xUCvTHhrHWQSp4JcJwWTSVB5uu0UxTK/UooWm7rGCJWDsuWgAI0CinhEuN53g2azwfT7rsX
c8R1xayi4ejr4m3tDvFlzIr0MsMa4JPIskqr4l2ZkZUYTPEkyyYNKm12gnJ2ywdrWc2DdmXs2exO
D5kwWO2X3efG1cq9XhdEIVJTWQ+5V3m71qyzYEam3BBfJs1mWdVmsicrMB3CogAb5A8J1+lxgPfz
CFza5vd086Oqon6Ld0NssBlMx54V8dCxntX97DUh6LNR5AzZbEho3s0AuHg20z0FH3wx6zl/171q
AFrikwyP8/pDNNmXpZ+4kljdN9ON2aB4VqMZmwFLA7Ow6Zg7bOXVMa5t+xnXGO8ZueAd4pD2nkCE
3OaAgAMPbsZh8MrqVY9TvrJ25z4vg/+j1sTX2B/yywydPdRTfX6dYr9+58m55VLdBp2DYWPo3Gkf
ka5g8xex25XzDIrebPIM/yG+G2/kbJE9U0/V1zeP936feCZohTmvd5XE9dT6OdMEUNSHWu/tbRzp
Wog7sMEeWeanIs3U18wQYltzS2WhpyPkDvU1ZiPG+nCyq3ueE3eFY00X6lsIpliceXrOxDtUGkbS
kZOST/LBytxox4B6x+VTh9/b8ilgyrlEcN7ubLvuPkd6ujxI7kHHhV6E7WLM05ZSAiKMmTcACs9g
hMflIl4jP1tIn6Vt/DjLQV6rOhG7Zirnr2tEdQsYKg5Hi7nJiDsrNASfC27NJB0iNpvkPgmrjlMd
NimPtqhJm9A01RIYHbeqRpTlKXJh8eS2+4jpiNEkstE4mtEOvd55nAq+xLEer2FMa4wOZhUvB8+S
R92t46BD7pEbPvSnLOJKy1pyBCGCU4yj07vrZ/IUdDswkNTVo/SGH2SBuqNnt4/QtbgrmEYcJvKY
5l5y15Tuzwfy6ng/WoP8GMu7kVISsNZDtIejvbCQa9tPTE3+hked3Jt2Pz4vk+E+GqrRnqPWffCG
bP6SS7e8jL7/KIhr38Z5DvIBbE0Zx+MZaiMAb6NrT70kv8Vz07zPCId+FzaXFHaiPd8hHABDPQDo
qPCWaEnfvkdSwQYTo4Ye44zh5IlxZ5quFthGWoAFI4Uf03vQu3N5p5uqvlOz90BL8Uei2adFqb3M
tfcUVmCNQ1g471VWM7stL4leAr5L2uiWr8ckZlAVYlq2D1NdmtyCTfWjdczmwYEjH1hWujxagPFf
mi4HNGTaNvKY5FHviDK+DWBND8rkXunpsgyYrazLIKc8EFbx064R3eB5oo/EPL05Ws1d1rOPFlnJ
FKo0j9IRDs+KFpqXYszWWdrTGRIoy/ENUEo//VB1zsNlLIAHShw2FyouEh4/g2RmrgVIG4b6qbb5
vKUk9gS2CLCGEwR0LWGoMki2GqkGvqaTZwrRXzSlwTeh8gH6Oj9RX/+mBFYSLEUwIafEjQ92zyqC
hXS5pt+mgHOo2EFmGI/EpeBxotyGiaHdZ2knsFBHbx69RaY7meGI/HgaMR2jakVpIMg8gmZkByx7
p/vkJFi1QDMkUJ44OM9WiqFo21dxfB55uh6bScWhjO3i1onFOaeEk7a9M4kTAWArGOEtHIbephpi
bLae28RPxHY5hiCaNE+JJkwWTCJ7A0KBXcLX6mNTxuIo/Ta5c+IYB9Og7GO1mjIk7QWMXtazdJeK
J4FFKmbKxL7CKMsly32GKr5eCZrxsJChCSe34mk2TK0ZVmMzhAg66aFNgCbpba5uLfeKPaGcONBM
Fe+quXiXCcq+UxTrq5zNR2AQONB6D6Nci60hrh7iKftGrE9xLfaXXSbwK1p9+kynEl4Xg0eZN+gO
ETlup2NW24Hr9v6FQF97gES8ZJB9sxvgRXUsjdK/FRO0i8b60rFLfy4wLu3sHtSGnJJP2uQtd8M8
oRV6i/NADh0ttEyejSS/GzEemMlVoH2mO0GjxnGpVLR1neHYAD25LjUKUdpFJPYzCm4EdoN7t5jL
oFdJuRN93ZnbdIDUsXFGnRwde5SXypEQSBcDokLvXdsst3awDKzthOwZQoh+G3toGJrSj46Nitka
SG6d3n5BMfUxd6lZUGniys9s3SUh1DL56PtWnTkKZ9R0p+U+mfS3XnW4QlBZznPfODu6mzhz3So/
c51V2KXTZ28dtIfaZaxq53HL3+6AlHPzwIH//qmBkxrGq7pTOEvDVdDpd6xHDYA4BTagKjtwyPtP
2kw+Sk8aWHyDuiYNS0FYttuOiftSZu14ZuAEuirVguPVqwNc3d4dLMR8lzW5edYHneylbUdQqUS7
7fpxxv4q9Ztjefh0zGbYYgVqgqId342iVw9QiDOQEWXBeSSTYIDFwBGXUliWp7JAMgAwMhdulvPt
FPXjqm/C96jDqSp+JDVGn7xQyamBvHshoY9Bd1bFBTMds18is4c8az8cFHJAaY0HfSvfa536xOfr
c7rMyS3nBsfdv493atJjHogxyD96Yc4kRpz7CAcosgf2riJxcAlOXX3hupQeqS1DTvLj3N3aasEn
UTTOYS5acUjTpXzJo9r6aGPGhUF3rxTEdLdk0ULQN3mxtTA3+FsyqfYWnzVIR806jB7WMh+8/dmu
k4SejVE7TBF9S/a4JhdKrJZVaYBbXZ+C0N1A6M7xQ86dhKWH5YS0ekHb42nJACytc7au/FqXs5XE
J7SOCval1hdAKuf2YrjVcMgS0QSV69p7y0IOY0zeU6zGxsicGfHJ225p4QBawlUJAp2MqRLi+Pdo
HetvPhDfzTxYVQsIEzgpT78h0AvDnvctY/Kz1sBT36pW4/IQaVb8wx1SuHyjCVUAH1EjkR5tvCwF
hL2ntKnWXjXDf+2r3hoP5OvNz5gr+U7bdVUE+TLWRWhPRSYC3emojxAyyV6NJOJbU9rAqJgt/Vns
usl0bmVsqVe+diNLt9p7GTM1cZIN5sb0dFaxYBs/csAdvGmEkvXRxZ+ziL1hDmT6dTWDo7YRCmqu
u/eWUZvEuRPnQ0PWeneyGf9UrZCVfaYf7Rj70fAmizgbL6DXCb9i6oIwO6hZuk9WVJgowgs4li7X
lu2Iq2afNtj1Bn1QzRrkYPe7+H5xwEk13GvdwCyw0L2XcTr18WdouyPTjzYDgDJBk/WlH22rMnKf
h3qFe0kMO9QHwuArzsqTa4NGNH0pmxY0ESYhG8PtNHC07BJ8m9ER2yoDy6bPJV5mknrLwSRwnDKd
GsokRiOcE2Dq0g97ZO2HiRKHKQAjGst9PMbTJ8Fd4LkvgcIqoyAdvLjjDeRv96W1GslLLczXPKYn
At0yAIT29jMx78e6vzW6rn/4l8i8VvmB3pFL+bPcvD5RLkGsWz6yd2EW+Wdk3gVg++B2xvgCrheS
x59G5iNdxOB6vOTya24eCCIMLVqx4s2vwflWa7tl7ROR8K7/u/h8Buc1YDGX0UrX737J0S8CIq7Z
LMXJ6EfnQbpZvf3TRH0V+Z1CdJnTYfNbrt6mM+wA3L65/JKtt0jXUpU3NCVXbr3dAUBVn9Of+Xq8
0Szze9d9gLeWwRcnZA9gND7lcMbg28z95n+8XucQy4HpscZiykZ0RXtvdPdQJK22AxIBeqVpzXtF
7PPoFpW9jqRsB2BtHMRsdXea4T3H9Ab1sPS3JJuQ0TH47f+HCqyhz8HLkhNgrkWjonGLdMrFrhZr
w728PdoNp0xrFtV+wZfQl84Ctj0OZmtIzmRQ6MsaFXZTPQb0DqnOJwUWjf1vm/r/i2L+aTP5754v
l3gibiuL3gZhoMjqFr6q/+z5OnyGLK59+3ul7/d/DXX+6U/6zfBl/w1bma/rum9hzhLG+m/85vii
AoQa1bVnVeAGc0yBgeMfHawGzSG+K1zbEXjRsBT8bvjy/kYccf2RAqYs2U/7vzF88Vf+wa7w77/4
L44vPmTmQtfrjDHdi4+dR4h7TrQHvcS2zEIyv48LTN2eMnFYD6jAs84NE28kDmfWNsKR09ussV2X
tduul9ASX3XKjDfnwWh2+O8r+cqOxeJxyD0n86iKs1PcO1QtZVecoW9irLUP307dd79b6nCgceAT
qop7yLoGNWZI7xukVjOF2zFpRDCyNucyYqUFKF/nMtg5lxYHot8a8v5cWnVVQSBvXyJEAHAHwtpH
+E/AjPnP1uB9yIjFprloEMU0cFsPVpoa37Cit/inR5NaLVh208AFEreOs29M+2OqzR8ig9drtzgt
CLTqIRdE78pv9U6H0k1l9SdWJdmLN6sONcWhr7KsyIzaSRY0PrMvmpnnP3lSpbDOS+/c5MlAG+2c
VzCdcrWluhJ7q0gboLy+222mKhJ3IHXZBGRl3exV0eoXK2MUahqQshUOKYdTs5e3heXFN1KG3+bE
zF+jITae0farL6JI+09VkaczGxU8IxVFFrfSH3n1jNpdE+alyc4wI9dVD6V+obqFtQ4c4J3ucL51
/E1kteg1nVsIVQuKzUElyj3EJeV9BQ/Q0JQVg0alJBEeRxprT6qLGNg0z9polydogSnjyhjfkDrE
SUzstWJhALGWxSSuseF0jx63lwOtLyEhvC8woXE0yEJ+Vx4fnWrMn4tU008UqfpEQ23KbdUAx7zv
yEoCYSIXFwcUbn3wqH7Alex/SaOcmjNJRwvvvYlmY+RHsSzFXdW7F148daJjyrzaEcFXv+7aHQ++
9jD2Hj+s+RNmpqfBXm10UYfJggKRcSO+/w2cWcZlfyiV/1EVAJuxAYEbJkz47f9N0HTcaNj1+ji/
Qdsx7kg1Eu38BZ6Z9SqnNMZu3v4jPNOXSU9iZ3Te/hyeKbN5fByM2Fu2WWd7e8fJ7IAqLFZajCsP
xZSat9RMlu3v8ExW4d7Rtwtzve5MlBGY0IKtcsCV//8Jz2zSUtxbYnbn4HeCZj+35ifN6uq7v6Jo
UjtgHJmrHUCrRv/jv6BoJn75yjXKuM5jA7DJmtS2NBTfq1ZV4QSldzsOQDDmEV0ugY9doR4dRm7F
++wfhM00Qk3RHYrZ/knZ7AgGwL6y0CANzbpRPSPPY0OCR/Mln5vhP6A2l4J9mV315ZFB7+mfvE03
NpvHWGci+MnbnIu44vCMooLYVNN9d3IZnauf0E2gzKfWH+ZdN86gi0lTMgWsDE7IDcsuGfECAOBs
L14Hh6pdqurwC5CTBLy4ktO2oXayn6OfUTEMA2r3cR8GMDP+jdFZ0wXaZ8LfWXlrG+i48caho4Lo
kJjv9CVhFv4zaOdQO9Eu6TxvT2XZmEKOw3m3SYCv7Tgy3APNIHC/MC5H9/7Ilxf2XnPKjVqjVoOC
yyGPhi0NCF7Y9ybddiI6W75xSyndO6dZlJ1qCiN3azaKcxRgkUGqNFGUSCRDkYXQodxnXQMwyVq8
bKm7duoVVt4taWAI9dpWTooDye/7rWthieFY6U3w1HP5xGG0y8jEhmM3gqFMjHa/9H365q5yqy0R
Smi2qonXIfdze0k3PNqy44A6jhWP8bP0ohu8tSacu8F7LZVjvU1Nln34TadfBtNv77l14T7yuJ3b
KrX2xHOLa7IUK3jYqJwnF0L7NSoH+wxVqA7SkuuBgsH1yAiq3RN2kC82nk12QXEH1iBPnbO2NO43
ekN3I4LGduZ4PZCRHE3oOVHEpgnYemvgRh3ZLt+mwqeqsM0MO+C2Gm8qa3COcE/hGdmvSC0kaFdw
uIK1TseHQeXlYsB45TIULpPiYurrxfPgRLBAsmRo3yEfFEFBwysVsTyCviama701QK8e4ua9dd3m
3qQO2Oi96jSvDcGCB/ABT3d27tb+YKDn84Msx2WjlWu9MB089a78WTrs1msBcaM5lBEbay8xawlC
KGtXMea/9myu/cWThX+xq/X5olupuS7ejENcFLRcrd3H89qCTFSCP96ZK4PLN8/8Ye1LLtfmZL96
zAp4shLa59bojQOujPEVdUY/wexRocWl+2KsbcwT3WHwoSBt8YTrroPjJCEEXfurI8v7cm10bsmq
8OTr2u9sZ5mMsozqZ2NtgS6pg1ZrL7TjLLgPDNM+L6R9WYTYj8taIx0jaeyyErE/4sa/nxfqpoFs
RqETsTHNLcqopTCAtPjIK+uSPurH7tprsPiNqoVGRU6Pz8n8yVyYXZAHyzeugfOFDXG2Y+6sjnIY
HzRi9tQemZ7ctSWaqz0ECTQ/fO+0aCdrn3ay6MbWTyeQ0z1t2+j91l0vEKOG0cfsvbZyx3HvBfra
1G2k+BFBNJVbb+3xFsgcuLC6L246qy/cR8BE4t8gJpCZvOzZ1zlu7pQwLzqdJ1urxTI6g7RmZeHB
BzMQWruFNh1Oa+nNP1j1tnyDrK+z3n9gIXrQKnKT+A71A8nyZ7FmKuF0diFBw4lapvybDbUywIWf
nxdBfm3BlRBq/tyekJV1qnMJck7K/mJW6XcioJyQvnvXlr0TjpH+yA/HtznEwZCj37TRD98W2gHD
MWuGkWhS3JiC+Dza0JoqYj/r5Gc3AqVerFHUZBk4sdb8H5r9sS4J/FXdSGlGkZTfrTXSOtCfsUvX
mGup2ebGZzI+yhGnVcpb08Lxw5VBL2Yzzx9NSyGsZRP96clUbwzN+VERuIUR9+avCdy61YImFt8i
AnNotpG7aUntdgvx3Yb5gcQf7pKyqE5264qQ+6X6JKNJe1JJInfsPLAm1jGoB5LDMT0E7DP8S8Hi
rVkGmzJvJaEkON9tToU9KxnaR+13qkxqooFni5iyHKoSvwjvFDSUFnyH3oV2Z6lH2+ynS8vKeQ98
GSsu/ZqxRHRiYY8AT1jssPC92LlrjtpZE9X9mq02k45bdF1+UmhYP+Qaw27hwe2i2TnXHejGgoaa
AzWDXhBX8AfxPhpfvFR779dwt5UOrCha3d0lrv7uVipktLwT9fCaR8219NgXRSQ0g3mNj69fEtif
472eViNrAZLmjFlk+CwLww2F0i1m+EdjTah7CjiDqurzGC/TQYlI37dLQpkxmFKAhzdAo9SgFuVL
K1UJ1X4NxvNX48GGF79LEwtTF2VdvjKxPANl49wDmiJm9HAtomWAR57XPBgk8atIi4PRJt45iZgj
kIoKSLhoepLW9I1Kov7CG7phAkCvdImOuoAwg0R3g0F17DhNEq+OdTNWczVJs7PmGM+QTfc8VzkI
HDmfE68fHw2Tjo8hj689T/k9ZcTVC3uaJ2WwFWOLK0/T4FenEV932FNL+ICnlpdoRSFYPh9tO0kI
HoJKEG38zVrZCUU/sWN0k2LLxtejbw1VsiUD/yxxQ29cPyKTCJ+hbMR49YHxBqPBkhJTcnprVsAa
7WD6TeHwYdv2kwZBdzHwH5b/UAQRjeXIdxaehGdYGHKF8105LK5+qirGTESAUqP4YHS9czc1MGfr
mpU5xQTLFcg0NqOFomU/ceXRJC/+Iy7xuA5Onu2LxTj+vOD/nzLyV8qIqQsLFoAJxEesMoSHNvGf
lZHb16+y/1zKP2oif/Yz/qGJeDb/FVjh3/lTpID+noLT/2aRjgNb5VnCNw3gHb+rIrbzN912TSIt
dKbCmlrDSr/H4CyQlAbROHuNw5He+y/6VH9mNP4luiIQXAxXAO0TXOVd1/hFFPlduLNzlAWPhl8g
pD9FuFkQ/7YWovpimf2T5YIdT/wJDY8TIXUAB7VMjTbsyuMyUE9k9PlproQXmCAb2D2jA/7LK/0n
iSrjj5RBiF/wOIgS8l5BGiRcyOv1rwmu3+VLjKACvyHyY56CZ66pHmn6WrsbVqHyJ9LFW8XLpmG5
x4Aqn0y+YrdynB6ijnPaXHB9pD8l0L/4DU33j78jyppYuzUNCm9JmpnMjH/8HVmh/nm3JnRD7ZD1
6de/6NZsxlg/UsKXh78VbA6TKx9iwi3fFCVITxV45ZNHPdZBjzScdT6wTAoSk/lI6RLL5nYavtii
Su60SMOn19LRhLEjrT5ZqB3n1G91qglzHTKiqY5L0TQnziPvc6s1+VfShOUjlULOx8IVM/AXUV7b
pNEf3JqusqCG9wccvGw0pJR4ctOAvpruaqPbHOeaC1/QehlMWmU6sb0bHXf6tIyD31FEE7WwVTUD
FHBlspbftH7DRq1uugkBuLDcZ0VbCO2U89W2NJ86wCV5LCYWgB7k91MTqZAGL5/ANa1GoIsSd/RZ
+Xv+sSsnwGJ6akAlaAVqTw7DxG0s9SOmcVxt/pe9M1mOHMmy7K/kDyAEUMUo0tILM4NNNM4zNxD6
hBlQzMPX11H3yqyIqOzILOlFb3rjIj7QSRoNwNN37z239mnkIyaBQZzb8JTPhyLRIP/Ww+GzVROh
BfATeXfgWzkno7bUjXqxVwVdf4gMA7Rk3y3nZgze7aDvaKxOuqEMK2R/siVR4hBs1qjpvi4EIwsZ
nXfifH3YZcaLmtnuYB/rtxUm3bum98oQ+5OzG00nxzfKP5t8kZ163b8+j+sPqN68WEhczwV++M1a
uzfLSrJ0HJlZkyn+Uax8uYIne8uZaZoPPDFFsWVP3+OfmTDdGdXgxcz/7uDtlWlweXpm4vF6M1Lc
QH0icyQSjs0O3Th2ZSZPZRlrb2vaYDEpbhrOhlvKwstDbAcp/VyJeTcjQT1WsYH9BV8TZfJ9jD5m
+VNzk5FxA90EmWFovezRwcK9nQJ/2hlxkGwr4mGnaRIXYeOQUtJVZydX3l0xO/Helkv8hvnK2LYB
fTxusTRv+RpzZuMxX77ZKh4oUxMQiAqcBFt6Vr2NSrzqnFsQJ+jyqE/j5D8t7cCYFhckXaeM8FOx
FN/xBBG1KAbngp3TQi0uiJDnDvknLM8bwshvNBA9NoZ5gu2DHgQi2z935ZCFlvCGYzTN8mjHUY/q
MbnV1jG7FZSYFWwck1Yye6ieRvpVz3ya4SouzfmLGzAp0DbyCm7E2Ay+MjcCu/kZ3MIDcLf2QjCv
vC+HAKbKJLprD38cMxr9LMIbHwJQl0chKrievqnyw+CD9SgGCQZA+aK+B4Q5vE95g4BZNEGIH0U7
hrTFIjXdL12JZQRW+L0aAm+XJgVarBoAm9TWtG/AZ7x0Hq1aAlrvlWmN7t3kOv7JLPGkU3mQ71rl
Pq0OCPbB7a5LhlK4samF9W+oTkgJt3NGQmSK8XcsaF1XfevgI9FFAzGZZcThRAX7UpbtdUxIbdOr
AhnHHl4wIS/o9gZvRmw7PsZ+uviotIRx6FfGg81Ehm9nScKyIm8g4e+/YjxYDtAHjpJu6U0dW/Pe
titU8sZ3L7Nv+yRnYhynTf9tXb3iIVuV2BYB3JCo6C71gm/Zmy2XQXwZd605fgsIWWOYgfgWuFhM
+qLaj7ZjPudxmYU17GROyP01xPNkO0VZFVojGSyvHL+20/Qwzd2L53Ag55vldpyCeIgbWDt6wq9x
yO/KWBPE8InusOieXLO5LhyTFMaMZ0f2FH6a0LhCHundHXx9QhRrUd5YETFQqOsNTNmCjhOg2Th4
KYD1RHWuklYeUoshFCr9sm9nhSurJ40wwJRkxdWztfa6XbEAD+qdeJcLL9hGAxbNea2/m3I2Dgvg
B9ZeMzyciNACLkGwJyRw4xc/LuAWa8jS5NzmniSMbiXzSxy3wVnkjfElWq0lpNF23aQBBuYIRvBV
PRDlKQP/YRX0UnlUqF5pKGCV6WRO6esXwr00qWZHWDogp1ZaZ5umpTVKCQyMrvRPw6pjDVF5B5Wd
ShlLPEaDvMcteGOb7W3g459hsxCAgqHYua9Txgz3el7c5MGeWUpSXxlcuIN1Y9hpnITRVtYPEB/t
Docv9b8SBwsTlAqL2mNtmNjJ2QEstDGx60NqVLaDx4mp3dacMUsOFQevcfpKL29x09NQHlq1ei4k
VsRyNK8VFN8Utw0UTrY5X1GSiy15QGfb+kV8ttO+uJMqSvZjYVyXk/3V1FkagCYCj1uR78t2wIw9
Foc8i+/zyQMo2GagK+hKfRzT5mbWuketbKy5NLphyenYgVZeuy27haMyq+E94S3iZIXrbYasfMD0
Y7wFmV2fMXdyuwhagoZYitPBakNqUjixU7+ab5x0fIplQ4u03eK3Xrk37cHDYCe2LG5bBUYDyoyQ
ojDxAMIjV7h8TIawPlkX2KBPygdAyS+xleIFhNvRjTj0xgSmeZ3bOLRq8zHNrOBgURHELh3fmN8C
GIB+lQAUXm4Wp/VKCAPMfy05D9eFwjMhEe5Xb01fPR9rRbGElRu8VgVKTjbSSy3iosAcli8H1dIW
r5XjvKQdrMij5WUlWXSM5yU4j0717koshiD/Mo65cGfspOi/9t0NtYHy7ECv2plWGu9zr3zyKLcg
2FF/mesWil2Qm+RaYNpEQfrZey7BTH1vtOkmxmFf7pYgWnDRkIzBpvEseRiT8Gnpkunt6TG2jOyu
FJjweXyJ64HC8nNKVQOxAh48gmrUR5rtuKuZUIuh55xY9po7REhSXsP0TF3ogPl6zO8pUUhv7Hqe
L/j01sNIDRM7iLUgAFM8yXSi2ahKK6CcjC8mhaP4N7P0bjBm81LY6VPqviV9+dWuGXzyAn3SLbiJ
OLF5ULObnjp8QwcOFz7ZIR5xLvgXjsvs6rzVto8sotZ3N8C3I6bFneEx5uLUrRKKDNvk0E14w0Yw
AnOaINiC4rPdOJLm8tYzQ/IgzYeFdx7FLL9Mxn3DBInBA1o6jEynvZRkUA5MEZjdWwywYnbPlc7v
GDrJA+ChpuFiPEyxwNdX6MQPE08Gy8tNr+OsuukJx1+z/6Ltskd0o++83RgqYXwBhn+VrvKz64TY
wbsEM+oRN4KAjxXYMj8nHUeCx4f7pXGL0NBhJaljS1PsPeQ6yOTqSFNcW+1n4pgfFpGn2KCUy9Qp
KJB0PzRGA+g8CammT/MbWgpCpdNTGcPoszK66EVN8tSvBDh4/1zYtF87qU85Y5DQdqQTWVbmamap
N2FaJ6/FUeRzSTn6zzrL5dtq2hseD4fcgn5W6MxXr9NfXG/mrtWJsHGS71xKwKwFNDgiNaSLls7b
zjpLRoys3tc0pZ4bnTSz0uwRBvCPqc8jLNc44mKrDBMb5Glh4FAOuqzZGfgHHxqzje+HBsSvm9FE
RmiOtjadd8N7AdwBytaDq7la7LniZ4OAHH7JbtfZ5rq3x3Q40Z4KurfgbWCtpjpS3ko6gXD/g0Dn
vSAj1VtLB/HGJIMU5Y75uJE6qJcnkU2ipXZdUGszcXOM9JtRJ/zSwnlfuii5p8unglFODhAB3IAA
bHlbgwgMKcp9Nq/OJ1V85glLJh5Vchuhp2OGGAq+jz+ThwsVWNtCxxEZjeC6tli7XEox45iTXG9R
CD6ZwV2rg4yrjjTOoD5YpGAknfVN2qJU7dDYtcExiTikp4OR7phSzmwa61FBW514l2OD9ZjNcKmO
x2r9Bimi2bmN9+mqmLkY9VR1P9oZGbjBMUtg6FtBWpNd9j3CY3Pt6iBnmmfzqTGNBTcAMU/CNEA3
SH7WQdrdDc3AnKFjoVNDz3Rmj8+MeO1Z6fBooWOkCwbXrCRIGDMr5Z0gDIrZAFp87J9wRVPl6cZp
GLgGJSx+dGWQLXiwpt7b4JmqDr2Os0pyrZVy+pL4aBYdmFUdGvtank4EWBcG3bB1gpdVB2UbC6Bc
ocOzlY7RzuRpO8U2VpCwnUqBEuND21O96rcNiZynSWdylSXogx7J6TaIdFInd6vRCRud5U2j5mpo
mHGXlFKYXDjrVatzvxRnfikRCJCvKG4ZGRRQgszyxiY0LIFHP7U9LVOBThS7bY6hU6eMlc4bw6+/
KJ1Adsq2PZUB4Dfh7BKdUl5W9yNqqgZfohM6yaNq82cGrh8V6WZrqr1bz+q/pAMb3pQj7sZbND/z
fQ4M89mMbrvc5HXRiWm5jtfsoI9NN1zhQXpKyVWvkCClGB9ZrnIOWsV36n6wzQZE6gDQWiFSw4tS
JKa4ujZj2nFHhiNA1vhlZLG/rguTpxZHpW/hJq96/N7RLdljQmSq+jK02fBIMKAG6+Y/KJ0YB73/
LGmMSH35HdNdQng/qb+sq87ZW/k+ceJyJ9XwrWRbdON1s65oodhJDAnZ2Np8yO3oZbAp0KIT8bp1
jJvWJjJjpetdTujdhgERxoYp6bGnU6UXOens+noq1K2CvkE5e25eNQ7Bq0mvTqXCP7rCY3Dakxsz
53Mfwdu/DDIczTk5JgTyq2rFimzKPWOax/vHeKnHJxQ1bwuxaHybda4fFCow8qQwkU5J/qOhdiHu
SGCPDZFfE0P5md6MZptpakCp+QGi6LrbWsIdyDVdoNecAeRrJCe4jMTdmUb3EkrHDctaYOaaUqAS
i0Z3ZB+uZRMezuR9lxptYBmiPCiKpsNJAOjs6lXthIYhdAr5goZObkLKJdOarB1HqObrsGR7DmPy
dmwZgxPpeBtml3QDAJmMYqlePU1hkJrHkAJmwFgKB5qWsRlkQ0cqmsojjXGIXCIQ7CZMLMGL2Hvg
HnwBu01M97EKjp05P1KhJXdenNHtFOf47jQugrIe1sUaIdHDkhgTXllJCB0UpL+b2Q+jaRHrYU0f
hygXTNs8aFhEa0YFEEB1DwkgAGIKwcLVLIulamLKp/ivFBnFA6XC8rjSuILtAOYB0IZ2V3nkBBMN
yegIf+yhDbZf0sVDevaJAE3dPJzFmp05EH4Mw5JDqh0guxKy2DsDtIAAZGbojIA55AKppNKwjpSX
7lDmSoZVBmOawR6qR6sBH/bceg/MdfLUtshtRgwIxFs4VuDhcXerQK4PgB7vuB9f51hZNrVmiWCZ
mW4J6KRhk3b4frv2wu5kpfiTBsikfMOHwfMEPAmJqeVpNq13v8G9ZRnjGOqlYFrl+ANQPCz1XGne
iW+XxR0bAUILQPw6k6Ey0GiU1LRhnM/xVy+KnnqNTqEoRGqUyjBS9VNEmq8yLBVmyDZgTi/MRR0F
kLKTzTrtbgic7kg/ZnOC9wBgk74lXWBzaxl0Y7v292GaoS5r0EsAwoIqqKibj+uiuKn3Sty4GHpu
Onfqd54GxhD8fRIaIUMPEE+I1apfLMmd3Q7m+SkeJD8Wq0DyleQh/ZqXECrG0oD/BLxvHzAcbGkN
oDO4y9+YZ67TMSe7oyE3ucTwOxRZC6ym6YjfA8OJNBXH7OZ921r1kYf3C1cGAYFGlrdDF2gWjMUj
TGN2xIDgUWn0zqwhPF1K4mXqY5dKAIQo3y2wSGhsz6gBPgkDWeh6WX0LumPYB0bk/hD4lp7+RV9T
4fFJ0SBBzfzz0iaVJyWZvvWmZ0v+T4qbamFQ22bwY8HdTnuTrCd8adAsk23jxP9ob6pl1T06qox/
sENKOCqxPeWJDXNxnkuQAnj3V5IZEazW3/U4MckVT4S9XwsX70qR5GhdKqre+rTvTnZfTWfW4X9R
5ZRi0z03Nu0ro1SEYZWxdvdRZrHU4WzMMXRKV3iM2dT+ZatTVY0FsCRrPSgBe4SOaDQlu00faF1U
YWsUBseL2bxOSAH/Ow1PBk+Nfb3Sn/2z4QlzUYwjH37/JvOopsdQkjBD/a7rCVIsh+TRD8LfFT4h
WZDJK1blfHozCjBTEAVxnBxZi5Xy/7oGigdZS/Xm1E93iKfupWLnuqNOgt45yxp/9UFFwIf3LQrZ
/s+lUGWi1ANLIP2jtYf+SiQ4TPqykpd/px7KUlPHsoqqJ810l/GmF5DO48Hx3hdltiwn18l+MFcj
urSURQWsCX3Qx3n/Lenk+jUJPpM1hVBtY2T6l4VR2OyhBPgCTt5ft0b9vxH/rtOvLKrrH/3/0p//
a62AyJJb+d9//C19Of/55elOmD/8JvxJsbwfvrfLw/duKPjQX9Q9/S//3b/82y/z879Q/6xfFTV/
aYbesixIv37+3gT9Xx/2S+ULfsO8bKPyBcg/aECA0n6JfP5vjgwkyqJlisB0cAz9w/hsy984rHo4
pR1HCD4YNevvEh9+aSlQ4xye1Sgc/0PSJYrTfyl8fDV00biOh8QHvEi6ugLn96oZm7VAOEsD43YF
cFQs0FQCHKZhUyYXCrG+/LUE9t/0L7zcfDrbDOhVAh7xJ+phEKDdLOBv8FEv8XkpTO+qrHMTgcMh
RtcX+emvP59j/snWzfenW8Ak1gmb9QpwyT9+f5Wc64jD00ARIegI9lrdTZzZeDWqznrxo8AwNmBa
koPMK/lOzyRNAQlViNXg5qdlKW6MDEsS82UbPIGMcml0b5dt25Xjtvd8dbD6yryZeEruPCwz+wTU
yQ5cVEbbY4a1Jp2dc1ZN5bXRxRSBBTRQgnpm7ebOe9od8cKRcTpgXeJmL6jnnl1I87gRGlzJ8VQc
JivPDuUyFCB2+vkwtTMAjp7kMObXG3MunyzNuTYSCm59Otb2RYErfe5qdShbDw9GwxQZ4T0Ky4iA
6BSJZj/E9nBoMP3RkJNxkFjqezce5isHCW1L3gLYAMc5goBBwzqnMUJ7YI2C0IwtA3O62gctNet+
1rBkN6LndTa+VHiZv3nVUJwyS77FhIKPwmfXR4uMsYtSYR8ij2PTvET8HLDIgXYH4VHRs2nkg02j
tajvlKgIpnh0m9yoJOD/jpw7Lx6bp6CNmh91OhSfnSRQB20g9X8ATQ/IhbTuSxnI4akq0Jg3fRz5
x9SO5jffoTS3apu5wimXsZfyehmfJdvnb16UZPQjLrU4tchir0Fjlyvp86Y8+tNovomoHa5cJc5u
QTmOvzh3LoiT+74r790Od5Kve3YYhj+ToWj2nh+nL+Yi5a0xdd5VSqbmdlxVe90qTEUSu+Mjsfzq
mj0B03Q57ZOsgl0t+3TrdCyY68T/DlfboxZIIimKAQMKEeTdYqfBFlOlv2mzYtmPbj3cZ26ab5kf
LLSnoNgZtJtv655VShTF1jvreMLUdNLt2EuXIYQGzqiOsJ/paBzODudCt5bjdUUvyBFhpHh2J8Oj
ia6e6WTAedUXhAvo+FjCQBVfZKYNP/NE7BiuQZgYkWZnZ0PILI4lkxa1cBjYDsP7U7d96/v3xWra
D2Oc+Iz5mf/hV7TELWgV57S1wXOg7W2wqbEwKofvBkjHA5sCYwelfj1DSxQPq2QwSxk1iA85OUR7
x9gYMwUFoO5gApVecb2yCnZHLKEA/6fN7EXewTMie5/aBqBsuHgPxiAo9MlizLK8u/e1zxDlTXZz
niDI7HrLtVF4FyBM+tVJpSUO/diXx5LqrdBsvOSUOKQmQAsFez4U1WUMjn7pAqumVJH9RQURe+3V
S4BT8JwliNpTVbWXyi3TZwc3zwaWSRl6DjQJRgl8tRRs7pyyToD+oAwsLY1N8ew4bMIXtTeCpDmK
LnX2jtfbVHqOAlcV/2niZ94lSNA7547lUwNw6PLz360YlpgrBLFsbwaShKHh4pB9pfQXop85SDpo
DC43dnHO3Yp7dR811CSrlMBKUtBHokYTmgcVk9uh7IfrjroOBIF+OhQloli1tOLA6OteBAwPjJh2
kHy69DeTDJRCHnKFOzMv2xr/hiqOiWtG2zmdSPt2Kx4qm1tROhgXZZrJefJJ5av2TIK6PCHCIAuk
EtNtlizHacSzFBfkx/1IdieVy0zn47j8lRzDcUZRQPy8ywfnu8N7fZvh+6Mnm42I6cU/Zt9lj0Vw
/Zp7n7fzFxu5MzLBxGTdJiNrgeI/v3msyPeNta4sNIbksJJzBhAQ7ae1xejJn/N90+zVFea77H17
b6M2nFDro7OTyPwJCy/4Ais1wF5NFDQCTctpAz+rKJO3i86iKTAAV8mEkLRkvu4Riud90MGQwRP5
Ha0x2ViIETeTp/IrSk64ktu6eJ/z1HvTrIuD9EcDN0R3TyLTOgXQALgrM1lXY29xvijRWiWUC68h
cBzwfK6b8bWs25INR4zgkDnPsYGkHlAcv7csYIAVECi6HMfiaEr1TiPz13nJeOeliHpjNKD4FoF1
VSz0SDpZ9jIILiInGZdbzvHW3RhpBgLbj8M0djtoXT9iwiRHh/gyDpq1Yq0o1K0t5+myIheeYWia
hF2kjcZv1eFi9XI3Eb2F/ihfm8gxcd6nHIIkh23KcmlZgIsGvgKDChARquctr7hSBra7LJLejsPa
sG1WyCaBZ0CLKNpDgOMk9DuLjCopop5o9E1MemMScoJPCEgoW81bcjDN3h5YexK8h4dBiJyjZ9kf
ij6z9vHAhkZRd3K1jHPHbzHt0aSwX0WHFL3CkxGpthdig4GKZmzrVCbbeCnoz6DkYItfwkbpkCeL
goyoL14qdrU9Qg29Pd4XpxWcfUS7j2gO39h1UZ8Nid8kKuqJhYff79wspe4DEsZuNnGBBhXl2iiT
X/sFpcH2aMUqdd/bhA7LAyzdtas8UDBqs4jtug3N5Pcz9/Kd9Kvrcp7aXSSCkz2bapuxTN6yTP7A
SVmRmegQtVfkSxcC1r4v6Tmhdl4TZaItl8EmFxZfkeUte1ath94H2iLGmbYcPRQMyDVbN8uScJZJ
fgay15yCyd5E4wqdtl3jUMWskEu7SImMRmwypBsTI4+X+2Rur5ssWY/tBOY3ybp8B1GVTtso8Xfp
0o+wDQ2usS6wQ2t13+eWJbpVNpleXtUn7lfTvzCBaT/aH6dZ3/TIsUuSgZbDr3+c9ro8Ufj0zYFz
mMh3VWA1R7YXcGujdj3+9Wj530dZPhW2QHjSge049p8GZ4gNlWP0MxgubKmAFgxWrcaEtk5B34H8
wvT/w6n/g0OYxVz/f/Zd3n0u3d++ff9b8fm3S522f7Bf/jqN6Y//dRozfwt4Z7gYK3FzepQPBP84
jxmCFlEn4MjAuYj1nCP5q793hXJYc11MlRzVgEKb2n749wOZ+5tweTOY2rCJL5Pu0b+fSf/Tt/ir
/jX+TklZscR19XsKvvZ1/u497LC1xAzKUVEIj9ZQoc2dvz+RCbsxhDEzyIwVM0xsi5K1mjW/86gS
m5j+aLISwIZ3LnblvSj9FqP9UD5RZveVzM1GuCUhIif9MqXyPHf4XXoj7y/tSsl8V5XIkb97pf/J
1xv82SSqCyNQ32zLEz4nu58Fq7//ggMyhVhAwU9mNqiKKQvUSxL3NuApy7lip26/NMbqYrfrySds
5BTw3HTT10ZjTgLXr6+yVJxW4rVwNNM3u45mvHLgUQy/lXuPBT9GN+tO24Lu58Z8Libc+Ru55Jqx
8pO3onhA7CUniF0D8fQOndIPpZHR/VMaC3t1T12P9QSEDJBLGhNeH/IhKPZjY+85HEWHDhr3QYFD
ue81FGZdSvM6gxNTDwuwtahECFwhtHVu96WAKoPdIUb8z8sLfAxMU0mBfpaDoVkKEEKV2aU0ci7k
Q2Xd7cgKw6xhkNKQUrBkAzNkWmGdkVE3hJSXfHFB33iageMbsCKmhSckoFMaFTUvB0rOO8uoeO9r
lg551OawlqV5q3iwMlnC3FGaviPMWYRTgqkB36EyQtHC6TE0scfIoyf1k+Hjt+4BWk60GQcQKp7h
PCGPRZu4J42Qag4QpY2s9JiNr1nA08uT1lTc/Hx+1Jb7CtBFhrEQzWPzEzEUaNqQJKQU4VeAvQuJ
KDcBfg0/6USaU+RnAT9/C9TUXCzuAxrZRzTRRT1oupH9E3RkauaR/xN/5GoSEuN9/8KInfD0Sxta
DFn6T5qdNGmK0kBfVhgAVupV8l5kHWEVkEuqR732WyhMUbOMp1STmVLNaPKKrto5mtvUDazpBzgK
CEOXTOOdJqp/tzFVlHunwPzi2k9NhN/Ks6KXEU/ULVi4NkxMO6Lfr6Uym+36flQsUqn3oC+ygu1O
ORyPbNm9+uBn4GXC1km9+KkUMcCILBe0WlNG79sOmo2JEKQpVuTBYK5AJ3wGxkYQdyiDfc8C6D42
crnPNBBr1Ggsku/RLVtjalNB9O8mDAGXTgKfmjVWS3B5HV2N2vrFvizz7j7tbU2t8oByjQN48pJW
Mvi58a6qUhb8ebn+gLssrn0Tfm5p2kuIHETkzhS3VuJoWzcUMKeK7EONxw8zXMDPLbWSD0aaAxTR
YVNaYG86DRYz/HrHMimjc67od2RvKrxsKfcqFDgk/sTY55xEOboazbuv0WUlh/v9uKb9NhN5/ODY
yMskNoGdzYa4U6PyMH+BQqMoImbazRduCb1mlggu9GxND4OVP9XGlF58teKpXCiGCkRs31cjEqml
8Ws/FynwWwM8ZoH/vCzIpmaPXEnX7ofPPmqL5uiGTVyi2ihEpkI47hEXmgVafaXCiUHL6ksy32MS
76x82XlekofmbFZv0azqz6Gt6mPe0mYGHBGcpHDnw+qW6OQsPH74BmN1m5mvIGkxWhn8oiOpO+yE
MNbS7mqlV4nb5CZJoogvgFrVXOVPdLD617gsqGcGC7WRo8P5vW/NbaaoUKoZOUWmLH3KPNot/6dP
MxNdsNFXDNQWvCB5gbijoHALJjrswbxPb9CADAohywvGCqpkG2b3QRBDaSDTAnXhd14/PJKrZYvT
i9BL6LaFzN6xCCuh0wH1vzbyat6VRVFTdpUY+Ysvu4kT8fRmODkqVVbTfwk/dUOCzzyPVi6+FdIe
PzwZXNpuUncm7vJbt2sIdrtE2PDasJka7CM2JeieOe1T5xKAG7W9QscPswH5mx74EuMX3MeV4+qm
L2ngi9PV2ZleWmzxNmNMK8FPc8I7LiSacG+7Aeq9TT+YBTC/q42XDhFiP/i1sW8iv/uCrdfFY0hC
1PYtKiexscI1ZNfGDGpe0tUQVxh6eQlKvLNqDroP3mNh23ffGmZywKaKSuMOxEMX+elVacwWWPrg
YPbT9RSP/VlZ5tmqZLw1JHUo+OXnL53tGZ9dIvLT5Jlc6quuCvT1W2JOOlYLneNf1d5k4Gvk/pbi
574G6kVp7WLnW7KK8sTmYqZraKWtLTDeF5Y2oP/SWJx9I/LOtPCkLw2ojLfY9ohqYvjZGubQ6aPz
FEYu3Wc45lLSSCn7LUaFrovSm9Vg8wLkFYc252LrBW7QGmbUIG/XFK5MzQ6C95bVFHcEDNihWdOt
q7iA6pomNIruxhMVkR/UkjsMINXXqIdvZKaruU+Hjg9PpcuNKYguDgyNQ4Zt+C6z6c2R/ERtq7vD
aVKGVkRHrznk7Q7NlDVeW8MoXsEtpEGGfJpimyX97oULbbSHomrzu9pWwYU7JIhJt/O/wBza4pN9
psQo4zmaBueFgN4LoQJcrTlIJrCx3Gti6EShHRPME6ULUtvE8xb1C5q4MOsRKHvjyXDCjYkRu7HO
QNPyIxMX7gYXfu2X1MX3JWc0/rhmpM/d9cdcrdbeWCT92gaOA9/pwDwAn9vCayofu7SfHq1yHj+L
eDUPNpnfYwzaEH4OL5uPY3MqPVKLkbxfyml6pQU33eaDAb+OK81u+hIfWFPvYjXMOzhR6VFmEBiB
Hn5NCv+mKANqdIRVbPulYkVOT9zEZ9zLWIeEPY8aN8BOiT9/eEvpXtWxEreuh8JcNnnwMorM5vxo
DXeU1tJ5GI3yOUOMP08m1ZXcfdW9pMlkm/nfl942Phlw01zfuMsdhIvy2JKT2OIxL44YwIytUzt3
WSaNQ4OjNoRSkhxco6WoVTXfBninITTMWzTxw0BsfkdZ8YvLD3yLLd1+a1VWvDaD922OiYuUefI4
TxLp19IusqhMToBjsveh4Qcll8S38ckRW+3NWp47gW81bqKRonURQ8ccbG7nkDjxmA6PrieJPCzO
WLwyrXybYluDEfFMr5xTe9rI0aeJCuQj5Kt+Has9+YMTALVnuPvJRs2MMMCJTpBr3odFPE4sYI99
Ehsnhq1vfW74x6BYem30GBuo3j7hQacRxzj2aV+NTTAcxTwQ7BdOmOape6yaZN0tg82ya2huWjEM
Jw+n0L7GscW2rbHT1z6nxGpesLIXQTe/lIqW0CYSMdAE3XgseuuzyQBjdRm7aVrqh29u0X+nO0UA
Dky/mVasNshSQbjqnXAVMRWa8ZRd+zJL7ouA56QrxoVOP56zBhE0OjQZy55we6W7TmTD1Wh7402e
Y5itqQ0Xu7hPh3dZRKR+Z0jUuPHTfuPFDsvVeE4eKoCxatNn4/qhfGU/si/tSdKQ2AlcupU7yJKb
yizleZhgNUpMG3etaRcMmYyGXlz0V42kG3CZoMLssqaxN7ELpTLKvO5jVAQPCKDfDJH/QI414/Pg
ZWnW0X11XHvcoKA+2pSsbciX0VuFYh0GGGPPvT/dVzgZT10em3vFqx4aRWc8901P94m1pNsiwpVZ
5vBoebuWuBEoKjWjiOILp01IgMTex9y51dEEeY9pdv3wHeLknnAwMrSSw1Zgi6tgldZrLwDz+Yb/
5ory08aTvllQIJ59nVGxMRKy+fZUyFrYvPiuQRbfnrsb6Dn0qgTRXTSNFwoqgjCjgTw0EWF607p3
Boz29MAUp0nV4saX7YypDw5cITP+nKh4BAX6VEhv5osYf7iEFwCJ+k3YssBhXTniSTF1zcxYnHhy
O5D7CQtuFaff0ObtfhCOSWeImTJUQNgrNZ0yvdByQwsjdzlaoCld+Fx8/mWajMUNNs6JpSuFoFhG
0wuhl+WMO4Nu2Ex4sEO8Ib3kxhDtpNF/WpWT7sQqu+MCeeJgKEZXBiHogG3EmXMZwXxYoh0OKihv
/Qw3UuAUsM9LLz5RHJJT1otppdF7a5/H2d70DedOiBlOWdkyliiN8hupryxr96NOeWLmHMIOk59U
JAbwkFcrSkgpguxbzJ1N+X13KGvfOSwTNuyVW/khcxuFd0tQh8qy+Q7fZYtJiBnAGiKcCE53bvPE
+sw8+H9TUGdQ8KaV4miM8Cvoc0yjrXsZ4sE7KxrHj2uTuQc12Pxgg6k/5blnHMdqdU5w2MfQm8zu
mSyP2puzY9yZHYEeIoAuwSRfXMh8TDgFx9bbNvqKtxQQI8Hd6+g4i0OuDQBlm+KHQ/uyT1k1Lnd5
4PZfY4qBXteyAKjk8Phr8V0uGwx+9i6YBv/Ks9p0R545aKjjMdMPKx+VFdZmMjrP3ZRc1e0Q15wy
GlXuYEQ0vDpuz6a+KZr3puws1pfV9OKXBuZ3m3Uw9zmmUMpdgnfDbdoHSbH1XeFy7SMNqL1jDVez
05Vh3APP9Z0cKr4K+vWl7ZUE0TR7T1S9ghGKS+dusYnjJ3y3sCgzmh6Y+iq0ZYsIehKpRW0Wy15f
m4wW7ILd5AeymYuxkZ0HdO40PUxpExyqxkkx9bOApg2DteJ/sHcmSXoja3bdikxjgYbWHRhoUH/f
Rs/oJrAIRhCOvm8c69IOtDEdMK1K75XqyapG0qAmmWZJZjD4B+DN/e49lyL41t4RxyOHzYKz1pH5
akFz54Lmt29lxJmUJgrIlcnQ8+eIMIR+KjxcgmF8QZsBtxcJ+3nQ7n2uHHVMabTe963Qd0HELsG1
MJy3FTkAoklVQnWFjQ4DdIl1ZOgHwc7agquBeRLpoyfScZ1ZzuBvrT7K9lAE9dmevPQzCEOOm0ah
wUhh33yk9Vnz5wX+tVSzaHcKXLBDhmMgbAXP+c7q6zLf+v5iHRlTnFsc6aoGpoD07tysNt5aIcp0
wyCquAtbWveYjBXpbxFgchtqmEWK+ceJDmkuCak8DZHR3yRmSL1NOhjscfY8N49pkuBGDXRv3JdN
TJvryDa755A+3f8RhP7f2EX23+XNR/7d/r095P9Ltwj2AvYjUtl/2v48T0rUw3+sWe6bj+Lrv2zb
7m+tI//m1/hLt/R/UJNK/hzBAEieT1v2P9tInB94NMDn4Rr1LHr2fFTxf+bnmT8scuvkol0rcHFB
/I2NRP5wbcRrlEzMqq6NDvkfUS0xVPydbvnXd+4stZ2cRqVJGPvvdcuYx9PtashmiObFnd3FasTS
FIYbMSsjWydZBH9pNos7Nc3yA651fZ8AVR3XHUmx26KP9dkMlNgE2An3EZ/zZp4Tb8dxE31haKPs
Cxuts+6shWtR1iDjUZ4eyqZGZnEq7ZHoLuPkia6r9oi1GMEU+ypRE9t7S9C9NvBAqHnwMtenyGtS
1tYfDfdeGnGIozxIf1dWZPwc8mLeFU0MfYYLHIykLF6yjsBzxsKE1RRSTLJ2ckM+5K450brp+K9R
7uavSZfW59EzglsaErLvQMGfqWoshEucAvKYNuNwZ0GEPnaxE3K/DRk69eakr24xoOsMUbAhadvc
5m41PWPRHJqN1XAfBPFS0LBp5xXJSK9hemYUxOSINTqe9TL4SXtCI7WvEPSiZ7eNKYSh5QiJGM/D
FcBovXYx+Zw5qDHNU/JltPzpLWkdyfm3abdNGfa/KlN0G8itwJGIlJyFK/yaZNcrEQ94f3ljG/Qb
ZF7zgvmcaGKQWy++k7l7bfQZ3THN5wTFb8tuyqpi6i191XQQ2imJ2LTKGeGXKd1mhFiDR0C3lB7U
sWZzmkiAyDBpN+4o0nvW0EOVdvEKsK7PMq3iuwqdfg9Vqz259mSBby7aS4dilC1AcsLXqA8rB0jj
KkMlO+WdOe0VGbnNXIoB20sVv+BXQaWohH9aZOkWD2xk7RURITaHOauPQ13RTBO6G7jFktQGw++3
cIwp+3KU/TII54w/ZzjlYUOgW6bWzicuBC95FBdt9thnqlJstc8pdyJbvWnc8EZy2Pe2btZ8m2VS
XMy04FnPyoc+85Du6MubSBHjla85Mt1FIxUFkZMEx1R5xXkQhXGT4yF/F84E05lWgHi/kCnWWHm3
ZgWjuKK+dG2FKZBAaF/kdyKAQYx/iZFn033kdOdGzM2uD4T6QCkGCa398rN37e8wBrXtFDYaFBWc
K7PivWly6i9Ll7sKgFikGUd60w5z0Isq1R2Cn0WAyWg5UlMEafoOtwHQ9z7YtzzoQMirPLgdWvts
hVSD5K1HFhvPyq5P0go3umWG/A8hEslE/9HIOYdOnfHD0aK5iJktlfYvnAeZuG9ddexq+ewSATNV
2e5RyTAZNIwznJIxeYSmTlGuPAQ2QqSygD/iKChWjhqNvaLTaTXPrrEp2tHbEAf1d2WW0z3TBN02
w1jyPcurRa0hEshMK1ehiUaQoKDMObX2o64ukgj3Ngz9/kow7TjY40kFbb63cv8DV9z3H1JY1moX
C4vt3iKmqg2aQHoYBVFlpx+xdrUVetAwGk9THVvbkUvIKcLbuh2MITsRUqr3eTzR/mH3JpJqJ6+1
UhJ7eaBeEo/Qc62whDrVfFapQyCvpkS+UjnMpw4zTznrbdW4b10IYyGMug++Am1d0gr8Z0J76U3P
JZ5T2Yx1qTYg/KmWAi6l7Vsj1+WTKuz6V1g45hM4Nsw4UQxPR1EjRJ8UuDj0iAx1agvopjvrCr4X
rnSJz2QOyNYZ3qYyen3mVM4l3OqNk5rT36odmvdyVId8pEk6GjiSkfFE9eC28aXqEcLZyKJRe+7P
mrFVHBEzS23nSQu+RZlTCuXWGAb6aPhZlJazTd3OXWEEYapvd1tnunV7ZZ9cwQx68OxN2sn7zqGY
LHVCgjQxJIbcUW+6adsbyXmbxge0ytlES1BOghpA/8wqnmdiYAmPWJzuWzed73sEzyfpqgRiGkJA
NmJQWrU6Sm9mG2te0TczkYOa3KfTYOFzdMXSaKlvI+UU2w9kBrg+2kfG4Ma1i4dq7zkVmXGRkDaP
xFidqn6m/ykonU3n+IQtUu50xdyeBoJ8LzMsOuln/QlWN6mt3gp/jY7QR7cPe1DIyng2B8N9DMYI
97LAUpL4Jcw2+Fte1PWbSmYH0bk/+dkSKSzIiZOQTa9++ODjTFlPNrJYACBu0uYdREF0VCTiemm1
aKPkpOAGbR1U9WpdVw0h4xDTAkGoce3netgVgCnWjvJIoAfi20vMFGujBn8eporLXRkftUdEFKmu
fcuESYK4Hx/ITaNPtHLaC6uwHyQtFbmONNGN53pKPwSW1xOA1UdaZWEhNV56tDOaNHGxiI0XpbdM
0M09C1+6MkcjR5JuvgqKIDY8DMSQbYaCVlpevIDnBdaX65NaYN3HTpLp/UBIe2UGoQlQxtQ3kxe/
ewmyCCLYz6b1b4KcdEuuM/s1UUl36LV8ZDrExJA2Kk4oVXRqRvuxTYPPsvHuu1x0dOqKhyAb8j36
ytLGBqqBrRzNR7QjPL553gDyCH9N4xDc1vH0NuY+R4kpmqZj0/422FaB0FPQntu0ZWY2j2KRTJyB
AnQsI21+WxQV8TNjqDtA++hXIjcXWp4KD10dHHIv6g+t6/QrDaNbU3wYAagbSD3TYCP6Y+FPADrw
bL7mcDcplvCa7LFMxhTIYjZ8ujKfVm7tc1H3o54Wjqz4DLvyJZsm/6uM5wtCtsnfIitfyrgwa1Ca
VXrC2IKJcIjp8HTRIODI6pMziQuMlfyaY8g9Qvd6Ed7IUz5aBG9A3LmfjLPeIpskYDah1vQ+c8wg
dynhLNVuxsC2a9JkqegAWLuga8sqeZoWmK3Wtvq2S1p9Jki3rutuU2OYDyOqJmU3aJap68aHUIy3
iLoo0t7ICaF2zfRicEG6LuF7+HVN8hG5dFo5GTQFHK4vw6hsQoy+eKvM8bVp3A8qGB70bJ4zUs97
V1feQcXjfdX6xkVqylnblvaImWHpnPr0Q3Mjm/Nbq7VfInAfW8frmSKIjmrlehcZcXZIk551otiN
A+RiqqzwZ020sWGPZW5VmUfVzN+j1PcBe+2m68jwlHMyAwVMbuoouzQlKkfyF2qYd/GxaZn/jsp6
QUWL1mXSJreOD/LGxk62QdF/w0NCA1O6CILxwFmlE6aznnAiHpkC0eTVjldJtJUEHcC4tvL3ZDWj
fQd7Z1v0bbn1wQ5qY7wXQyT29TzKQ+FiJIQ2LevwYwyu5kJ/idyM7g01h4x0Ki6VNlR46NeLV7po
sB804CKYZOQ7M4mBF9aiwr6Wf2CoFtdGxBZwQeq0LDXcig5DU8XVfCMDCxtSJYJNVoXpvpsJ68Ww
e05BFmOSkoBLCH+lhzgJ5VkuJOiZgYJuyT62nJ4OWQ6qkYnUN77d6FyRH9pD0Bq38VTq1eQPd8A0
jrUDczKArM1UJTxSG4QOuYCnhcifrVKDnWy/kPqDG+cPpBpyycZbwNWIk78r2333RFDsE6cmmYsR
sVGgrkuG81dJudde2rP5FVUgsZn4Qceue34WTeC9TxYlOJUoVi5nin2wYLWpqfqZ/yFtqyiuP3JN
SCtkIICs61yg4SMKLJBuYjvm1koAd9ddSSsoIbPAbT+sBe7ND60FBtRVW8+yxJuOZfiO+fJ1sLr0
xlsA4aI0yk2Q0GMX28pZBb7xPE+xfx14ozifUzezMIliUzM//QMgJzD0SoIu27c4UXkFcUTWIzi/
kO5uY4EEREOW3c0L2HwY6flLIUzusFHbDDRyfnpyAqcZJlQXDsGV7ByPkJ2NH6YTUVWEDE4ppowe
21H3qyoAQWcn6cMyqu4y/Kd9Xm+5ikAQ8mkExJNXvtPggsKIfaxPujfLGW8Ds7+H/M/T8qcec5zl
Q5hE3XtGC8fRjpGQq+V5nOeUdd+yGPXVmX9ndAxl3GniJA7hnD+/zi6zlcRnNTT4UAdyayKg/xn9
EPWSDdw8NK3r0bVR/hww15Pq1EzWOfa/F8RaKbWLGY+W8tEP7Pgw2G57LAL9WQIS20oghPhz8ZFU
A2DeobV+BxMYiR4oMzTemzCrhq/Q5HvJPFic9Zg8FGoxW3cdJ1Ddaw7C+Yhz1//2lxBeF4RQus0J
nPQsnJUPi5ge2mGp3COJ3rY8oYou2BPeA2uN6HQSHMkLL/iu2iHa2B0G+ZpzzdbgBkdGLwt3Hi3E
tNoQBNdBEt/PTfBluFVzyRLTo4G6K+8x9Ks7r296fm/6BNTxiU2aZSUgB1yZof+7TFP72ijbOTmV
LJ8BHi16UMkgzbH5qMPGf0zGwDoKs/R4cm37bA+xy2cWAFJpjML/Zeac4qWfkyOeiwFAYhBFtxFd
OLwjdbG1q/o5tPr03Qxb5yJpDH8hOwDjoPTGbRSI4H7i+Vm1k6Ypz5ryleyNct16NYhfy3geSjzH
gem3VxOP6LHLkg+Cxw8xQ41J+fmTkqQkpO/fCjd/Hu35Nw3bTKzoomEOCP24mD9kPDsbNTHRcGR5
x65jXPEwPXjzshrYC00FE9VWx4jts3BPqZF4h1KxTXuarvFU5IwPuq++arp9DzX/tUswHdlUl+4V
eVAovuUvLTnsVjMjXqNr8HzaKc4lXVYbogzp0QUGylqCd3MwUaSNIjjlnEuJnfr+MY7Lt6ou3hzT
eBPSIjYo2kM6lL8aOSOcK7c5d32XMWCSl2bq6sOYd/5+bDOINsUI7MuoUCcbx92Srixv/MIHLJH1
j0qm3N+bMmp2XVRXa+6/yxbd4XJOnGWEu7TVypFZELvUXpVetaZRY03Co4YAChWZJ5+qPFUSVWZu
eAv2gGiwCNkEDWdGy0jBjzBpZF0RggS+6osHWGr1g0lkeg09fOl/suASeVJdabahhY9mU5hiib6Z
KSjc6XboEYjp7Hby1DlZIOneOX0RRMbiYhc2Fbi9G9zpmlPSiNLAIUt+zeR678E2ZUcVWe7vGHcD
VYVBcI+nYdgMfsvhgMjHajB69eE60Y5nxNhFbRK+ekCX3FXmw/rhRD7tefOO5R9gAlPqPjO2WdvJ
p5mB0E8Do/BPqhjlthmM+AY2lr4OBqq4GWBpmYaQ9IVrHmxl6O+ggKOgSVGWtTvcJ7K0HgSXdyZF
ZS23yKu8SdSRriAo47VoZXbDqs7HF0HRScWDCLKGOAvl1BbRgtM0Z+9lN+TUZqXjw5B4yMtKPuIG
2VkpLA0YYRvqCzpKT2fNtB6BZPLT19kP3mnQvNIZzLtnle6WnC8OZZlLTpKDfQiclql2CGDNhvCR
Kv/L9cfsArZC7tKWv1np070QdKyfs0o5u3nMcUUJQyVvMQzPrwPu6jLhQlL41YKelh9hTnOPcN9N
3U5MBJW89Sb9DJPjF60LKH3Nc9y+YG7EHNSxtPUzIK6hxRzWpbLd4xC/mfLyxnTsHj+2me2iLL5l
VvECteviEnX+1hV41HkM5/tMq+yrycbsLfdK6yQsBjvSncgWNfGlC9UXsgBvo27F/dT0j0UFtHbs
RLluXCB0bQBswJZ3rU33o3KZfbAqdvQceg/0eyMmenZCBZI/YnEafko7jXfTPOyiEC6wSotnuubv
swxUC7LXL94765OyS07MFfYWlnrGmBZGMJ++0WSK5j0SgffaDEWxUoNTftAVQuOf7YBoIcPAMW3y
ku63RZUZokm6ErRAbTCSlCtBfcTGKOjdIjFN0znw2JXn2sW6tw/4GvUKqOSZk1rEqLUojzAJBeE0
ngKu/WRd2J63/IDn+7CmT55eh2yDdJZwM47ZxEcLu0VdDfNpRlRa5zbTDl1hYCvtNDn6s0tkPLTd
V/ZTddtY1Z4AeUm8CGB164Lz8cxgZ3vDTWtlDEwwAoFGg6XIT2g11iUK0cBGNHbq7JSxT1VSuLMD
Shfps82OgCmYZ2O55xZE0wW5YGygRk7Bh2cxmEjiOLzEsH7wCAWDsXeYzB1GPXe/zGyBwKlGI/hx
ukFJzZZMT0FRLQtf3Xqc2YOlC8h7g9wd7EdF5LiUCck+FmsPC0PPds09buPapBmZpuZsaA5ARi/L
941TZauqpB7aLFGTeed/FjYsYF0tB6yE/x4NZnvK5/LRmhCNsYOVR+D0+HLwmnh2txaFnGllS5+S
SqAmdbO9K5Luu03ApLYRR3B7NDP4CfOurZNzIWz5W4BbPiCi5s8q96HM06y8FjXfHBbZzaTGak1u
vTkA1MF8MwRnayxYvorMPggb7PzKiSxvJRoEOxMOW+9TGp1MCzXn1q5pWSuDcScGP/qZZEALedhl
cOA2LT/Qh6YnfKvGqYKtvwFcbpylYwzXMmIxYXpIYCS2ycPoxp/3tY6mo4+5aSC2igKGHSPoquYM
E+jdhAK/SmGhbYFk+OA6c6ogzHhkqp7gX7UCOq1cllo285FEhTSBPJgWp+EEmqbPTo/KjZpF+9x6
NOsnU0z9tm9qIiS6fCxR3pdY029AbygTZT0/8TpRTjfhBqXjTb8QnpcbU4ULCA/1wxqnn5GfjggA
ccCswOMhK+xXd0o3NkihcWrg58HxcD0/XvNhrtJSUSXXF7/SkodLk6/c0HcCu265EqIKvU8NHp+J
sgCMQrzM+XBPtYTeZNyE1o7kNkSxzNesOEGLRiRbvDgOHgPm8BqVM5vdmHsCVh8ZcRyvxAOMlzt/
Gs6yK18tnT5oUA2BXTyHuqVRpKZG0Y2JgFYe+Q+rgZOCeeyriG2YRX7xyZ3oZe4d79w20wcDjN+C
6wVOpsG7GEzrL4GrYdIFJMrMvHd+mt08PyQk1AKy/T410GZfPdmp+TLAqXr+zwnfn1T5vy8P/n+N
IqwJNTTfxvNHtgQS/kEaYUkp/zXVc35YDgnwAAyJxRTPt/mVv8Lh5g8iCLiQFwI0U0XOufJ/z/Vc
/0fgUNkFntl3vABZ/m/TCHxFzj0ghl3i49Z/LI3Apvuv53oOmQib5LrjyCUhvvz6r48HiPbtf/+v
1n+jD3aWDDuqVen1Hz1p4JswUtl9qEbE86mZ1nXEKM8dHG+jqfdgqzxbmSV3slU74pDcrZegM04U
2l2WavKqPk+wEXCmVgY4N85k+STan/SEflA3o+4zShPXhS0/DcWLZBILBnQ2oKYtleimxHNAqF5t
ltID9pnpqaAsGY0MYbApRHui/HU4gEzEYgnqC7ICPGIz7s96KWOHMo+HxqptXEmG+LaW0vZsor69
D1AgmNnNV4JOsw0hc7TXJtDPk+gxyXdLDTzBDxrhC9oIbj3d0xNPgtU4kACHuWgkZJpLs9tb4WhG
O3rB5osPHBY9tQNkhBvSw53pWpcGGz2tLvVZFyWHDWFm5JgpEBtL3+FyOqj7iJYIgKKV58ZbJ+Oy
Q0uuh1NTDgBS9XTmHCl+q4DGzXI+mU0uNjlcfEzptcO5m+MZkqzv3Ocp5lWopjTMrGDJYV50B0Sd
JL3l5I50ETKNoL/7ARLLQTv1nVOTcYz4x7bsgLRBh60euE7/qsZ+z4lC3phJa32lbaXYwRNkRjU5
nxUhiAksyrHHRnQEPHUz+Xa2maN6B2rvVpUhVP9RJOfASpttXMfl3mBMd4e+rBjouP55bNlTAqMX
iP2NtYZGA2ksMu4cg0unj5p7oln2NIWlwRLP/ST1h59R9A7ZiHpywAlbhOxftuM+TYhma1yW9REl
09x7sa72CSZIqGLIeTrlsm1HOIXpSeeZDHsLc2o6WYynl+RjHwb4VEY1briRBHwOfJamzK0LHO2S
AguPmwOAw21VDHySmT4MjaieKiYeJxwb4HsmVV8SNfmvwHTra7ig+WvAPUAPmfBNYTLtvJarE77k
+YOSFA/ggNudtMMjYbsjmWwPgnOAnbTrXsImaoniA5sEZVy8mRkmzqnL43Xczca3MXWkSZiG4C0y
nYE7kM6fpkn6W0DAxRUTe/85ARuij4XqF+pz3hxn1B8Ip8Zyz5vGbV1Lruo2La9F57CZw2HactyE
Ew3k5ep10nxMMDARWZFgCenxdG57I6UYsvItsDFR85FndX0plgJ3oS92vNQZsXNPjO24p8jBYwCD
MruyNTOzug2dB3yw8Qm2QbLOvUB954s3PObVedVu0H5ifK4PwMqeYMu43EecnnHmwOizS9XBSIJF
7my2FVN4bzku9N3oc9a1YBkY2GKJNZuwh2jX5bYYWuklSrJXr+I3ehEnpskMD7g4v2JcFeexgf4C
0Mx5n3n+nV6S4NCEVrOMk4ZUtzESEtcDN9y5sv7opAH4cohejKjGYgW/d4uYyMzIcorsCaPGjCut
r7Z2C+93trwvx43AKZps6Bh/eKlrYrehXdYnO8CV5mblL5coIl9zTJJjmpSECcygWqeMo9Z5OJXr
tIDb25dGxyQ9w2qKQto927H/lAKaeGgUeKWSGdLebfgCepz1zh9x3gkVZtRH4QjnyswFwkJNrjO+
F16v8ljrsLwjr9tQeBLinE2H+YVrRfAemZ0+RQ0m7NAgmAPuUhzbWnlPPYbHFwqdeKbGKDmGTGUg
Ww6P6YiAAdeNKwPnSMGcNa5vhRNlVAfLSW4YwYwM1KalGrA2ae+owu3omSk/JecnyaSGqeKfGydF
HVmmSTfY8FHngblNx6k2z6W/Fh3qbAUQ/8Xiw85XnUX2KtT8slnI9jwaVY0ZIQhfQtJT6wC34zFZ
TvawCfufs5+/mwAbUNVH422KEutpwNDH5UZzGY09mhelB/g1w8DmzFdwZY3tlPsSycc24FcQFDl5
xXTFHo0bDD0fmxt126NPCI3erJNpEGyKlPkRpXzYOkKNmJLxu0/DD8UEH7UC8g8uPbFiRWSYjRtt
i38D82oHd5mkBx1HKprObqfDTVn1yAxcpwgOKWfXlA2pC862+yhFIBujeLwxpMDxLUOjhkvim88j
pComkWxbUDR4PJy65/asP0I/+WI+E29UH5zEADPeYNj5nWXusBtbF25BzveLhPvFBPBhcAL++k4S
HmJPs3jDzUesyctjP8LzqwuDyE7jX6M+d7YtZ5SVa3P6BfNOdTdJpH7+ihhyvUwLVDbsimTdOeiC
5dx8x5F4nsKi2Q+SIEGm6PbRXVkq/BEoMLi3g8eQAqy3qiqvE4fvgyeYzxLloMTLCI+NVPuppTQY
hnz22XiDfoxl/xjOOH/zzgye8bx95QGfmKHtz6kC1i8UMNNQzi38WiDvCY1OFHshPQsyPzgs1YEo
w64uYmozWThwDWXZihybuoqOoUliYRfPguLEwO6p094FkiQGYz/y1kFc/AQxUGyrWZ1KGSxb6pni
SoKOzfg4GJaNNaY+wvGg1wZWheJr8+brGJXV7VCDo0ape7Ry9yaZI3+HKOdDQnHf84kKybDV4iMW
TPogz0Q/8d0oCjb4+FlqrlXdzJuaGOAn1CjvcerjOyKTYiv0GO/Y1Uhot3vR+5ex8RlWBIcxgy8M
DdffhtDiWfT4Rji4WPDP6WnqTc4wmFjlxdGayAQy1C+6p6abNKjUBY6Au/1TVCmmsnuKMwo6NICE
lqPEfZmE7or20LMmlL8mHtKuMSPigZpByk2RgF7jGdQ/kGxbxcI8lnHwWFd82J2PHJWV+lQG9nDf
zoW+VSqIUENzdajTGZJEUgCWm4yNZ3gvGFXrE+9a/ztsCOzwIeZXsL1Q5XFPrsAHctPMWNWYN7Gl
+H2PvkYY3Z9t98mP2+IAauxiAx44cL8c1nwUvI2xbAi7YSBhJhMd0rJt9nXVixdoHu0pGBC5E1om
dlBnHM6uMAn1jL3ZmPLqw07t9lCDSrtwscyPbUA03hPz0XLq8tZjlMxCRGzJQ7JmzjrAMSomyqws
ohaly6uumEpyBHbGQ2Tg+4GujbGU5OTesDUiJD0IseQ06cOT2MNXK1Zz1FdrJ/YYAJs+imwPB3I9
UNS+8Uo+TrqZhxszRbkV6eQ/aS1Y4wYg6L0ewz2owmV8iPBaN/W1Mcxxb/mJAJbAybeP+L2BB50D
DT99MnCZcZIw01dlN+MDjoYW0Dn6CLk57xCbgr3rSQ4m33RZWmt+cpuE7ne8DpzD2K0PYNJGmCdg
rGO/2eYz2302G0G6NnDZXn0CLpspqcMtNMpHo66Yd1DD8sxoADFkHJEtLK/ahe0IibnBsJ3VsXM7
qO85c+373G57eKZ0QA/F0JyHiXOiR9fHKm3mZ2MGAB349Ltpu8CLC5K8zEaIyA2JuXrmrs/hGttg
GR2sBEZsDm4XOQk9szQpM+yJyh5ZEHoUSgc5yIw+WRZKEPzo9NVYP40GvoyK1s8HamS5ejQzVp16
ZmIJsdDSjw152UNRdrftMNpnp8UyDzFyL8yx30RWck6qCUs/oRznPuUgfTvki0TuyGajl5gVAaZ8
TbQbJMkSwtJ/8lh6iWY1S0irXuJaYCeO7RLgosiDRPAS6mpqujt4Jwh6OazhPNPuK9w49dwi+J+a
ykEVHbIlJTYwj+1IjlEmPq0TF/Mg8XJ+LOPy5va1d637JaixxM9oDFliTksmLZ2QgcqeiuIx7c1d
anTpsXGJsZlLoC3CVbqH8wF5O5lPbp13J4v8mzYk/7Wxds0SjSNNn7CREZcDjUJwjgRdGQxbhmTt
exEmAQekBrJsvYyQluidSON8ly1xPG6y3doOuZCJJayn0779zJcEKbk1nx3ReA79yd4pUn5uUDEK
n5bo37SEAKMlDjj0Jec2/n603mFUqoyYpaM3V2E0YP8w2dSAVvGeLk7LLckk4gUpvcEnZqrY3VSV
uzQCkdNbYopE0OqdiZ/0tl1CjD5pRgjKw3sDQfBLL1FHuYQeM+SVg1KLXmN0r9JhAaETOH0u/uQl
o4zoJMPM67yEKWHXkqv0OVBuyUZvsdcX29gr+sdpCWLWUdzyTpq3+cgJvFnimm0ITX0cjR1FHcGN
RaazINvZRU51jA3r0i+xT3eSv+QSBP1LwCMbSsba2jCugVAipmOAsWRNAx0OhSVUCqip3YWkAq8J
iVPb5g2hZy1cNQZ3RlKpbuQ159GJ3uYlsFqaPA1pzD/qxHyRS6y1zkTzu6CUcittQq98svr0Zz5s
O9RI5LEsPtogL17FEpjV1rQxNWRoz4ppDwiNbNNO08lPTZDVS+SWxP4Ch47H1Rx7Ytv6ZLloZ3mf
l7DutMR2NS/Az8RpmudsmULHWR/uy9pREGFupt7/1daI7lVB+fJgZDGpFxx7FuBbX4ENlt3DQI/y
EZci1LD4gcsdmV7MBGumlsG19etkPVe8l0zN1U2SJ6fW8jjzz7KKNtKJl9g7yq4zhAemQHpeDTn3
d9kxMEgrdzuFuFc0ACq8KvJhqWPZ1N3IuZBJ88qy9bwJaq5F0wDcyo3qo73gnY3GGDD8Ut7RLlFN
r2kQxSOaeBuLpN/kK2bngF/XSOrTr6Ii3RNUbnzTeHb0EEDLkTTmzeLFNHAJlA0NfJC1WFX5qKmD
ozF0LaxwPgbELO7dCmOBQYP5dYDsfokDolRmwcy1UslVqtjY4bseDwaeYyJrBqV+sXcwKLHehOEU
MM12xktn9eAP3PLOmEZcOEPVV9QKV7wlebZNLCHwS6f61yyL7DSThcOfKI0txc/umhiwvEeEzvAy
4yMErk4q3LettayDdF901S2pdUbGZAVXVs6MO2E4gpIwkQZTod/RYDla7FOtHPeNx6Vw8LoGqHi7
xh9dvfm4Z18C3j1SbX126Sr3l6aSFh4R07sIwlPnF+WL7Aw2+7jHHZQ5RENsl2URsw5RfzwORum6
T7i+qaSkHhvwOVfZlXRqJumWxKFFxLD9YiOA6VKnn1GUVZRVQgpKXaM7z7QcvSm/sb7FxAKz3PRe
jFH2u1pjI+8Wn1uryfex77ORaEL6yXhUJoYgXDOkvdDxj77Xu7suEc4D4/v+ITfS3zhBPH81Fhia
OsehywO2wTZbqMIMrtKNR8ZkN5Shcz9X1HxvK2kU+/+UdP89ki6gFzqNCEf4Fi46Th5LeOIfhzb+
qR++m6j4Nh7U//wf/Oufsuq7/bsAx7/19f6SeuUPC0gMeq4Alkjln/yXAIf9w6TEj4Cp7ZqOvRTD
/UuAwxU/fBP5F+AD/wcJj7/Bzrg/LOIeyMNLNZ9HL/R/KMAhXP6mfwOe+T8/iX9FNIq9Kk0VbanA
wyWx33TiKhk1pnHmkqJ38zzT9aOq8mJz1CW56qAYTCM7GBcOApMIYCuAoRIDW/ypFIVJnNqLhSu5
sGyS5oRb0MLk5YCc8jXmQmXQUMBY36IslKKa4YTxfrypGcZtdS/ezdZyNnXSQYWp5YWrBafcdA4/
mH7dG0v3e56V+9n7HBv5WyMInw1gIht7MsDteoAWJDvlMAfoQi6emkIzKMrn6KkDJ7nK69h8U1mV
vHWyYhF0CtByONowdAn/0g8+3TbTkoYW5V0qeiorevQ8P2tqtTJC59YwGUcCFsLunFTmqznX5IPV
/2LvTLbjxtbs/Co1q0mhFtpzgGEFog8yGGxEUppgSZSEvjvo8Vx+A7+Yv0PXte/NLOe15x7kIFcq
xSAJnGb/e387WFFiu/jBzmLH2Yx9tB5Wn/nMxGq2G4wWZqFR34IuCp7BeXmbbOWv4x/BaUx8Iy1N
ERR7zos5N/wpQvdZEL1SVY6UnRl0IlfuPO5dzJt0JBCY8Cqj24FYTI9JPbNlVWDW7ZkvJM1NJmCQ
RNGyr9HqUYc4QbqzW4bdFFuQvpte7VrbHS62/Izu03vDyuagDIlh61FLgeIgrC276xle665CTyav
gGHEnbHlJGaFBJomh3pGlKG/Q+yNdm7QNIDeZdjNEcfOlIGheE9gpzdNT+PMNFFqpKRwt2qJGGwv
9T27X7Ollnub1nI6G+7yfbDzmqmq+XmRCuHru3dBYa9voBpx6cwLCcuJATrRhmhNHxaDx2tZWSrt
me85XRR1L1xZ3Vqg0TgSP9cacQoMYnNbRBoAucobc8uzrdLinuIbjiHC3cmuRuBpNWKV2N9Upsb3
wSwrGG+jfMLDgKaSE1I0lC1ufmrB4ByLHevItI1oe6Tqt8eNuNSAzgZixKQgplDSU3Xsl/6dO9x7
2zp3VNDinfU7O1SZVfE31Msj3pXpxassPTk2IDt02ITpb0QrCTA7bxQYV8QVMROnxFIkgwUtc227
baNLZdcR2bxJs/XeN9b6UubV+hgHIPj9AHW788qPFEbNzrdN4srWcMBU590v8FN/zrJ1j73hjSGV
Rt5lgCl/ziPzRIcYClvBSQJaJxUnvlAG5EhOnqGas0ud5u0R/+bWt52dRe1UtqncJH9I8T3fIEOJ
L3Qg7RdcwQPzdzqgENAzMfacI+MGilLapS+l6fU086HAjl2yXazSfPRcx/+yjGt+9mFWfgOlxvx8
yoGFLvTIzcaKnQVdbV+nc7KPpNU/gNgt0HXQe/wCt1DulsmHmOx7O3YZfwRVhX9O37haEWzG0VdP
YzQDYhiUwzGzKl/h0YCmaY30FFkIDeMMFAfXb/BEX6L4Hbe+9X1t8SHm3VwgjVjxPeSSZr+0lvGr
Bjl730pucKWInbuZuDXDYmH6IQXdMC/dBf+AXw/577pbeaciJyfKXdbyPR9z9wQVJ78N9GRqe6As
TnaNOhiTKA3poaRZIVXrE6BojF14SzNznfZZnj9nrtnQ7YwPiehfcywgqdxGeCEHHn9sQf5kwe8z
eqpIOrfMfpMXZZot6VCKdHFAVIxu2GZ5v0PTjR7nbDRfSIhTHGea60MrDQfVZA4em76f3htcctT7
8b3d210i993Qxje/stIDHwQcqRH13Y4jmf0I2r7fljh5jpITfOgOtffaBuQEwk518t62yEoktbFC
C7aZW6W2XfN6ZP4xSxilhQMU3/MytMthRkZj8fQbqjs6sGVbbjHuyanM5TCMPMHoFsUz7RNdmBTc
m1IudiExuPpap6Bau4XfT2apkcyBmVPnmhTGrTKJE1m0KCDrJzkHS160I3DDCbDJIu6oRmHFpeLm
iZhKAgZJu/2TyBaPvoppzlMURRFjicQlNY0RhFNbrbjEylHcCtlbAJrm9WYSqd4seVzzX9opPQ3k
K35Qwu0OhMhcsS88+LzbkoWZ4Lxdo/4JiQZB+bl0aalw/O8tFwj+m4UrLcRyitV1xvD56geT+Cqp
qL8jry2e4TuMySGlbGiTIZiMwt522JRC/tS0G3FG43UUJx5n2E+41LfJWFNcYQ07f3DeR3868X69
1BER9IILuazGCEhwf0DdOrTS+iiL9akxg1+d1TxZdbATuf1jwcM5wdAyBvexK3xC7kmqbs7sXHs5
jd/diN+XS0+Jn6Z3gRfcTMu4X1P7TDTEDxct5SM+3kVZ8quOljIEAO9QWvFEzHHcWSaUKexNtCSt
st7hVsiOHvvaZqUuiszGKin/SLNfUWMlO2HHP4a0hBxbo5N35fIdSSt9iOkO3jelXW4zJ2atm5Ic
ToscL3h5xE4xw90I3FibVE3rEyhfD+DHqg751NfPYIRzKkGdQxQZ6cXJpjjnxF36r2PJcwX4K7jm
Tdse5roe8Kky5qW+sM2zi0ijdD/mUflO2x+d97DZnpyyHd8tyBSK8A8ka+Kdaj0w+otJVXLBaWcS
V4vs7J1JNVWKRtxvB2IYePNUfF+SzY52s4u4sKlyAJ0w/mBZ0F55VAlHjqxT6R7S13wZPLSG2FUj
bxhbjRPgsOmLWNcfxcMZ+MZyqHIlAQbF9ZtjK2dXFDO2z0FMztPA3EEncerbWC3LDiTIxYEjUZZd
HiqaoLaVO1wHENx4ZfilQ0UcQ1jF9y6zv9Pkae5H0BtlSDO8/b0uWboGVsznOAGvW0tlX3PHIJsg
G+pBCibKnLPu67RriKQhg9d9dN+Wc3aITFzHc1vXW/Rs+bVOAvZDa3ql2ysF0pIkl0l09pVuc++a
Mg8Agepbz/hyfw5tmx1Lm1mWqRrQOplvUjmtu0gjXOakoxZK6ujCCQbCDzY/8D5rCWyOz6K2x5up
XB+xHPOiXcQPlVguntV/BelnvEyDuNWe9eGl6/iS05V77LOmP1mV4aSEPTouhO2iVZoIyoamveEg
1SccaIfpnaTrcrMOHCxHj4RJTzWtUNFWMllkzmB16RlwLt/jwqnrZUU0DguvoNBvtQdQra5zNRiG
gRwy7emriPH8e+7Mms8u+dGBG6CgeXYfgiiRx8V9KOTCRjdZ1N4IRbZABTAJKK+0ZgwUlEFvbbyY
KY/FAQ9qdc50DjcSXbyxI4zN0p4xdzEJNTjKRd60hHYJy8cxeFj7zqU2i7QFISgIYc65NxYGAr6e
2OFXpC9j2nKj4ZRgPi4s3yGERz5C7AiLcrWU6qlIDiEnLBxbLva2z66XbPDtm8ru+xKpzmkTZ1tX
ZfmYpGl89cauPckSQ+QkrPGZIF+yY1dd3ykHAsw2YN0bBLtI7yhypGX6gwNr+5bDGGpKS72INQZM
aGcQnw1OCvjWRcj4cNq79lqeoY8gvDM93XMKcnCS0qtjZQQr5Ty8Zdyf2VQ5SnF2k5AfKAtDE62f
Ij31tG3q3nIbwkjC0QJBbapemqX1QEV2mhSeoq462X3ZT/XF9XA0L36XXTOf9aPMELGVxcBmJVP7
1XIha2+MuOAMo9rqR0+CAB7N0KpdDyiY01zCDSgKrtWSYKktmkNXxa+z67yalv9gOBpBB7ATb2UL
7STlxfRT1b1F2tkAJA+ViNo7u5/Nhy7JImgpo892JRB1LHOSp6QZGbmKvryoujS/xTmJRo9Pnkh1
MIpEXcy2/k4si+SS7TaHfGEISI+8/G7PIyp7h8JMgK0/Fjj6Qx6WkjOhWHhQ0heV9d9S6nhPuC/j
a7zY8XZJInUgXOwcHJVOB9p14jBtVrGfO+oGVnvkO2+hEwZ9qd470zYZ4As0TQfnXzREvwoG8xuL
9Fwu8OhsZFB0F9IbK+meYN2LPNJjhwwTDkS5MPKG4rk1wBF1HErRY8y7bq5N2p98FpM5XfjX+GsX
TfK+sTH1bcdAfh/owybMRRNXQb9UyHw/PrSj6wMz75pDMJQJieNIHXtbQCROqHMtuJ5ukJCM6+RT
uUzCk6BYPBNTFkUAdyQAlD9Kr77PCiYRsVlyPYMK+fwpVI+QhiiVxXmRu+NASXjDWdg3Y6LDnj2G
tpM/zx3jUT5RfPw0EKDkg/TKCa3GEqejC19+187IoOAG6kvUUk04QhA4DZb/Tc6ueVGDPrbqtH/V
dNMr6YbmRzcEZBuLGD9mSp0bMa+aC4zSTRvUgRWb0hzdH643rEBcEgJPTPR0ihShbpUhvagZM4Oc
tKh2t+RI+PgBVu0BxvtiaRdM7DAPhLHiHyztkbFz4eF5aumsDzhRlDJDZyeY128GZzKpBdBuG+xi
wT7XDhyLKdDB064cBvDQeNoV6wWWHXTDj2nEv+FpN0+CwTRfvpCa4NnUfh/Tyc7UZIvzWudMY0Fi
3qCJoftT3Rxpx9CovUNs3D4nNeZEWdPMN4y51QETiAIUyrUl1g4kSDUPyJ57Ljy4iFV3tVsgsIv2
LbUYmFKMTPQ5CZKTul1g1T4ngrniWmN98rFAYZ+qnyrtiiJwgQreYy1q7Q59lAFUZTzSM8tGoF1V
JN8fKhef1TCbI8kCvFc9OWOsWEpbstJAcMfSP8tByopCaO3eYsulO9bb4vXzMHmuF6xyFi5jFpKQ
GE2ziyOocDtw7DwoHQVXj+OnV8wn4bVo/xi6e8o5G9YRCWlkltG6m6rB20lQWVtY+Geh3TNrWrK5
Kat4czPIhOxZKI65+RVQor5YloKyJiB46Tpc12Z6VEb/U/n2VRUCLr8zZw8wGxiZYHwr93y/D0td
2T8CE7PYprFY8eKMBHYSmeDY3fF3DLVgkyj/F5jHPUV8Hc6Bun0vmjjdIGFTs8Q7wfuay4u7GlwV
s/Ybrbim3iX4kfRoCkidzlMDiIn0CCm1zE92fh0/UPadb40uPRJU+c2iRXu1+7ASwuhqRslpFEQP
s/CMe+nzmfm0Hnhkm7w4DaIQAov+2apJT618PMtQV3KMqDtJwYiZPDzZSfXuwGuvs9zBzI05uHb8
u6WB7eD2oPnKpaQEdwTN4MVsUCKzkm0dAPKN17Lbsjo/YHN/FKYCIaXDDAtjmK3LlnLIHcEQjwaL
WQiTNTJhRjVxQ62zXwa3+hD3m8mLkjxHLjXzOAl3JpUksde/E339mcdzcAXF+46j4mSa9DV6XEV+
GQvHTI+h1BawJo/I4OeXysfOyNX2Xs7OSvs3ZvaMKecWS7m3W7kB/0BbgkGRkjU1XLxDGDUA6Zpk
6NasPEh3NEGIFeqsE7B1vJTHtI2TG+VUjEwjH/eJ8MwXAqNlCCSCgYCs2gelm3JUvufmXT73jveN
RNz0lrgtKAMAGrtmNK1wqaYsHGVmnxZojZeF4m+c+LBRnam7kA7BcGbMiD+0VAYxhrjlLDhthD1K
O88MXd2scZR7lhiO6Jv1s4woHF6zI7Qr8YuCueXNo1r+gYlz/hAn47h14NayNoNiiPBzhibvIET6
oDnNsfmTg7i9H21sOFSsWPdlW/kPfWdF9wRvkhOxdwINi7ceph6uIR2jDa5skji1HI9WG4FD5aCJ
A3QJQOjV/g+XUe0Gew/WN3/IDg41cBjLSdThI2t/+o4lN8JN4KnCUXgA349CxTSWmXDl3GaDgttM
podiMh/onSWDWXFcnrpm/RVPLariKk5F6uj+ZVzBYUyQknhX5F8T8jZHDGbVRw9shSTgfqQntnE5
x2Ys/09FtHLfsdrgq0lX86JLm7PaMne93e4yUzab7LPbubSHa2zlEBhMP92R7io2HfrpyZp0L7Sn
K6KXz7JoXRvtech5C1XG4af/h9SqD2CZGsBgXNLT2qdHH6rLJtNJUwjYbKhu9tF27zl91SQVmP4W
bnJbdZm18gWcGT7+3k6pup7a7AV/JFddJm9bRxdi18BD7jJdkp2ZifkEJ7Lb5uv8BazR9IVZLR4C
2rW7whPwIincHtQ0PC/C918S7bjDiJWf4RHa90PDO25g37p5xNeeDdAqG2Wlzm41jZtXsIy6kWi2
9Qr4DVAb7ppUPPkUZKd0PMMU5itZgg4JL1M/gHjTJC7Llxxpa2+hd25zRvVnYBR1bvYfjm4iT+G5
YeFBopqoKU90XzlSB9fdGidDpzThgGF0AG4dHVGhdtDK8kz4j4gKy/1DKYI35o0M/trQyJPszV2k
3ONAiQ6O014LyqLPOOUkWFP/6lC1PjUnv0+e7AnuRDImhHlnPzjI3n6m5nLZEHTkl6rgTU9G4ISQ
L45BOby6dvlUD4SjRt34HlP97g8LOFrdBt9SC1/QrXV2OpT7ggTFwjx9T74Pa5wIdKF8Or7EnyXz
viHBX88jh9yEU79FGT31wGy9up/e1031ZUJKWHfXe4LeKbozGErnYj76DOQ2sNeMS6V776dmZbwp
MiJCaXuNReo8TxWCsc/bv8uy+FGOxaFQ+Mepmsj3HHRtDB9zcRqE9WEFw/PnHNlJ++LW+vSUBPj9
6Dz3C9owUucDRbJbSXd6Xy0qlShiogNlUl8GjzImCVLiavXRhJ+YMg03cbi5MAfdVritw6716HrB
62gg9ROA5ZLMLmo5zW5qyWzh0zTDSblqqx0Zv1XA4S2WRofm0QbBXd2yyNInnD5lln9PLj09Q0p5
BFYYhHBn4FKZ6iHSbMHJexTCfR4WvEJpgG+zpTicaaF/ci2mscJxp7d6jQif5hxetAa8hNgyJGMZ
/7XM6GA2/eJDCMF4RVL0E8XGE9Vc9T6YbJLKcSwfjAznU4BveGflrfHDMNrgrKxkfs2HFf/KyoDD
S45wO2MOkm782tdIrnZQ1sdowTy3wCBtGJrMxmFZ61822RXC1PhWY0XKuVyCe35K/bZAUd5RKsat
jigUvSb2ferMtLlYDMKzbnEOAkgr6pC1I9Ty1Hc+7Eb/1jDfJd5Ubs1IV9lD/L0yt2nR8jJIwvGa
72xoilh7fWebe+a0Sfvufrb6kxzI6RUx5346XfMtoI3XQnlXr1V33pT9TiSlu8LDlUzC83Xsh6eq
gjyAxR/ISVbtJKnOBEf6S1V7uwxu906upfUlphWSgtjgOQ58euAkQyIOjz/zcXDIEpW0zQauCrm3
3OUBDr6UXT8c/bF4KloOUHUM/pcTS0gKR9w5bhVwTrTofotgv04qPtpRsBxs9rq3ompzMJ1LsoOH
jenJr4wnk+KHDXQvAg2gmPeJbcg45JVc9os7vHZNwYnUWpNN6fntvZ80wd6waiyEfK/MehTSyuwl
1mWMF5apenDP2FsfgKKeFIx3hN4W23QTqfvK6ptt14gXWOvgs0pdQc87czL7XNyGzLIvSi7NXcsb
99oFkiohptwhKwqxsyGQ2ygZHv3R9y4j9jFuvLQXzILW0mGYAn0Zhaw118PX2rfrx3xwgECQIc83
qF75Ieo83G/RVM/8MOYncqYzlvFq2IgBF027YmzGB9o8ARDo7ggEPA0Wa3rvQ2chI8DLOHRvXsAD
Eqti/sFFBMMboFvoS81LX0LBpbUKY4Na1z1RPjw5dY+djMuBc0xAMB4RH7IdRQD+ech7Fv8qZQJq
kY5mxgUbPgciDki3kCcLBebJLgbvji8ynmpRzVyYKvc4V0O/dYsmx6FO8pJe07OYo4/VX5+shf+7
47t5DEoxfKWUdD13ZtJc4X7JvdX2P3rZEaMxVHA3unb3NE9+/jqqkn2ttbJDJcfHyGE4OBTlM5do
mrXhJnzNcaYqmR2AwjGA6MzY7jYwXXCUg5uA0sx3zS0KhJanInweZjfcOYOxPuVFT+mbbfkpP92K
512SmvGD+dnKuhPHwoGsZvGBWe55Yrc5JlyvQwz3LmvHGJwMhKq975lvFpzrtJNxvGsldpoCZyK/
ExFOBH1OxI2HUPV5ihvPGY2TQ4L9bnLpjQhEhD5jzznciDZvzyxF/nVeyVtnI7dhyroWGuDwKjoK
s7aJ/2gbuR7kuH9zHchgoPvp97JKrkqoh/ILVsGUhHPmnRaFO7SZ8/e6RS5xna58tRumS2FM9vOO
6SKHaXPgVXQr2tLtCRU1bOzkjigjbG0ctiEFjCDOfWrlA53kdIfgbg0C595cx5tDwdqZKph7ALIV
y3cKtiaFnRoHyNg0uf7EuKJw9Jc17huO+2nWeuH/d2f837gzXOKhGB7+z36Mm6rHX9XHfxoxjPC/
/7f+17/8/Nf/WAf1966M//x7/ubDkBYut0C6NpuS6dn/q//HpcdHOzR8n3CsoDSAr/23+h+PoJ5J
qs51bJJwpsv/9Lf6H/vfA98OqATyhO39v3gwnP/CgcHLh9lDOEJn//5QX/W/H/NWDF5YI1Ns82Cu
H7txYb7dj9/Z3VoqLnE6DZ1aQOdXw5OR4AQ0tAdtmW+jWJ37Wj+/rX6Sc5Nxg+8tl3J2KQi0wJEV
SXznfL4C0OvyvS8cNLuFK/yOxNeA/Z0rK+oM79BkZjZDjPwdWzuHff2mMQlFrher/JJ+voh/97v7
L6qELH6If3CgyMB1yT1SDetRevuH6qNR5JDnYtgVuencVY4LatHmomwxmqUBG+5TbcDuzouwWt3r
wPDBZMy1acfkrqSiEi3cxMplBsyajE/qbrX56w+ov/4/1ItR8ySwCtkW/aXSDv7w+aTPnBL3Tgt/
Ejw45deaRdPK/V9/FZ6yP30VydPkYad0POQA/vvfBS7H1faLSVG/WngDfCkXP6ZZfiy2fPKyqfsn
39IfqK1YWDAlmS6LGc+1a/4x3TlqbssYSUpkJxOEoEee32/RmXxQCHXJWTyl/jDCOfrPvq7UXb//
8MP0Hai0jv49M1l39Mv299+mu0JFhE9LYWfuglBZ2RguRCybV/oyPRgfAFELIxff3bEKuJk2dvtQ
mL71Iybkz3wD39wx6+M5hI49XtIlAIedu2+u0YIpkUnso38O9m51GvFQcz56i8xMh1jyeDks8Uji
gRkdMekmLh4/v3cXq25oTir6xmyR0U3j90hfI5N6tCQa0GWVkCgTfXzAxcUIDhyB/xV3vPVgIyN/
J5feke6wrJcs6ukXVjI+BG7qPPqlhEqAtbC9L1CAcAGZvXvxozyNN43wxEVgCTJQDHsXDUVkt3SN
K86Wpv2eUWV4McfV+qaGeSEnmajhe9PUMExTWBYgluxtg3ANMFGa91xS+2/INOgoa19w3PFqHblt
rFs10lW0IRRoYuaQzvROGJZAkYmr1R6i+LmvwAqZUI52pjIthiHJcjIzq4XPViOjwCs9tIys16Gn
rkgu3cF0uuASkYfhpgeoNgkib+sSX7pWZGSPvYmaqKDQr+UCOcjOjd00ewy4eVOhMI0nbPK/ylbS
yysI6QPNo65iIORAfqC+SG7mcuja54jQb19Zxi7PsOkY5tyerKg8UpZgHOTEkrR25k4p/xtI33wT
6Pr1OjUgjRTBBzs0cG5uC6GLVzwEQpNvzTXdu6Lfl2tJAMLgAent303KhHviJA8LC4JH0eC3NIYU
Y21RPVR+G53daGB+1sj+d0xNwUZNy3jr1WmqwYQl4pLbNAjwt6D5LhIdM7v67liGUgwB53AG4DgJ
JgIvPiUMpnmiUxKfVex4uzLxP3mgwW1K3KrdtHZfva1jSwd918kMjZvR/rPdzMUNhKR6z5EK/I1n
jEw7Wnft7hB/ZOgjq/DTK2uEVYgm0KNUkHq7So3k/rymOYhczuepjH6UpQEiUBg1ZMZS363yqUUJ
nUw+aFYu0akxM8bd/hiDyoP7u0cYDK4BhRWYjD2PFULgzme+1g4D5RWFeVCUhv5cM1VulYAVqUib
bZ0RLqzq6p/eMrcg5cbk6KT2+IH8DztvqopnLlPckQjDV0xus+nF0sQ6rp/LiVrYhiu/PtAr3LtO
zy23YKPZ1rObhEnX13uvHyeGsbPNPAeX8w55Vk4U4XrRAXQxrTt93lwiXPLXuY36Lwhh1n4u4cSw
omU+MJTO+iCLhSutTyP7zaoSvLkA0+zbUo2ppsap4zi4xreO4WGIegTqw2cmZpnyF69+9tIwtrza
Uw2Y0EARCD2ezYchWmnp67qifKnJ5FobPlV6ZrflDJxjiaTODr7b2jXPttSXj2huv+azk5/tEdt3
Xpv5Fr9BxAzerLvb1Oq6BWvJbJvyUsotdmZMOhm3DevRCh7lrFLALiaB7EMKXOJgrn17S1kgHtTM
wy5aXes2VPLUpn19ByOzFJuq43qCDeDSeNSdbuhE/WW7XYsCqWwKkYLg96SdUGWibKQO3FGMc2yu
yqKAMMvEErhzfYad6b7YtXoknITQGU8ffTRae0dbrzw8WJk2Y3VZWuFKwaCVaqtW+Tm81fYtJ4iK
PfMhVIXZygCt9izr/Ly2Mz7Xr8Qb87PQdrBVG8PWKd5O2io29HN/KkVRv9gdCJEcBYeuInCGDLWI
iOcpjDphR29QfMiVUyX8AInHyTa+nVAHW+0mrorH9tPBpr1srDgGE2c1HvOlYfAwa9sbgdhT2cgK
/hqWuHmyMMdpm9ysDXOtarx7R5vo1n793sYVaxv+ug7FB4a+5i1p850ftPWl1YY8U1vzePVMymmL
Dg7myOhdW/hKmyCEoxqitBPZCPvT69eUFZOa0pZnoa2AHEGnF0Sc+dGQU6WnzCRjlgQjwUoW3c7e
k0K9c8gTR0byUzhYRPUWlxTwpwvRTsnKBAuuIDnktFZNOMEyJW4Wf8MvS1sZA21qZH2uwmnCTDtZ
eufR5sfRL74tygQlZrDifxokFTMAHJMeg6ZtpU2UJYnyA0kz/zhilw9jf31MtOnyE54gOhZ94UXT
hRKXh6WYPloUuVmbNhNt35yden1Ds3PvGqml8VltTBA+dIIF75k2gK4j8XhtCR1Eybh6Zg/k7gn6
d6SfJpmKkzFpN2lSrBTtaIupI5/dyWGzq+vmMmsbKqBpepsqdt5Jm1RRqF6XGCR6hrOesMhEAhtC
I20LMa+ULiaaNF8IB4kGhYaWNsPChxwutOWpHT4wvLKets22DnXojbbSRjU/bEcChVmK327i3/FL
3WU8jP3QrExKajzRxJmuqqQzqmfct2vwcxCqwr+bflp5c0y9kXb3NjMMOkOr3dMcH+OONZLi2v9p
ftGm4FTbg1HF2HJMy36OUnKdvXYRJ0ZroRRZuKplOx+5sazOpmLTupourZCrdiOv2pccxVSvDyWY
Dd+vnuSnfTnQTma+P1pQtLt5EobxvR/ZVxqcz3kVcfYvGHQmUUwEL++55mqbNLK6+bXT1ukCD7Ws
eUaGvLTC1aQrZ81JaY1EYuwe8HykbdizNmSzav922h/Eog6RNmyP6/xo0if3XReHHyDj3aUTpZ/r
p9E7cL412voNX3ak9Ao7OEdjRlKjS7OUG116PON5ghhuT3yoVJ3dT1+5WHjg0k+3uY3vHNCYz26R
MFXQpnTSsh2gaN05SfguZrxkVKyHlf9UCYPsvTUamn6JzX0u1p/8Gpih8dJiyCIoh/ELBcLVWoSg
KjFM24HkplYqFq1ZTHMRXFutYwwRalX0KW5gVmmfXa14MIA3Tt2nDNK0NfIEwsHJbQcBAGG8pjg1
0UC1hAJu9BAgqkirkoRjnYAEPopLqrWXacIx6c4OxUExCbQo2CVLf/JTCtK1ctOyoBzXCMNoBpqF
bc1Toat1nkErPviRMCokLmTuAkVlk+tLLM3twRx2Tm8Bw29dRECcZIe8bb5wapq/kuSnR9Rqqudm
/NG00c8FRGyqGGhNWpNCn81fJ61TxUQq7gatXdmIWLTtSDqN0LVMaN4nR7w3VYfeFwCUqkosuWXZ
+BuJKLbQ+HeuAT9sGVH321bpxlgvmXf5UvySE0GwzRQXDE7KCuTi5L9Qpl2f8Ez7MKfAL+SuMnd5
nPOpHFsDYG2v3xd1XL4TscahmkqjfW+DatlDzsDkBLbqPZ+9eO/mjbzVjmhY00ggEeC8K92mPUW0
gYVjQB636BusTO2YPYu2S76wisAhXcr22vd9Ad1xCPJZb7/jS7Eo41lAf7gxCUh3KgfI0EgQDraf
XRkYtPuiZExQVRMOFw2xg16ljlh0ZyY1SkAr/+Tv2r0Y5D4jxBvThBe0HeOytN8FFGUUmHbq+WBZ
uFc2c0cVJ4N/XWGKz5o8qQkbNXswa3H1rDrZCNnB6Fd1R/N2l/HUc6KDwwLcTU+KpWrzn/6M1Y89
BPxWX4kb9kfg7DMEWbreXqecP+ZURJuaMcM7ilmp3g1R4uFhXHzbfVTz0v4I1sFXocC6RJIC7Rx8
d7zczVTV2psAmypTu3Q8gPvMaRwPMOFyAet7Qf66n/hF5TGXPJizLOFx5M0KRk43fvGWGE/8Ugu9
dnJgdFI9VbBm90lkNQtx780lSxBTgkM1jz88rzeP3DsAbyz4Ed76vovPxkDrGW3lGWr0EhM98KV+
Xb0gO7uJhVtwKoBkOa63HJp8AOiNCVTcN9VQMU7HroO9kgvlOOuxgqxXjpK6dugxI/Sx5fvnSO1Y
PcfYOI7CqOYMErgjDOhhVlgEwUJSdUB526GToCxbXEWYfO11j/P4eclW0GGtxADPXlFkYeIAl83H
CbQj5jb4g7TvXbNxbh/pABy2eEjyQ8sZdx+sJkHggbtVY5c5S8Vq3622YFo/msuz0+WP9jBQTUhi
/h5HUrntg/GnbzaseQka98ISeLAaNOCwIoTDtU65DsINSG7AflZ2ZP7Cb82fDQX0F3/sYalzt8Oz
E7EuzU7whYC5gdw6tC4WuvGt9HoxgR9qAcFLkPDM0wsNaoeQlypp4TUdlt9VjH/XxRmKt6JO6iPD
9fmFFEd/PzuSrtwipTuXS3X2e/L8iFBvhhsmmTU9KJA7V62Sgow1nm9yxOfqJVyji4SwcWHHDOjN
Wt07aFkbBwmJA1ZS0XkNlNvj0b44/srCWMtbG0DzqYwpPnZNIyirYDPLrao/8+ZhAJ9XwG6B8Mji
T1y0Ihc1oPToucXmJovXKUiDK/4d+50quODNLGmh6SS7lT/MzE97IZLHeemjN3/F9dsB8yVpDByG
iWKOlbwmM0D+2wJlPtJ4fewLPExUY0Jp3MxFbICxbqhXyagDrlyjvnaNtLeejWARVfKDUPo/K+fW
WuafRBb0lYB/UDUD5w+KFdD6pXCwevKdduQTk/SBUpNlb1lVd2yG5A5LoLNZjfk3bobm4nMxJf3l
3HwL3HZpAMdkoITSAfXas16gICa7zB3JvpdM7tbke+ZzjpirbJci9mxoY8P9vQS3KFDTNluwmfy1
MvYnsQrYGS5IE2nWtgJb/kEysmHRKKI67Ol0bPeV88tLjGCjmvWL0lXBbpE8ywly9F9/1T/LkvrL
Eg/EfyTcAFXlH5WqAc24DAwyVLnX5ZSkmQzXwZ2FXS/YVqfiYC7NN6uxj6t0jwnutKLo3OfKTNI7
bq9s9s1VmepI7dZWdFVx+uuPh8b8p9+xhyzpkRr4H9SdSa7kSJZlt5LIOQNCobArIGugSu2//r6f
EL8z9n3PHdU6amN1aB6OcDPLcM+YZKImATjC/asqG5En7917Li1JOtc/fj2Qp3E9c4rGhGSdB1xf
XkacyWTrRLNO066YCrky3Imu6oiRAUhM/thm8wHda7sxIwthA9Kn3O0+ahEZB6R9QMwT0GstOOzH
xnI2eYRyfWZYxhjNP5MSSUdyHp///Gf8+qQqAHOwERxano619P3/2A5ETuoLYCVUUllQnIdpai4r
M5mPZH+fhCL551//OMXKbvFumLr4+Z5moWzZv/g4gJCnIDVhOBMzih2I7spUVe+GXvrb7x/5PxOM
do4+2NCLb+3/B8lovDH0sP/5FIdow7Z9y6cfRjbf/5vfJjaa/jdeeZP2GG89+zRJsP/+d0qixlxG
KcemKc+Dj87d4u34fWYDJJHXlmWCTLKlw8xy8vvMxv6btB1b2SZi7+/4xH8h+8z8sZMNZXH5BrSe
IQrxB/msHx/dUiVSBiS7I2OR0cZNmk8TaREGBSKe8Zzph2iyjF2MPj9rW2qSyPRqFxDuhHy4kU9F
d+/o1YdRk75isxmxVQyPMZPLwCZ6Jog3GFQu+swmaSrx74LY9HSV7gKEiabbd/sF97AZtJGDcFgv
WC3jAg3tcy/L21QgyEit4Ear6fnUDXWI2efvQe6+IL8CWWZlN8no7mPO+Kemcjai0D13IR2JbvbE
gCTWJDdrraWy3P3hDl//1uf/t7zLrkkTaQFF/jhK+e2aOZIGNVhLkC3i52sW6pBKxkysBiJb69rU
dkmGFvvPP+THlfG3D2G9pkPnKKX/snADeiyMpsDRGDG4Qp5PkgOs8S/6W85v7/bH+L+Cr+K/+HMI
4HN111zGhOKnmY3ZUHI2AvRi2NvlflaWtjErpf3VTvSfPWkYyEnRwPK9bEg/Pmk0TpGUJOa8Kg26
p4UOj4ofvskx8qw56lUrOirR1neZPzQ1gZe0xHu64L+No//pj/1xqf5+WXmxgGMyCLOkof/0LXrI
o4FoqMFDzaI54upXAVRQRCicIlJ/Y+LB/Vfvo6lDgiGn0GBg9cuQKqZzLQdBlyXmLAr9Rfiw4Khi
zXrK/6LE+PWR4aMAHRk2g1guMSb9P25DZKCTMeT38wqTDJpC9BWnIlRvavan9z//Uctf+sf8a7mK
puWQiL4AAVi39J+qClEojoYNzaegLaZ9gitgM5lx/m45ZbtvYpGdOGzQHcLLdj0M/d81Bf/0Ji77
6U8f77DNqu9LI/LTn27iMNALZxSNRrMjDdRjsRIn0g/1I21ZdLZF08R/8Tb+WL0tP9gSvCG2vYzW
dcOQP17aGCx7ixYHxZZj248Q4MVdaKTNbqRLcsMRPz3lOq60wW4G788v9S+fDB3BNBmPEILJXrDQ
cv94U319NiqIahiMiHblgMyh7UKSpBx6JtkPkJgS9y53ADaOWuRe/flnf5+g/nCh8TBLnZG+ENQb
pvXTSudkUd/roiFVWYsu6ryDRONyqof3ZWOGDt4MbX7qcuYrTJcg8hRZtzbCKt50tDwlaWSIyxJ3
Zbf4+gqo/shGF+pWV9A2rUv7DJ3+rTZC8SiFc/nnX/17zfXTV1eGyZ5rGyw6WB5+vG5mz8u4aAxW
FlFOCxObk3ztmVa3l2ZEBn1aMfYLgv0QyHvdaOO1q+PnsZrhs9RRAJrg6Hd0VeatGtLpL+7pL4uQ
yfujW6CPbcpF2/3pnqZTJ40wxDTU5UBCMyOjpQ4Uzd8InSmScibjPq2z6i/W+V+fJGXC2nCW90Yu
C+CPV4S63iZSw8ZOqPcdcNjKSxNmMT6UgoOZ4wtwhANdSyvjv9gv5S/LBb8XB4gFgHlZd42fFibY
ORBtHLRTdEIrKvEIZ0NFo8/TC5HfVW6IpBxNarRrYHBt8QRE7Ki+j1c1N+6y2rRvmENaSzsgvNRc
sThK4SrxO59q+I/XrtMIVIrQJCAihie7BQTUxaMiC8EKzynwJFbbzuYHtv2hFUb25Yjq6c+ft1/W
Xn6gw+tpU0kpE+b0jxe3S/QZETc/cRx7c4vpeSI+3VgQj9FffNL3LerHJ5uPYr82uaKcOn5+siXT
wG4wkITrbR/eti2pnEFcEW45lfmmwfHtBYj8YYqOwy5LCcKQvcr+Yjf/ZQVefq5rAUwg2omq9qdn
KVdsKlnGzxWKI23VJV8TqfJYrwQOGMv4q2PsLxUXH8d9pVnFekRD4KerS3WdWYUVcOKJ+GWdSNqL
LKjt45/fQx7FX59UB8wTEG6cS9KkEfzjbcziVgZ4Jyk9co2BSpJSoIy0mwyj19/KqjtijO5XAQZ9
yNxkso/l4F7XBBoeIovE9nxs4904oN7vBInrlUPdXBCmJP0m+UT5rAPJQwUfaERfJK2V7iByaytf
Gq+x1b0VS258WpMg3zURtbRImH/ZgoT5KGQQ4i6p8+WSPx/kMTaPJZPeAcR41M3iSkjy6iNntHYN
8A8vwNFHs7LCI1ONk07PS2v2csm9BwX1lszC9ya7iy4GM0NQWXSmfY2tGjbagEE47gpQyOY0XIfQ
+sFi94J8+gHkZ1245opGEW5ne4ouMj0kYY1ZnYdhw+lX0HnFruWt2yQVfIk1XC4THFdP7A3CkfWY
kDegMSrAL1JvrI6vbrbTt8SwxxOCl+nQknXBzCMmAGAsdsQ5IdZXk7zMgjk9uDayCQqgG2HXGPx7
EGRR5GOV6y8CN7iRskMCqcbmkln2QvM1xUUX2OVGlV166y4d9TlP3AeFR4btqnyzNed5dEo2pTiV
Txrl/sniUvH5tHmHoBzOjBOJ6dQXEjE6CUY5r71Zh+aF0POBZECX5D7yWD29tm9IXkBWrghObCos
s3Niag9VFc6bxM7Etm4m+2Ba0zXOJYv/EqKFGYKFZY5e05Ft7+jfgb+E7/nUxVDPpCRpHp/37WAj
RYUW/cp8pCGltmxfCYaHg8ihYNVg72B1ywEYN6zfGrTA2EVRq9K9igvrWkZwMAuRGUe/6A4ibSuv
WYJXlFW1sB2pD+/oi8yvRJxEZJJif7pMZjzCbOPIFDrcOYp+CTE/zcA8JG07skxjNOhM3X0Sdtrp
5I+MZel8jPexyosTHd3xfSLwdZVhErhoIojwghy3c+HjiwRStKQXRu5m1rlYAJA/fYcaEfXpla41
8r3Ax7xKEmRi43JwI1iIf98Ceu/PbXtqwzm6Zw577hU4N7IutasJS9dxcKbgMVXa/ZxLYkVLBvhj
LdLLAcf9esiDtZaRW9Tg3FirETFQvBirElF/ktAGo00mj7JmFGUVzClxhYdAlgcScjRGjSCqyQ40
m8yTg7GQ6mb6zlI/IZV+cJgakl4z1EQBk1XjVby8hwbcN8y/1qHBJ0E0pvZHYSA9TKLQ2CcO7lgx
cW2dCRQ2urTHgv2S0eoYHLCaZIeF7/TsN2KJHUqN0sEm2JJHFsO7d1ay0TEB4rBqnxK3Tq5440Kv
YwkmlAQ+XWZNjPRbu7yka/rgzxYSpFxt5kFWa5Fl0KvsAO1Nh1gqGa0PDTkX7bSxXQ/Eeg+FRFfA
xL1wQ+ZwWV+73mQS6hyMc3cD+Y154yitNeJuPCeToa1Iodp2M2h/V2r6Xa+B6kxoZnhOZo6rIqtc
et6x/aTqYfwUVTg+kUsegLMDAdyYBKLRH6q/9X3oryLsvTtUUPAdnFC7CI0+OGVU8OvaIAEniN0W
5b+8U/6M36lAAkUbo30IQmm9a119YyLc0iJ6f1zPYzINhZfaoX87DEpcoKcDqgyab++3E6hdjgqO
765Fpd1FZv3NLJyPRIuSldm6Z2DSxNBUXzac6bWPRz8MPiD6XleLyoXcpBmHMuwhp+pOQYTPPDHO
eRpfkaoi97JPsUtnVba1nAU+qTEsCuSzqG4CiYddpK/4v1YhCvZVXloEItbFGUHALtXFsyZee9hG
WLJY8FO//kQVPq30rk+e/CG4HLFibYUdh5sU0xqe/xBehqWvXEg5JzQ1/akeza+oHrJdWEFycLrg
wx71b3MN7WEkIO5c6gndc8e+YGazwmiITWnAe4OQdUTZ5etgM5LJa4fRfqQbcWbGh6sdN1hoJV9I
8ONtI0C92xPV1cTC9aG6Or6K66o6EZKq9mj06hNOOcFXsuVx1J0KMJTjIhKskutiMN9daAU9FvIS
W3dgJjWmzNxSl1YURpvKxfbfdvV4n8yxPGHGF8e28+2N1uRmiAiu28d2mJ+7KBx8jwqr2M5URlw5
DhlxSaZDh6FwTUFPEi0+YPJzBoKkPhotTY62S5a6V6M9uxDuKI5JHamT4kxz19kaoXI6w+cMrKRC
uhRA0NUJKMQKnKK7IxuMIObStaONbTJ93RnI6RambV/uXXLHDkaUATypshrzNJLgdHE9YpTHnJkf
OwBhl1WZzt4iyX3sXC3+QIMyH6hurKvJ1MO3hACNd38W8oKmwNh7i6O6Wo9uOqkVvoj5GEyFcWPN
yrmeLVu/KttZt9dZTIwQLqohGtd1HY68i0Qs0f0d9Om6tY0WIR4BINfW4Ngv5DRHp3lI3YWPVja3
c6Az4BrVsHHY8q8a5ts3EY/JzgaJd8QgZO1K17de2AOLM6qY8Llv5vkz6mFEwLus4oewmqnujNpC
3juQ1BV5bVCkDjooAV+GbuA5bnX94CJ4ecvCMtbYRLDjd6aTNbu5MF5Cy9GwNSKGDQVCdoyxVXTW
4zF7Ka2KEF7Rqea+xOyD1kco+2OcZZetai7tbVETQb9iUlusYy3QPQFx7M4t+/qmD0toIYR+Wzs8
StFO0BzgyZ+odvDexrmPBRwvuV2RAaGl4rqJppEHPGAz1MuXobOODnNTz+TXrVNU6xtTc69k213L
Kd6HCbUGXYwXUCzAN4J79APk2E8KpqYIF8pDCOKgBWbX42O5SuqG4DrRPJBbe1M52YUovqkmcbf6
4AaZNzKV3USEVaxzC8zXTLrpddZDFaJDTFqoHCaafYD5bGOuIZS1lJMxB2cTV+Rkj7c+VrcC9OAm
i/WrvHIdbLh8nllHD7It3wJksn0UXpoN0rLINKpVF5fbRhPPTp48ZK37yYNLuEOdncIAUttsMIqE
eZ/fCGj2LFUtBDk97bxYDzwNDeq9wGALFSf4KMwEOm18ImISRt+IO17PnmUf30/1kiKopVu9C2JO
a2G9LxGtbnGxSqgqTJoFN6/vBn1bxc12rjH7TLmttnrefTOCSq7oBRD41ebX9Rxft47axwuNFALM
MVGIL2Z8TbSR5m4lDQraLBJv5SR3REaGJMVjNJgMuXOs7L2ts5gJPBICJs3kjzYz+ZflDJ7LeqkI
glwJouHWIqneS2VTMWuMwqlKLkE6v4hs/IpUSgiBeyuCCe5E1rz1FUlxxK696XrzzoEDVXd2iLF6
raykMFZd4pKWPV/43PMNWWXnvEQgTLGVHKwMmVygiAV0BJh9Vece/elDpgvC6k1D2zTD0G1rEa5b
1D3cE46tFAQGIQabIu+fCHXZDM6MdoVECRgGCgIlzkFiyZxs0E9JV7Zr+ozPiGoeEBhywxTFTRCl
jy2FBfFu1WvklMPtSLDBC9vi3i9zWEkFN17XIxAyvbgIJejhpaF0yA0GyAz9iO4I3SvNn1Ez+ocI
nRNgmDzzLJn1nhsWMDSE/+YSVnyjz+m8UUPwbHXFPQu6fG5JPaEJB7ejDT2Eqc2erZ7zQCjufD+8
Z2nyty4MaF2i0oX5Dymn9h/CKD4nBWoxU/9GT2A4gV4/0DFRV4EKvEYkr4PbW+dGB1KQG/MAESML
H2vZ3VsaseqxwRxTlbRWkwRgfmWD8a8ma15bZsIgglVa67KjGw471egRZgCweTzba2OqNiZOr1Vt
htlGDNsuRfhuth/aBGspgH4YR3etqUFBbK6qBiBwnBMHhyIIvbc7HQgYR0AhDqnmI7XOtddRy57I
qN0HcvRXmJv1HbGwgBICx7pKg3TP+YzHl54o0QmkKSUIxtvRs30BDXzIQ48Wnr0LQdjUI0urlsaf
JdrjVTZSbHMlAk/k2mUx9d86qhrEF2Z5MoAHHKa8vY4bIGNIyz3ZcVoqMh2kBfp2a1B7CClPNMEF
mxzfOkSo7RGJSQUsq+gW6Rjx61rpPhC8c2yoZnd9mR1Yf3Y0aS7cviSAtQnsB4lkmoXBEi81myZy
fyQt6bsuYmY/7OKmPLUJwBy/GsY9il9UrfBkVG42V+TroITAZzIX6VnWecIi7OYeenMbQlOyWwI2
cGn07B1jgrIyxQ4zKubxEZWo6aobLZq90B6cXaeH7xlfVfMdBNWFujVatAllhehmINNm26GvokaP
t62kUVqQmuxlLXedej3kYulFbLyqQZ0DRHhetJwRx5pFNanLAIr07OxLVFC6HZvrFullWBHgaQ/p
fvClfKQN9dxl8dk0i3foh9BTmlfMv+IqJl/DI77BAx7y4WbiGirF89x38yZgEdmDOcTVHicPzWKW
iJE4XogsdVDlUGlGzNwWc+mRjsdjO5KAFQvCUfDrXiNQPLTEW/uU3izWvXOAWau/jQTn7RAmTZ7p
FvtaB6laiFsHTL3H2NHZWWPc7AMl3FfZPsWoYnhofYMgljjLN2kQhMcgNvwKQW6b4amoI7ZfmgL0
c9W8H8c4PEq2AohMpb1CNj88VyFuePJUMHyt6epYz0GHMzlOGhLk8rLYWbTgEKrpYMpNpOrrICN9
GRGsaexVQdcKgmRePxFqEV6Sf875IHApz3eo6UjICQf0Wfno2N8cjFrL7CC6CTNyk+k3ILF2G/Mc
hT2QsTSN8rPMUp0UA6iS+2x0iWHq55ca4Rh8MQ4weQ5yxqTb+p6jRLu0e4KIubTxNqrozwBC4TDP
FuwSYAqjlkemx0S9NUVxDC3tzAvBqhy48ZUeAi8nymN8nJxZnHSeCTojoZ5QCLaKeCbyQC/6xoKY
J7MZ1UiQXcWyeIu527z1ojwOGJjPWAC0My0StTGVeneISrNXoXr1IxwakSEqXtTgQ3RWvRki/63q
ClBZWpk8wo9iY3VL330bMxzadLmK4DW0nRN8+nKFGY61uHE2+NyLpziJ7KPZGzYJLmbxDMDgSE+Q
ERpv+inU6rsiZXuh5uRIIuxPm6QGD1cHnft8/jA0BUelIGJM1TdYU06Mrr/NhuETQWbjsVkQRVMe
X6Y+9LKgzV6GtDukVsfpsU12CwKXcNAiIEXPyS/0xMS9YfvI9BCnklsco+3kXDaZGCDmAZupSTw9
P7q8DWERbO2MoAJiTuJLBWO8tSrnnPv6i5Ea2ICXlPSIELv1rCmaGlTUaxhKz02BQKcRbrtFZ/fA
JLiCtjSM8G6FIFzacvdzZ5DQmZOfG8bOZ1808jkyEc0mppEgXmyzQ6CVz5Gi1mEvpVs1nF0bvXU9
JOZGLPIoksHuCA/6CLOabaN64TDDfju3D5mZoM4hwXxlW4w+FHEBK3ivHzFbKN0V4yb3tX2dN5sK
MD11EEaaejIJk6DNVKdFTJeWCYieHyJ/rNdCJS3glCmkbVKtSm7QReGMt02cnXBNvbcuz2fpd71H
h2+fZ8i8dFtbhXJ4H4tgh6MJk/IojRVc+4e+6eyLWLXRps1cEv9EX3jkM8uDr035G43SjJSMmSwd
RO07O+GoEkd2fDEvqb2OUX6YeY2kbY5B18wF0B9a98CDRnOnCX/bkee6CjgCgZPWYib27mPd481I
zPJOp9/uOUF1THSiRnp87qvJFrFXq+Q6nNLz2BN95cQB0UJTV69bC06B6vqPVCdkAfwu23v8bgr4
+iYauLLr2pXbA2/tpPPV6/3z1OV0yzC42Tweq8Iaz8oVrKFlD9LOAiCppSc4fA3TJdZYqwlPrE98
GCnXEI2mx57D2jXp3zPDqAFtvOu8a1jLPLzs10ztmAHI1AQPUQ9boJ4vJsddsg5Jpj6lANRXlk4e
iR6I9TiX7dG1hscOS8INkeTQ/SP5mffULE1li4ehCMerkkYS3eg5fUCCZICT6eYD5zv9KiJw3as1
K9/FRic4nrbf0Aa+mkBM9rOcn2tgMphi5Nhc2Ez2COLGjNSXb40pvzKlHgH2gQbRZL8f635R9xPB
VI99tAm7/s6lObWiDEYKVdcb0SKeL6aq+21a/t8m+1k+6KMAkxoFYdv87+96H0QJ3lv79sM/bL47
qm+6r3q6/Wq6tP1d0rL8m//V//PfiC+N2ukvglBxp6LAWySFFlZYQzHT/cOUYPm8v/+dy7fs6z/+
nd53HRQLNn9bv+UfiFbWtD//7//5o97nP/2Tvxu2dYW+DZWIgUTMMf4Izsep7ejogpaUVPLLmSj9
Q/yjhAGbEtmPpfM/SCl+F/9Yf2MHBc+upDIYvTMJ+f1S/V3pwVX+p3N0HTMSA41/DJN+/eY/DTwc
qmKcbQX4RINxRAe1dOt+h0pGaXkLKRuMiQhsAqT9ad3Y5aGPZLiO+/pTxsApGWO+Snbct+g7uXIh
rCAtz459IeFallQBAXwOr0vojU1BaR3oYTb3CCGv+oWNSS7k+5Ch2k7APaNQBZ5pCU5JSodQWuDn
fI7cLtwoLRzu+qZgve0qlvIFxpkvWE68TIZnjc27rhGOIcBRCb/p12rBeTbLH6qIE+Jr29nGqQUn
hszeRH6f3MB8f9BYN0XnQ/5h18vs6SYsseHmJdEzQ70zFkwrGz3aorC6gq1mXrHhPyRdoU7dkv6q
mdBIbXw5Edxwt+1J5Mzv9QVaGhgcRYn6CSEFtVdiGh6UhOBPw7/ZcUtfxYLaCPvexSAPDpV0thqZ
qoQDDCrVYO7s0VDQ9jgBw23jmiB3Qjv6sBbIatSV2mukJyOYZRbIFbGcxmVfpg4p4dY8rTXNxhvr
801wK/oLphaaa56RDQPmF8YrSwQrTqp2E/hXa+HAjlCziLXFd0uXGU/bd2BsySOxYU9DI166S+5Q
WGFki79zZietv8eC/DGCoHWZUdy7yfBSd+IE1fGqdEmonxduLZ7J/roz2zsmYtWx7qf7sl6GNRg+
+QvTClEXUm8diMuAQhq7FHxchmQIvSuYuSHw3HGh6Fo+YOZwIetS1slLM0bTMizc3QkA7+CaS/cB
Ji9h7iSdJuDry4XYGwLC/VJyeDL9pbxqv6Ewg6IcYl/Nbaz3WjCKLSZe/a4wUq5aNsg3U8TA7b9D
g6kXFXtEfNYLE6JwAVtYEttE96Gdri2NqjANzp0Z0SvClXjdOUP6Jnn5bxHQ1ySqS+QOAebGp3mc
7QOo93mnIyU4Ngv4WPIYcFURiWtG3T+26C5W+oJKjhpavdWCT3YCke7tBamcJTqkxd6Fs8yslxbh
EAzFDYTy4NxSZ3Im7TyGLoBaRhtW8xQl+n2z8JuzssUntjCdhyTFqBTmqqyJ+Db658LJx9syoNjs
A2OfVcZHqwbnobWrfIcTl8hhszDBy7V8CyoD97UkjBNAgQYzKipSPwwgGwXaV16PvrjQSvyg5ZRX
j2yIlCppiJjP8R3tDv5+sIUn6+xUbeEZoEx/gYA84hMDCYU83shSc5+gcvVsp6pbTi9adV0vmOYo
h3GOuCfrzzDUm3uBXe+onCHcMXqbL+1uHve0cpxPO6czZTgah96oXlCnlateBw4R/oYoMPTOnUqw
5yB1x6ZIihMEd5IkXd0PjlneyFURFNERYwPLhV+F62A08cnozqz0ldGEajebvX/hU3FtsgL9P8Gc
1jaTmXuCPGBfmoOCIGyLPlXULkvesIErICJ+jnhN7vWFVojx0KZ9f2sFQ3kJwcM/k7LRwCRmUhcz
bH6mCZV5Fa4dPCiK00G2bCL09GwwjCS0HQtjjk8KpN5R4Tst7VGeezwgVOj+F/ifN9ERs14F+lPi
5O9FRAB7N/hvuFAAv5lYWP2YIb0zim8ZXfk1AYuPVk2QQIDVTO+vRd7slMVyNaXqFqf9ap7oKEqH
tzSatWM3ZCvL7Dgp0UbE1JBeiRAyXmA5pIBQJeF09pFnq47SagTtyXitQraXWla/wqv96izp9JFw
U2QQOsMXswlXbirudRZSXO5raFwrVK7o4VXkaTpvluGHNyZdfDNnfkJ6Iehr7MpDirxBDuNDrFM1
y2Dp6c5Dch4wJz2pZHwMCcPyyKqd78eOuCxYOh+BNho72BG3DAmXTIcx3QcOfCYhtGKPG5ODY6lJ
+hOSli3Lw7afuAfSHWhgxWRwJswAmD4DBKrQwqGfL2EPCl0jlI3EL79l7CGzGHQsEjnwge2xnoLx
IKYa35joCd8aUoNBbL3M+wytPzsxmDhc1yz9E5c2ydRwXyfkaKYAPfc5I1+utdUHD6WLOgmb50qU
12Qv54e4c5wtj9LKrnUkS7oJFpswJoiNrr6XQ65tbQCZnOKCq56qfd8qFqEyJDulXhpnMP6Y/+j+
JjO585WpTfvazuxvbRWfUkHyB5kgdPIxsjt4VzgBtF9+asFfKekqYpq7t3N73nfNRIwpB1HOPmuJ
m+IgQVKtckw0Axasox+j3KkIreIozOA14GYlBntxBdBp2xhlCsk2zXY0cPFzlBFXkQ7cJiW/wKNt
H2xZAEwOV0vEToE1HyFW4u6a+iVwc8Cu1tRANhr4dDfJIR7h6sXUQvBkG04XcwpzLBiW2ZTe+Zhy
DW3HjIIeYIJA4GLJkGMgp2XVDmsmR3VIALczQ2/cEAE5W2FFlV2M45b++lYVkePVQxueci04CjR9
903TVCuR9VscaQHZDP2l2zr8A9KQGO3zrjMY6eVtsRurNLzq0lI922zLR8XOeqj6Ev86nbBrYYwl
dq5sPqLnu3K4JJ8paP1VKNJvhWPHly5J5Tzky4ig86cbu+IAKoYw91g7FkR8Yh0aU8sPYzjTwxTy
5CSY0C0lF8BgzoOI+WEbAP/fR51bespiNG0bdAbnek4IOsqWNkv7jRR0GmqTH5IlJ0s/BlRSkLvQ
55gmyCF8Ngq8ZmScSmCL7BFmy30BO3YVjI1aN6Ul3qsh+ChtfQAcOd1giXoMFC8+4MmtIyGvJNH0
AKFi2HUmHhynHiBX1+YtqWEtc81qyQlkvQQJc+307TMR86ASU1msM4c2WC4IC5wa6yZryVvHx/cp
HRFdaG5/WUkt2uVmobOPDulLNoXpp1gcimBJc0+pavgSYGvhkT1pSXSlWS1jCUNCx82Ky2TUofrb
zKHcyvB6vLZeQIYHZRjladw85XbxiMt1HbblR+qIx8oJ7avEscZXdPuvWGjWVi3f6sUvyAmbSft3
u+387LhNs02s4iLPsV2LEKp8SDFd1OxiMfMWdgPT2grfji6CoPy0pAhvqy6vjr7RvFuulHt6N/Zq
dKF9DBYZODRKgqtU+mfhuK+0zZ7p9IfXrZToNiTDZb/1PWgJAJprsQ3Ku3Hk8VhHbj/cKlunyp7T
Vxn5+XFUbrahqURtGSimfwDkU0Lc3cZOL6u4zzdKLG/hRJPPLSp7Y/fanK0N3xG3ymr6mxEssUnd
ThNfm77MKND3Q09ygSCymCwYKDYNYoym16JLyMn2hje+eWANsh9Awtr3GXTRvBUrtURA6b1+SFFZ
7DImuF7K6qtWYRP7z9DPyUU3gu08BuGbWVcjyVIkbftD3nto1V2cjCHldZiqbzJp0wMBB+KGV+yz
gB4NlAVFVNsp91pnAd1mPm/L7Fg7uoHBq8oWT6Mm7LXFK3+t1YydzDyeLi1FmAmWzZgE2zEk74WS
hP1gXjkZ+p2BiOJbyrD8lg0gvsDW2K9oYIgLQBHKKyyfLprTDKi2mCpdAT4JNoFVocaB6bz2E4Qu
3237eiTJBRrj7mpKcrWtLIeJcwRYwZn0Wl/JsCIQNBnR75OislNBJvaDS5aAy0B4K6AIHxubXn3g
x86GtXA+T1j/rqxpdO9ARKeUHRIsQ21leUEl1QOnA0tlscCMzklEzNFICCzWKoMrWc0knYTCKW4j
2qF7QkYMT2WVxXpbaCB4G3Sbq6bP1MEXTnPOUk1/VyZmT3TyxjEiSOGOLuOwKbp+IvqwT5CdFdhW
Gy0sDnOEdsjC/3Lv86wJ3PrZfN31ki+EhYRP4zqvGBOKlF50jbhV0uODiWsye9dlw2oQ8iEq6+R5
MsP2XoZzvMP/22xpV4ImndHLrTJEO5eBWdYXonY/nVoOV3U/PvBDwmtMz+Q+ixJd8YCESzYcXTLO
3fd0ViEtO+SCAmqbbzlTkgrOI8kEtpu2SsyMGGcjOk1Zr56FMTnPVaQXHyALi2+BloAXs+ksJno5
fBWNXV1Lw+3vyVJp7nMwEhgmZXNm10lvwwpiO/yAaluOrXUxAQrdzBxmH7OyYr4XRs11ZwRM5sh9
kDcIHBUNUG1+JuZZHNo4W6r+QUdsjJgcPaX/6S6R9XbpBh6qK2dndIBVoiZN78vlZO4ucfewFMQm
cJLpKEtJzx8KyBNiC2utp6L+moaZzJSGnMh21IkRRu526SK1QJpvDveFBfC4CRk5Tklmv1S9bB5Z
gYcNZM8WQVYODtXXW8JpncWp3dnRgf5T+VTaLZb5iL4fUPJhO+eIzktSJGkrIoWbdPNTbyCYigHe
tMoYkklIF/edYdA2lSMhumy1lZck/uOoORwi7ApBofK3k41XR9ghePSgxZg6hdDGLa83BKHvunzt
a1Aq1TA4J+Ain5jr/D25r6ws0H20KH1WZE5cpDUNanLQgYL2hLclzJATsW3bwblRoDggZ5JLC0qe
RN/hjHcg2Gdtz37iMLm0e7j/mWWiYiO2kze8ecfikz8jGcYOb7rhVxWyWuAdjngdJuOWJHKF+S5g
PueHaJld4FKkWdnjty4lpjQbxQWJeBuJrIRlv34reB7PrZYgQZDs/FezbRReJBpO3aq1xV0yKnnG
pNxu0rhAw2tUUmy0FINUWYFJcsdhYww1WAdpDCQJOUHzktFb2A5RBec0696JxsnPSHh4LPXp/1F3
dsuJmmEcv5VMzmWQD4GD3ZnETdTdTLZt0my3Jw5RGxFURFDjRfRqegd7Y/09iEYi2qT0gHqwO5MY
Xnh4P5/n/4GQj6ovmiGynZcg9GgEOc7aIAYu2Zxrjo6S0HTyPY4WYHYiPNGjOP62GoZ3ZPL/qBtL
pz3zkOG3Eva0KIabrRBdazdwQNEhf7S8BlI8ImlSDz47a0By0MdnFGtW9m+joRHeLPxptwXRyAJ+
E4f31BNrrRgcQwdJXvwaOMXj3WCkPg566ukwxpb2EfQbRg+mNeLcgMcEPAGMIIZJHTXORNwh2HyE
j6PYXD5EGnC/yQgaa0MMJZBS+x3egt9xxGxiLbYT4Qow0tSYhFdsAYaXS1QVLiPxH0j7ZCzmFUsI
K+idje9sMbaYe7Mh718HTeB3taRFNiCmJjwlK0Qq8doXg4zpGrkhX0wzEChYtfFWv8PCcNIyxVYD
w8UG+pnitcEh1W+hEFC79cWKA+MhqLaonHXWYtRhi2WHP8Y3JVxQsxuKoQd+dezPG5h84NuBssDM
dKepA4htji0c8rzvKPE831A1BbSVkHMYGZiHjNk/wl6q/Tw2vODOVFFsN8RsxBTbEVsMSGZiRdJA
3PeL+jTFwVvFqQTjYZvO2h1Emp5AWsfOZO4s1GtbLE4i/G2QIhDfkyUFXQCgiNKIKcr6OVy2YjFK
WYllCv5ZT58isVFpcNruYHOJ4JR3P3fg6xpiuuKL/QqF0BimPvJTmk+pnRKTBezYctorzeDxsXto
rXFz6Yqty5MVgVqOwYniKj8X6xeEEgEr1Kbdq5D6WUclld5O1galldQ3JkHm9+sMLxnyW2ZTE2MO
EMXzb4vUc2Yxm7UisaGhAsEwxZlmaegPftf5VSLPvjHG0NjBSCOYNWmn+7nLrvQqjHyKbiFIgscR
ZHwmYnIXgHlQkJnVMchJFgC6fTHNmSHUdKuLkQ5hW3dWqCsxvftfUExAkgTPHbJsZqdBf7rH1Tyj
TP8fUvLZPRbm5HdpZ/ltSpy8xwNN8vF7Wf03fWmbvy6+UC7J35smk1hKBk/edLKfkRdKdI6zm95R
eienLhC43HDSJ+2Pd21Dw9cWov75WTCdPGU/1xSYLDoYFBRON5+0ob3IHHv20491WPU4vE7uzt0+
XPdP3pxZuxfvPzoVBRTahCHxlgC8usxeAGwFtVHoOlKHSD+v4oCqAHR31YJ7IR8IILRXoTiIJ7Be
t0FQw1OxGpZhU9ooFxKdkGjALUVytCgkEGG0htBTNp/qheQfS19HhsnxXgIXXYcHDbE91z0MnJ/B
aXE2zz5UsKrVPaB0mqqwctFQAI2CbdrrMuC7Y+EodY2yHTS3XCxUrK5VeFIVjEBDA0aFhgQFA1hE
aukBYioEQNfA3RUNEFVhkTegmb98qhaTzeRZ34zcTRl1twwdrh6nhgW1XdW29WwAwJvdW0RqqoLg
glR4qcZWa1hQEBbvbwjypK0t5lCdWy83azqKAyWyzi58895fL6hQJmXO3HWLqoWkQAHk3VODraD8
Y9H7sxjw3vf7g6bY8PYh7G+ny8otHdmuonRn0IAvsChDkt+tkXuBYAZVoV3ouzhUcXyYpNRBbMi/
CKaUXzZsBUsntAXMbFeRHx+mAgKE6O/2HJtJukIbraxr/BdzJogYC+pt0TxRJ0qCeElxMekXqjZP
yIbTtKEMI/bBUK6jzlN26jQVk3kT6vN2E56bNgzFRCIyPaXsIlat1aTIA+Pdc6euyDiDJ5rfYjYU
FR44Lhjb2LxjrnjD6NkdVZtDL+inJ1lvMC86yx77wvbAd/j77CDX6X8456Ca+56A1zZNv4DZPub2
GekZa++X2zNX2kz259nzHbaca2v7UNsftr1B5EY9nJTTc3t2lxkM7rjM1XHQ3W7fcOrK77RBKdla
k8gBUH9wg7P+4OwGKMyg4PDMXPYS4Q/nufjvjelTj9WcRvhdu9sLybt+WUPLXvzHn8Gg1s8giUUP
wAmkbBs/uc9ziVHgHguTbJPLtnIL68id9J+3V5I4FR7NyjeULAYBYbuYJV7sepNc2Gjy8CxUtsm2
m8Tz4tdUuM0u296/h6qWHFQtkLH9s6t5Lg/FIx7ulMo+4tdej5c38XIvrzDTU7alC7oLYO9B7Zfh
j7/47yJgYt7vpYXL/elWi6blXc7scLLe5gSL/iy/EMk3esHAjT7+DQAA//8=</cx:binary>
              </cx:geoCache>
            </cx:geography>
          </cx:layoutPr>
          <cx:valueColors>
            <cx:minColor>
              <a:schemeClr val="bg2"/>
            </cx:minColor>
            <cx:maxColor>
              <a:schemeClr val="accent6"/>
            </cx:maxColor>
          </cx:valueColors>
        </cx:series>
      </cx:plotAreaRegion>
    </cx:plotArea>
  </cx:chart>
  <cx:spPr>
    <a:ln>
      <a:noFill/>
    </a:ln>
  </cx:spPr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'B0 - Distribution'!$DK$6:$DK$18</cx:f>
        <cx:nf>'B0 - Distribution'!$DK$5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'B0 - Distribution'!$DL$6:$DL$18</cx:f>
        <cx:lvl ptCount="13" formatCode="0%">
          <cx:pt idx="0">0</cx:pt>
          <cx:pt idx="1">0</cx:pt>
          <cx:pt idx="2">0</cx:pt>
          <cx:pt idx="3">0.017857142857142856</cx:pt>
          <cx:pt idx="4">0.33333333333333331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</cx:lvl>
      </cx:numDim>
    </cx:data>
  </cx:chartData>
  <cx:chart>
    <cx:plotArea>
      <cx:plotAreaRegion>
        <cx:series layoutId="regionMap" uniqueId="{DCF1EB96-FCBF-4B3C-88D5-52CB3F1D90DF}">
          <cx:tx>
            <cx:txData>
              <cx:f>'B0 - Distribution'!$DL$5</cx:f>
              <cx:v>% sous adressé</cx:v>
            </cx:txData>
          </cx:tx>
          <cx:dataId val="0"/>
          <cx:layoutPr>
            <cx:geography cultureLanguage="en-US" cultureRegion="FR" attribution="Powered by Bing">
              <cx:geoCache provider="{E9337A44-BEBE-4D9F-B70C-5C5E7DAFC167}">
                <cx:binary>1JvZct42tu9fxeWbc3OoAMRAsqvTVQH5jZIsyZbtJDcsWZJBgiRAAuAAPsR5j3O/36Bf7CzFoxQn
3enKPrWjUlnWxwnEH2v6Lejvt8vfbtv7G/ts6Vrt/na7fP+88r7/23ffudvqvrtxJ119a40z7/3J
rem+M+/f17f3393Zm7nW8rsYYfrdbXVj/f3y/B9/h7vJe3Nmbm98bfTVeG/Dy3s3tt79zrFvHnp2
c9fVuqidt/Wtx98/f2HG6b5t76MfhrH2N7W+f/7sXvvah+vQ33///NH5z5999/SuvxrBsxYG6cc7
uJaykxgREhPCsg9fz5+1RsuPh9FJjBOa4Y/HHn58evaLmw6u/2Nj+2VkN3d39t45eM1ffn77Ho/e
6dun3JpR+4dZljDh3z/f2ht9CzNTO5N/OJKbhzfcvvxlSr57LNA//v7kA5ikJ598peHTGf1Xh34l
4T//D8h3dx99GuSfJl96kqAsZph8UuiRfPEJA3FThhL04St+rN6/P6xvK/f0+ieqHe62z5/9lWR6
YWx3o+/qP9PAshMMFpYxzh9Jg04wRjFhjwX5OIDw6dNvGfi3pfhy5RMRvhz4n6zEb4ztazt5dMof
dXP8hMc0BVNJHqkQn1CWkoSnyRf7+fDMD+7tW/b6eBzfVuPTdY/O/R/uo/Y3o3f/LU4qO8l4RnHC
+IdZfqpBkuA44+hzlPm0+j9o8AfG9W0xfnWDJxbyq+N/JdUubm8hJ9B/qssiEFRinmBEP1rFE5vB
lMX8QbFvBpV/a0TfVuqrS59o9NWRv5I6ubHuzwwm8QlmOI3T5GNAh3j+VbYGoQZxDMHmozAofWxJ
D6Opb28+ffjvB5fPFz5R5fPnfyVNLm+Ce3Z3D0nwszNT2z9TnuSEJilKU5J+UIA8kidCJynmIE/2
RJc/MqJvG86v7/BEqV+f8FeSbAe5/d2zjfO/t3T/YOGTnvA0zTLMPjq5x0GJnXBMMKj4yQU+qXv+
rRF9W6uvLn0i0ldH/krq5JAx2fvozU37YFb/DTaV0iTJPhWoj3XCoCIlH6zqQ7D6tEQ+JA9/cGzf
VuybN3mi3TfP+Sup+ANABiv1ffSy+ud/wY8f2v7efZrMb4WKP2hv7IRBBpji7FOp+sg30hNGY/ZL
iv45R/w6Ef/Do/u2kr9xmyda/sZZfyU1L62Z7oGHfJAxyv/5X/7+2d3/+mEd7Z+oKTnJGEtQwqCM
/SoP4SeIIx6DzX7MH5/Gu/9scN+W9Hff9Imwlz/kP/y1iISw9/4GrPJPFC09wSlKAOt9rMZAnK+0
i+KTlGRpyj8nkU+YkbC1h4LjP0AUX658IsuXA38lExNmtNI8eMxfqv3qPspN5//5f/9EqZKTmNA4
JfSxfdGTFEHYiz9mmQjhT8/8EPT+k5F927h++05PJfzNyfj/KulvI9zPELy48TebX+j5VxT394/+
MjdA959c+nsQ/kPsOtx9/5zRhCFMWMIyngBpYglkMJ8Z/cMtP97ng3ZfcN2/uMX9jfPfP8ewFOiD
m4VyPSNQXMBKme8fjkQYnDOKIcXllMPDAQQ/f6aN9RWMCZ2AB8jiLIPUiYKrhqucGR8O0V/cA8oy
miYEUciRPzc3Lk0bpNGf5+rj78/02F2aWnv3/XN4wefP+g/nPbx8gnBMs4QzjjmjhBAKL9/f3ryE
Dgqcjv83DKMipQ1W0BkzL0ImXTF3/SScjPuLKknIVdMvxOcVVqd1hsdiZL7dJZ1+4ac5PjXGX2hT
l/sah1dGkUPipzVHKf7Zd0yLdqrNS2mVyylJh+vYdIde1+ayM+odMbwTcqzGPB7JcNCo7zd0iuwm
Todlj1TXF8HI/dBlaREmH+WunFAO00VeALGq92usL5iMVK5QK/PWrm981oxiXJpKJAO1pzVbgijr
btyilsZXM3SVhppc1FTxHTB7VJSY9dvGkXRbkW7dkoW9kbbnRKxavsrcXG7cUMpCsrI+79Yoa/KS
WSbSOrUbw+fXnW7ns0Azt+ekPjZsmnYo7grZG5zrmq154q/rKckH3vB9bOpOoLTxmzq288sg6/bH
sh5svtSqvS5ZNYiuK9tcJnY8Zczy/RCheReUO8eVX8WaKV10FS13VKc8HyicC89Or9emCflaselF
NnR1vg6kK3ypurzpyj5fvaOjCHLs8zmSWqDekt3gppArm86FxWuRLWjZWRevm6ic1zx1ZN57Hldb
ytpWOIzHyzjzVmR+Sk4xz6J3UzSWF3QI0+nisblQjK+H1HdHkloQuI3as5LDrKga9zdBo7IYyojl
aYlI0Qxu3pYTXkWcJe7IWcLfOrfaXROQ3HeT3HCysr3xDJYPDW7KY93xfTRFZ1nt9N51il2rvvP7
Ph3HTeZaKoIxw7GZ7CIGXeKinAwMNknq15jPLIcD0yAUU4uwiz9CsbK+JohJMVUjEV7P8SRoWfcC
q0wJWnVkn+pavihTrVoREJlzk6pOLKjLTrM+k+drlDCBOjbfMbLITRaVaK+9PjVD71Ex1HCybVuy
qWdDc2wSdN7QBr1McRfylDdd3uJk2soK0/3qmkZwiUDQbKhFnBi7SaeqF4YoK+rV1WJOlN35IBOR
jL4TpXLpg/pazGNzy+YmFiutrUBIdkcdReFd7dy7QNYgMuXdK5UEncfKDQWOOBVzCGlhZcq205Qh
wdrI5lYn5Nx61L1fMtxtWs1wXndNLXw68wLXcZkjrNfCWJ7VW+m5yutpuWpY2x+6GDdbF4blLMyN
/rFUeM4bLZc3LmIvKzepvE9VduwYcy84HdIcHJHadGRgRctneKeQlZuwDu11nGC1K7kDA3OMbpGO
VOFW/pLi9cYpmp5nlI2b1WgijI2LuI6bo7Sxh7kayywvZQp9zTLhQMVMuvFNe5llEbntFKo2lS7d
C+tNeZwW2ecxzMK5tWE4g85d2ISkwUeC0PS24vFeDRwU6ny0Lc1L06Z+O4XabMJo6pwvBgs7VVMl
wuB50UfM7OU4mBzcDt47r2NBMVnPuIxrQZAZX8RVZk+rNu7zMXp4tJJU2IjZsUh7Ni3CBDDvPHjZ
b8G7y0oMyK6Cr/Fy5etkfAG+qzlNSG/2Ac/yquKrORIXvXRJMlyixWb7xsTsfbuYcsirei5flz3u
neiD41JESbAbFWyfw/ovogGXF7bt7dHwPsZFvcZup/u0PUbTyvNIonDeGVKKUK3pq3KZ3U0jw3yk
ODqomZd5z1oudJfQYdtjl74gDNZCpBh5Q+q2vLLpwwSEgJYraSIlXOqSdpM06bxFcbWcK8Vk3ngI
xkVLV5KI2mX1nQ1tO2/7bMYHV7pp15er3jXJOpxmQ8iKiJv4zBITbVc5SlsEzcG8owy95NMyHqax
6YtGK3edGK+KJoAfy5y/pSOp88FXe1dV7ytetqLHNuzWvj/VMFfvVYuqQzOE4Sdil+gQ2EIKrcrh
LEuHUrTl3IkqRnbnmrXb6FX9WC2KgdtPqms9Da+WcSx70XnUvlA0GTfNasGbrKEil67KTBHi4Rqs
t9Ki7u19VVG1nengiqXGyaFv2vVysTWNBW99c1utuMvXdoyaotRNtw3lVM6nZUezoaCNG99kiamG
nMQIjmkZv17SRV2tli8/+oBLtWd1kxRyBgcrQkmj/dhaclp7iXeJlXFSxFyWtZhKxVy+orUkOTea
Z/s2omNVBByxHQ0KbaB7H+GdLmOlRDbw1OecTxDQVUn1W4667vWSBPpmMWN3Z1qTvUaJCdd9rNNJ
tLwEf75iurE+Dm8r2ZMj0eVUtJHilzWrbUG80aMgburoBg1yaQq+ZNmWQWRpRRRx/TYC13ocK9If
adLh/VD1EPRUYFsls0jmtDHrxUAR2/R+PK87rq4XjyLRRAu5iVM2bGiXQiBNuBcdqq5XK92p6Qd0
Trwbtqtem/dONusd6ZjNCRs7JvAQyTMZz32eBek3BnKQRpRTm42CzR5du7ifMlFXczcXdWj0fm2z
5YjaaNrWfWOtmIz2UzGWsKJFN2T+ZZVqFOXpGKUbWlNzwdwQna2S+VNl4rCrjIxWESZALqJbs+ZV
O3tc590YG71ZfLYe03pC74fEJWdjq8FL25Lw27DE1U+lqzDkHXX11q6Iq63UKsp135U/OxZVsFrW
UXnhojHsMttkFyqpbR6Fke8i1ETdJmKpTnKbmbgvJhNVK8SNFOcTQ/oeL1IdELHcHiG0JFVejU5D
TCWReZ343tSCZUsUYMIaT0QSrVENMaUfp5xOekoFpTSBfGHpq7fgvF2zgXfvDhXc9qDjmJ12vHuT
BPDqYK1eIGn6jaorstdEsUM70VunY3B/4L1zq7K56I2LDnHq6iIZZmsE4kNfGN++hhTmlOE1Fngm
NB+SpSumNQw7Fulyo5JZXdDIVAUzOH41NmzZK6nfEMaGfTqMdw1is4BkeNxZxiFBigMtTCnzyfZT
3qKyfQGvrQs9s0HAnL6ek0i+qae2PqbtFF2MtEfbtcLnrlrr647G/tRyHY6oLpu89WCmqpmdoGtb
CxS5+F3dzN3FOHbgf5Z4y1p/383teOcnB8kq7WHGfXTeDCm+obARqKgjLvNyIGHTW4dfT0PSCQiU
TPSVrd/StoyNAMdXbtlY8T0YSQehSF6wNl0LPwS2Zxj8VGPpuGslogVYFD0uzcL2uoSESboIsiGP
IRtaOUf7etF3Y9J0h2mWbD9pfK0b8mOcJIeRWZPPA4S6iFZv5kEdljrWWzQQKdYIgdK1nnfTIMWY
xPo4L4EUUbnccZW1b4MfKivAZF7FbCkPcZfx3Iau3xjM5iyHsL0INi7k2EQr28ShSimMHhKnNSPq
J1N21YFBUpaHmYxbqBZexVM/Fl2PleiiOrxZ+ER/DMzYnBn1xrI6KSY/7FSr36pysUXaGCMCif1F
uszVzrYm2UyhjHbeJJdJGaJ8NmMLxYUZcnD/3X5QUVdglNWNWDyNbiZ3b8uxy4cG9Vce0yo37c3Y
dpc+AZ+u9NiLuJzI61nBqolTyJHHWNGiXJbsTTP2Oqexi85jhT1YvqlEPZJZQA7BIaownSsqcyOH
epOgsF+8emXVCOsZmVlIFi4Wlt5mKcTvXnu6V6zhOSTzqBhxhAu5yjM1RrSwTNb50s3z274kVzIt
sYjSpsonPh2kbFJhGj/tl56j3UKj6SbVbH4VdNq9Ko0c84w5nPfRmIi1SiYx6xVvFV/fy1Zlgi6Q
olc8pKc1TPq7oPQixVC6Zo8HfJw6OyLhpopuYMyQ5GU+gHhlBxGjrLEpiAxoM7MKXpDAfPkGwTpC
Q2TEMnXqTWptdoynVm1D270O85L33KXvPCyTLZ3X7KzRtrkMhOJdPOFkU6WqqDKVSKHWGW0gH5/z
cZKtaNDY2GIZy5+CKrsNwe4yZp2oqUeigVruErflupvjrDzTNeEFuLRRrPWKthnstjhERN9m1jMR
V/TnhcTTQZsUcqWeIVHh+aKfZLpP8NBefr2L7VElfmv6YGtZfdxp+PnXf1ybDr5/2db25cOHjYpf
fjv/tMPxd8/a3ZsHOOGenvRAWz7f68sGugem8Xk33RNm8mFP5G8Ald89+Ii2PIJKn+DXA3BI6e/B
lU/bcr6glYfzP5CUDDoQQD2AlsBOSI4yAlz0I0lhJ5gkKZSLKWJJCo3Br0gKPkGA4QCvMOjME54A
Lf1EUvAJYSkQH8oJBvABG8A+vfcj/QAsfYOkPOYoAJEoABlEeAy8Bn4DLPOIozQDK23ZayR4NSzN
fsFqfUMblh217dxZ04wI5V9Nzb/zRAA2MYCrOE74Qxv0Kbnpot474yDv0lbnpGKJEes8Y5Sbxdp+
y+J6vfr9R2KY/f4LLXpAZbAfC7aXgBQP3wlM9Ne0yAysNiUCyLLwtbNCTaErIeCXCjLfeE1yqK2S
DU94qTZt3cofR2oiKM8lfb8Q276b+3gyuSRkeZt5MqewPfEzifvGjDy88ePRZRgDF48ZpSQhKWDX
r0dHzMhLL4kVjQmrE5N2PBTl6vgFwyaqxdrOaaGZCWPx+w/GD+/96Mmwew3WEIYeWYaApz3M21cU
rR55oioLzg2Sugj2v6KU7GRLVit6U43oUBs0OlHz2F6Msrf4dKjHbMhb6iKcWwl8CGL4WLcvGW58
JP7F6IAWPh0dg/1dlFMwErAOsIGvR0cXSMNmDvGwL80Siwig46WlDkpP26haWKBGyT6yUaoLxm0A
OJZU5r1JKaylpovcz4D86qtu1E10XrlaRkXgUdb/y2E+bFb+aqBJDOguRjFKAJamjECT6vFAu7Tm
2cJgMhQr2aGWpd3A26jTpmnRPkEWSg61bjDN7JtKzvTdoJUEctkm/sKmuj0LSrKfuK9oLbCe3FW0
JCRXoQVEMqZ24IdhkuxHUkdDVfR1hUPhJoZvRpsFn6t5avOsCU21G2TWVsWSRn69nEPWLlc0q/G7
tTSc7vu4HB+KydHq5nJVsYYiOzOEXKmsW+MNsZ7UWnQQomIR15XJINuSdpm2Lcaruqz4XC87mWit
RCkb6goPzk0yMXme+FeJZT0GoZb0XRKNqC1sPUTuMLbRA4Zgnd75qVcAIv0Dg8pw0s9Q2cOai1Zv
7MGOvYsvwqTLcFiBd5cCGR850Vq2qJwnD3hV+3m5kUkF9HXVGRgDBxBVnwUAlrMgQBM34HDgjmsf
kBcTmmgvyr6Lr6wLsoBylXW5Slx9TteE2nMNNSMSMVrg32hpY5lHDZdzLk0DaAtZClPpzVoOuyFb
vBRmjQHPdVOtll2IEHonOfBVkcUrnChZN+YtAIqH2ksOx76UmG79qqv2enLenaZuJpGYm0qFixFw
uxLYDO0baKe5tMhklt61YU1mwSyp8g6Py5J32Zq8Q8G6ViS9SlshabtccurBT68lYqfR5JdOtBEk
ZgBoHbi03qToNrVV02xVlpXnqUzploc+SNHJiVAoo3RaOJOt+TrOftosAFgPdIVCMqh4RPnsF70C
qhurqxW2I93VZp4jEWou7Oo0F67D+IplsbfHEsoFD+wRaqvrkU5GCmAdVbbtKqjLZKaHSyYXbcUQ
eyiPwbNM+5JU/FXPerMcWDSlnVCdnK/ShtZBAN9qsMA2q9lG28kcBtb3u6jxQLja9Kbrom4RPDLN
zQppbnzb89JuHWrUXVBQIYmIN+CqLAkL3rBRD5u60+NpWPnp3Pv1DreQ9w2wU3VH6ni6ZSZW58gq
dJ0APlxzksUaxrAufu9nS174knUHyUf3FoAXKYgvpWhr3BVmgYy6ct5sGfQRoPGwxAGETyUUKNXQ
QUFvpm3WVJ0SmlFYu7T3eLt0vqyAKinw47PDtyswP6CUdRm/xboqoZZv9ExySEjt3jI2jqKEOLHF
KLnnXqrrSNHs/RANLOQers9y51pI0npEsCBpUh8x1AJ5aNKkoJr0G7a6/pWiUWjF4LV62xjUFLVN
gVLPQ5yAmwG5Y0BtjUQbJDMmOufAf61zWI9JGNkruir2rl6CvrBLvOR8ALYkR50chtrDn6sYziPR
I2ZOexaDVzEDJ1NufKP8livN7LaFEnEbBhzdmzSz51DsrpsR9/2Sa1NWx5kCcRKpGZv3xq1A/0vS
qDxUESCLZo4aoEwyzXZLYljharu+RE1f51il9LSRTuWLclF1Hnw0ZqftEDU5nlo8idEvPHeAvzb9
DIwu1wgiF0LrRZNFCUQ17+cfe5LAYi25JOexq5KtGwd5mWpc71TToEZEpXebifn4qpGrL2BmyD5x
Kc3paNibIQOgkNehzmpRmWjdZhYyfVHHsdmOg0r3qpJJk48zrY9hHMIODS3zZ0a29EA0CjtVAcMQ
OppcXrV6fAWRv32X8pqcK2ynbdctZQmF2zpXBTTU7SSGNR5edrD/z+6jdRyvAuEVyqFs56dsytLm
dPK6giJxWS8jvSjB0FyvIkUt+LLKDTms4vVnIh/aKdpQvl2z5CH6SEPTq2Y0XXTVwUrvD/Wcrdke
AnJUHoCdAZyY3VJtB1ixYNsNfeGSuMmzmc+bKUZzoXgV5XGjxiJyzB2Xll1O6XyAhtm1KdP4rJlC
2M6R38VNvBsSfNu168seZfcO9y+xyTa8id8FKS/sOm/pWl/WkacHZt1wQYnFlWhdCtBtlOBTK/yq
7fm5x6jeunoSbGnn49IN8L+GQLGbAFyn5YyhquvW1+WcLdshZnyr+0ztp+BwkaUxOUCkS4pI1uoe
WHO1oZEcdrAGk03DZ/9uosNyOsEjEog+hm9sCvNIUzK8McqWqABgt6/CurgtsilvBSNe10fLwhhy
22b96ajw1AiL2j63Jh5bQZvxRg3rFi8a1ee8a8YZyFOFtkk929YJmNBS3kQMoCx0mdLoVV9LuQX/
XMlDrTiBVIt0LduXpUTp+Zw2LN1krHLXBoFTjVWPYYabbjOvw1i+1ANZCypJOQtYhH2OMlzKY6dd
DLmuZ2fTUK7bxNeL20GqMeeZXViVk3peXjQzgCuRZuNsz0jolw2AvLXPOUFqKrJhGtwG/m5t2uPU
shcDhz4cQAraJ7kxHa/yAHQVCeTX9aUqYc7BDTKCc+hJsZ+GMamyTdxVFbT40IqFamU8baFLzF+D
zQ5nKqAw5zpKE2h0TZoXCnjL5QoOaKtIFPRmcrK9S6UnD3OUbILFcVqQPjAqBlMr4OclyoSfO0fz
QDoe79I5oldJVJc5IIHmfY9l9HoY+xpwd1vrg6uklJuVNjZvksTlmWwATXOS/ljFtBuPg8kAhCgP
HPDga1JC5JjCvKuQGfZUT7pYJpkVGpqgF6brdLWHaNJepFG2/DTGXf+SKmaPoUPp1QSHzwnDb6dU
uWPS0PjckFa+iQNg+rGKPf6ZQRl4mnGA2rJs8XvlSPJajtZtrClHgKcJ+8njEp2CcLBi4PVKW3Q2
jnxet8y+5YPB0IlbVrIJ0dhCl8G+W2KzbFao5fKGjP3exY0Noum7pQDbhyygpRG0SkfZ4p/7xtci
BeJ6xINJepFOMM5mJlpvGzp5sHuj89VUC+i9LEfeQZ9jHOammHszbcq5r9+qBDK/tefpEXVywHnS
L6DkmJGwpREbIbnCzXw2cQD7Uk3HrrRclMDwRInm5F1Ao8rTHsxtLMdDSZTc0XQNbAO+a35hMDmd
Q2teji2DFm+QZDrMC/Quh6hPL2fm8XVTMX3aeTy8CEkfLkPfUQ8lk862zQxcusQc6ku0HKIwNT9D
aVrlLpuXqwyixg42XUflJunoelERDWy3V7MYGIBjiGhsuNMxLc86POFTayP3mkCtvleBDscu89V5
PBt5OaDmVCp3kaylPuvDiOICCoCjTKKDVrb5kZdmvmHlaF6PkOzs2pZfoabeQRIXBKqM29EIDSJN
pvbMjtDl6FHnAOHweAu8aoSWbZcUbI0VBDRoNpm2Y9vWZn6jUAQF49D112SGGt2kpN0FHaBRl1ZA
7eoG7+bQnyVtjzeZ9OOLrEl0PvOuOo2T1uZ+SFOByeIuSNOUh5mPFfjaOZwG1/tjP83RNaRcGFid
jk6nuVorkYHcoPtgVTFUVVIES+M3QQ7tLiX9ejprPRd6ZO+qvuogDxmHzZx10wYastOuKck97G0w
2XZ86EvVJS1Ph2hVoqpcJnQV4ouoC+YaV06fdxrxBSJUnWyWikA2HSKgvmMzb9Ok8qehh2YpAP2w
b5KIQS9zDKcd1e66gi5JNqfurpuzppDTkhmgljIVSR3PQDLnctdL1e5a5KEnE1U6K7g2Z13V3YXS
lFvIvfUphUYlOGbfCE8G8nNDypDLvpfgd5x7kSwsEtBBcrCmeJ1XD91uriHzKKGrICauQOK62Tna
rFdj6uPrhFZqvwyT3rb/j70z25IUx7r0CzW5hAAJbsFGNzefhwi/0fIpmCQhECDB0/e2zOzOrPy7
/l5126tvqiqzIsLCQMM5e3/7uLtIy0b32Xlq7JrraVgL2/RYB9HQ7AjO3c8MleE3H+SaT3OIe0YI
elRWBOcY/vt+sXH6nMUCvdM4SncKpJm21Sxf0rXEmZtAQBRS18Wc0eE17MZNAJ7iauwyuFwuYmit
whlXv+yJQuPiyutgmJNLVQwDrffrtTAs3LmxfMQ78XkV1dFGVMLupsy9pALq77J4efQLubMwt7dR
gEs67PSyk4rvq6XW26gelSl6gyUys27ZEBrieFHLvNOuxnHUoo0Jcbc81XUdHQKUUscU9QUaOh19
Shh1OzW5h2g0yYK7IIMhUwd3sqzXXUDTb0YSeoW3HW5TXC3HrK73mZmW7dCPN4v07oSzAK2bC9Qj
6rX10MajLCpKcZf6+ppOybLABI5TVYgM1mfWy2U/B53MSYbrvcT2PkD6EjsUxz8Vh/yO/Fn0qhqe
ncGMoLLqKpYnep123E04R9rsw2bpIyR+6NGiGQpjwqkIQ9ntGF0OATZQrl0cXfs2bb403OJXp1I8
Al96f0zdkEfLqu9kI5UqHG/5o1iM2c0jV1POFEFRk1TikKzrjzqp1p2NIyAxdTItOS4wte1nI4s1
Stl0TD3zca6maexyiOd4hf1adTnMSGykHi1CnpYoPojUH2LsXqX36Ve/jM0Jv1HdcgtP5ij6KTnH
pWl0Xg1D/KOcuviKzd18E8hkeW+DcLhzofE2F27pDyRJ3uEpMXit6WDOM2Pxu4yJuWMNaa76OIjP
A9XRXWxVXJAO7YULa3KPhjK5Emmr9wZmxFUUxgY4VVCFRz3I6SrQqTuP9eDvu0oON32d4R+V6/Jp
CqLHUfkA0kbs3oZ4Dj+UG9WGBOM07BPtWp63tl0OWQsrKLdQvI4J4xb/gU7ARr3b9ijrng1fyZcI
YtjtU7p8RVjhe5ekfjfwzoU5jEp5UkLbIgkms/cSTdA2E22PUyGOw3FDGM/gLXlf9/lgVfTMaeSm
regSFJ3rmL12q4QtyhVJvufATmMxib6/t0Y2L9GKT9rAepnuBQ+WKz/AwJBtO3yK3oOICMPoR9e5
7qrUyVdQS30VL5ktAhbxJ5Ttj3JO6uu+QUebAze6d2lEwH6glK2Mnw7InVQfbZy238YYnG+Uocwa
xn0niYX1AXtiHDRqpLE1T+ncp/eED3rbYNEcsoaQjWvaMvemmQs9jXTfLWXwQJ2+94upNoBY7qeO
hp/S+rKIVOfO7ex+wnqSES4sAuOi84H5yEg8kz1OpKHo2q4cN+iSEngotRcHNQXmhx+SfuO6NjiV
rGlh+lahySdSnlVo+YbJQPd53TQMJrx3Ue6VgpCDKjbeiVRivY9+KossitPDuAyLeDByadvDHGUg
X9bB+72hC/vmjq3bPnTN2ZTdo4qE7z6r0ccw7GcYWeF9qfi8QNWx+nZuZSLg+vQuLPxAwqtwGnpU
59NK0+2AgyXelmHrq5ce6pPLQ2bIR5gZtuyEdNNbhsKr3c1Dn+3FOAVYhXylJwZB+n5uB8hL6aKg
nS1xHGQ0Lw2NYZDxpWnrQzTwstpBwUN1rBbJ0lPSA6Eo6NAu6SHTIhuPeoXgcm1oCSmtC8QMu61P
aAMELgw2zZiiywqdLPe4+ZY671w23eE41e17P7oaMnfL6gYeNM+SH65CK3RTtbNkv6DAtWbA32MG
ioEHPuLwzAMZT2IXKZTcecsGE97GTArgAdNsm12DquVrDiP1RNEQZEkmp4cMV7U48djJl1EN8gXd
Uy9R2qn4bR1aNu1rnSbrDZk7Wu/rxFTbJHHxzYRdhva8oUm16X1Vq+2CrvVcdou3RwUtcYFyIezd
QIXQV5xOY593mtabINbqWksDPz9Lq0u52Umv9zqtapSaM0CjRMDNx5HQguOpam8KrY38lU3QXDdh
mLDkOcw4WFCE+HCmVyGVcgtoFMoh7NCx31rnnMjHII66m5B4DbOODwwyPITJ9hCBshrygVL8er2u
eK9WZfBPVtv7u3mdsb1ZyeL5oarpSG+9tfjlHGWnLlpIeU/CYHnuwpksa26cdQMInDEci7Ws4rng
YoCMV80Digm9gLaYA3B/u668qCMNDfyZNZavRRny6RWGhzvMbSWTB9YFGdifJABskwhwRmgS0TMn
OkrPqMqrc1nCgCiiyatq09WwngqLBUGKGtUnL5qydW3Bp7hZ8xBOLMmla6Ciz5nSIl/Ddp020o+1
KUZUYJusqx2/X6M65jpPRc2O0VxHEDVM5O5KsK14MroHycLWVhesGYnFscIZFCfYsU9NFXNUySuL
SxABCy6QOa49O67aiXEjqMKZ4TvzVcUD8KIJDfdPN4jqzkaR/hq5nF4YdRk0cGNvY0tCm9OOg1pI
Vi/gcCvv9lMkkviQMBHaYyWZT4/dMECnrYYYTvXsEnttexnmFcqqO0qjJYEtq+VLhPr9daF+vck6
nqnC9CaLcKF2yXNCFiJBoHiOu3mq+Pvau2wXQCnHLe2Btuap4bN6rUctUNAry+tfczZDsg8rPrUH
62KU/NCftdpBhrHZdYn7dp8lA6jJOhWL3+FvHr0DbwTQHAUCPFC3JPV28hyrL2qpuxr8Wv+gazc8
pWU03oRDW+6hM2DJkJTxdAMGpywP45is7WldWgIC1JR1uumiUslNHSts5WZVEd0rT1BYBUFI7xKQ
GtFpkVoO+cgSKo8BrfVUgLfguLhF6cUGiFqwFFUIktRrC6k+XQIcbGNrZSGXEehTPUbqijBUiVv0
aljcrkG9v2HJRN7q5FJ21gRURTxWOiqqbsKuAIMlsOcmBYrNzjjqneQoKRaBR9nVVYbVMtZsaysG
mjQDHaEO66DaG5uOGb2NYKBSCBIhSiuzMCULACP4CgN25VwwE6ANpL+vd5KW1bdvG8q2Mdq8G4ov
GW3MDJcztWFXFn4aOnBILrJ571jY5cKO8hF6bvpe92P7Biau8vvGRPKFougEe1O20ctKoAXkk/YE
4jpXLdRFP9+m2H4NWgLuX8OltW5jM4grR1I7jcbaBvgbckVbtq06Cf++KUE85zQqyU086ORDzBCe
1dhjg07liFcHDIlUe+4SI/N6RtmNT8xUsIlA0kLpXiKQ4GmH6rXpA3UND3MxmwxE0w0YPHy1SRKy
d+MQwN8UAdsSHpVgdXoTVFjxoRiPhFLr9jrsIr8nySpxYwwV3BWgUbHcdk4utlCzcd1W4uu4HAeX
5NtJ0f5WZxnOPFzCIFyUBtqDBkfp66lx7trGK9iHno98/cFi1X0unCd2g2ucLqcE/ZG/t5UuUZ4q
R/tisesCqjvt+mc3ctMVIFzgc4C6SueH312sBcSQOpK1jqMcHFn40VmX3cxNOiw762l6QcQpGNUl
M+Vj28yUHi6H55Zhs/E8qCbwLfHCa/Sj6fiQ1dBNjungdLets/LbZrQuoq5ETdfVcXasZshF+Tqm
40uSiNVvhmmIVoApKoHO3eOqy3Ufu2vR08zsjNUZKK4UIv8IlV8fZktxM1RMll1ean0tQqrFqU0z
xUAt2Wq5a7KxL28GNmLzJsqv4zXxc48dCKGEnmzLm/XQzSOsRPTPkTyCNRTrph8CILJ2UMOvoQvK
EfZZ0L6YqCfLyfmWip90ZWuf5dQLeYxsOIzvpCbt+kLFpTpIQ8fTbdLOGd+m0Cj6x1g0S4VbsN2a
cMwm8JVpFW+gANUbzSx0n1n0uDNgotTVMcNTQnvpzNSOheK4KT7itarXNfduUNMdVPnG3iOtQJ/X
aQW6ZPss8jvS2RIYfZ9Mye0UBBLVXFlv0pmcWh3Sh6nU7W6ANPjKZbt+ljUR52TtQrS/SXICo7K+
xklXo8K29oGXa3cwS5rkScng5owsPbQol257ClCTmpCYjRYrv0Yxh0+ihkwbuLL8MY7Y+NkqXmL5
ZDXfk6rq7+Bjy+/QDPMvu5a+xq5axGaVc/9QN6bJTm5S6YmZng2boHWuLgKEXwpXiuWVE18fbGO2
I0IG9aatVv7m40z8tIRnzwFK3w0fsRR4C7yxCcrkW9UqjfMs4vQ8L8145LMmt1WMjM+hArtAr5xY
QpnLzgybumvGAw6D5IC2ajA5pJLuw1QGIY9mcoHfge/XuIf66j1a4+YQSA8FIHXZiUWxv0pAbxQs
DLKrpVJwDn3Lb6rM0C1bxjEFe7WKdhP7JA5ghIhwr2S1PlZA+Ah8LE3ivETg55yusT9IKITvdLRV
EfKsvcUOMsGGVxJFJa/s9OmiTEI3hBUF03turscYQz6KFjJKD1u61lleotPdzVmftduOq+p2hd5a
Ai+2sFaTckFcIgSvlNNeqMc1kdUveNk47MIZHVulCGkAimYmKgZV0QII+wggLW7jLepa4Hujieym
b2sQmHLq8FrDtmjmWhyXzMm8SdPpJ+BeuZn6abim61oew07CHAvFa5JC3AJBLRDG4WHXJdu1ccPr
4sJfKdI2N0BEn3kSLrgKu3a7QNG6hn8Kys1UrS+CeKgfutElGz6kEwAxDrtvEDa5Gj0gCRYF01O1
xOn7Il13HQKxuIOYioW/uh44YjKQjU96rI2srClQWXAvCF3IrER9RcVRciS0CjEHbseZYd0mU6Sv
PhQY+isYb0UK7hOIbFMP+2p1dgQfEUybOHUNyx264wLo5CPxqboGSdLlcKxTnuM8jQ8UzwxuNRr9
u3haFpebxHXnVZjsiAZZvsBxQBKnnShENl3BpxdpHRWxy7IT+MHuzQMqBSO5VN2zMym/qddm+ZmZ
nm6zFCYTqP3wVYeBg6I74kqtuwGCRdSSutpNDkJWPih5SgLc5IsG4L0rCR02LjC/Ak7nQ6LNKDcX
RKj4H5ULF7xq0QDczKCLTvFIt3jsfCmAZaNmK0V31dQQpSzyCYVMnd7+9xDKv7I5QDvSiDL0AyAS
aBKx6MJP/Y2QGXBeEm0qnLlNj5M6xcC70yqm+dMlFH4bUfy2cRSV5X//sf+KZf3+sZiuxoB+kRCV
W/KPj9VT7ZN1GWFo64CnuZJLLMCj42lvrUrRHHCAy/+XzwzJBff5CwfCp2aXAChF2g6hEczn+wdw
M1iWjUrCfR7n+KJmNh2BD0VweOUgiMZhV3k3PXkxwsQNUVMDhkibA0x/dHxzy9ZxWy2MfCzSZjMa
qJqgeeXgql8TOibBkQVQzIHfZk2XfMBuRg1tEKr5pVq5NDC/U1Aq4LlRHyzATz951sECmjD9KcTN
nGl1SBA4vm8gawRFL9foZg7N9Jyiy3WFGlHW3iPoEwIDIpMZD9Wk5mk7NojMbFsnOHJEYwJ7rkFj
1H9kS3whSALT4hTFpoNUlpHwKasnOKh9MwZHIpY2gKvkelNwNq/HJNLswUeNxNZCr/DhEDO5V5VP
ocGitNpFAYrLoi/jKN40IOVRFgZKgKgGlsI2Q0XC5JjW4Ek3i9XLkUmCns0nCdQPQD7mKmxZD98E
/fUrcqa93pikC76VThGS0t5zvodjVf9kUtNkXzdzOm5jES6fMvU1KYLBT33ezt6SbTN7gAF9tbLN
aKBEo9HsPI4AqGNBQZpo6o/ICZkW3UwL4Tjjw3DKVmCnebq6RoIgGgC8lIhItBtjwJluqqDW+1JZ
AHMdiyK1bdg4zRAbKqCwTdhmOL6BzST5IqcBsRtJsl3vl/VoMoRq9r9vjj9Dtnd/rMg/4qB/x0D/
ToX+vwyh/ksE+u8QKubGAOYgOAv+N134X3K+/xyd+BeS+tfv/gNMjX5LcL8h4hunmCxEEnCkf4Kp
IabXIakLNDOhJEZ1DCj0z4RvnP1GY1CbmLgBZjGMKP4v+1fCF1M98ecxhIOB7YX/CZcKPvZfDyMS
UsYwyxDDDDFNB5DsP6A6G2euQT2DrIEBTpa1SBlCbuh2o0QYL3LR8FBFDMRNCUP1IAYINzXYE2ce
FtY/xQM0LVYiJlI6846ICzINoKtvwlp1YJYo26QZCKuuATiU6LsAqTscqciK2iV6xv64La0Fu1De
KtMgmtGVby4FsCGRxLsgeo+BGlE0D/0mjUmBtDG62zq47jXIDgdoJHeugv09Kb1BCv8EZkSg/QWF
VUJsQt9b4y9gnN/oWd21rnpblP6pgvRuMtGr9fMPWPRA8AN7GIPuysKzRt9G1xxXHg4VyLKg+Pia
44JvEQZFihbcynul7YdqkZ7sS/5k47Hf9GmFeggQItqWkOxS2z4FON43gD2wdcXwVjs1bC03cd5q
/dkaJAKsD+y2bXrEFWyr8t6P7BqBsX5X9+2wLbWTD63suh3wSpd3jU639ZDdWeGfETF6UAkSacKT
ZVeBZtiDMYuP66i/WlQY34EoTR4rhFywuIpAAFLrKYT6lc33Yyogu5TI4E2oUkRkrgOB5E2KIjyv
CPrkdimzH0ASvmbpyS4qM1qkqgXGEuHhSDMfelKHV1M63bA1doWR9ZdDLiZ3U/cZ4a46Cx7eRnh1
F4HUFGLAIVteHsM0/7C6uUWZ8Y3uUB6yOv5GuYVYTTTflyUeBFXyIVTh7bjyu2oIb4Gk3nlgCj1q
J9yUSJFCe0QzXZm7tFzlvpyyA5rqq8HNYWFlXW9pdIlQQ4Au467Jy2i1RT2md4LKh2mNuw3yKNFO
1DXeQzT9WNR0IxCN2dIYX6IUCHZGcN5ApilQr6BNwiKNs49MNZC+/aVXq94YiMIngZJ8WSTeAhyM
OsBLM0yiHiPJg53q5hgTz75bz64hpdQXIPCxnYOfZF2e6zZ56214q5b1dkJUvADYRLa2hQAQU5nB
RXBqJw2YHjRZucKbdkEDW7TFAuySqHrrxvK1v/ypa6n3XA3PNh4gmjtkHhRoBISDqi8bl2912Qc7
mBk7ESh2jXDFjkwogZce5lnZQCwMVyWKmbLqRAZ2tOxir7ruRBXeCHiY4WSb+KGW5qqzIQORBj3E
OvwihCmvmB6nw8Bj5Iwcv4718sxKc01W2E1kXYvaxd9iaB6AI93aKQuxwqfxrVs0x79SD124vNeU
X+IXCy48lj5WxN7D2gFA1v9cGELewrECDNibzbLubTHIM68tZKoKx2XhbQWgST7gcARhOcQn0Dc4
u7j6bKdy3asg4dhN0VtaCrQrc6d2lUYQeKmwywIXn+KyfOXYoWmk1303Z2dcx0COmlDsFaKV2BOo
x1vAaLsWSmphK8Q9KiDDWyNRpC0ExyM0M5jy0tGiLsePVuDEUHIAo2UU0Lpu4bmvUQawULCNTvlP
2esCIoYsLlt4jLrrmHZ3ZWp6aFb8iwoIID0U3cKteMBdjzdvIwTggL1ABbocZLHHcrad+GJyWdDP
Z1FR1jgYhwivhWToBWyCxJKI+ansM32cOnJFDJ5862rgJ1hnBEdkQYL0vMhh3qQeG5lBpTHo5UK6
62tzSqW7Xxr2tHQgEFGTNbclKqDCNVh/AKLTogvZQ63ib9eKc29CfxBE/yzbfi4IiA/oGTjje8Cq
2MeLvVm8u6GBfmF6uulQWcJlYG8DQWCetFjoscU3quvmy8/ms1wh2I6x2ggIl+0E87537obJ+cZV
OKpisrQFDYjYz2h58rCcv0JMbtgaZsactcOxjvS5dcTuUHOji+q8RKlVP8aBXX0O2/sHmacfCvO4
f5oaW0dzoNXgxIYcahHYvSG5tgnKM+oQPpBpeCvbctdny3CuiUkKSvid4LrNLU2OguDgq4dzuyAN
TCoCbg3TKjoSnUCqQGqBC7Xp+ugEN/enWrEP7PiYDheUPkb6LS55uYEM+AGXDTefuw96ZKb7BA0O
TumHuoWK1Wk8cJzqDKu4+1HV4tyV9mmJ52ZL5BKcWlXLPAVkd4UkybQT6/BQ1kw9ZxbqW4lY3SG1
KcYhtOORqQntK0TGog/1yfbYHjQouwNzPdumdfukRqywLlN3w+yf+7Ilt6hrBSLSmKqAkxGgGp/6
wyWov8jQflDPh800uRuFV9PNyVWL+HSeNOamFsMrp/QMiv7DhTHEWEfM1wRgb5eu1Rug1vCjvNys
mKicIsLM/QHoXXgEvHQKwHLsLrw4QocmAVkahhd7/mUKVn6YYBEUrLbJOZUYDtGx5VdbzT8maT+m
0hYpwIED4cAT3RhjJMCKohyP6qZMwvokPLcH1QP9QURbblPeWXAtw3DtJtx2dMD9E8qfQwNcHcGI
rWTxVmCqe6Gc2dUDlq4fzsD3pn3YJt9kVvWDA3C/o6Ifb108/igz956y6uAYvjAqg18sqiwk33XZ
dBQyxkj9gQ8eKHGKkItSiTj5KtTbsnteQ8zCSDS4OgjweczwSsc1gSfeD2fMDz20WXJd4yqkHQKM
Ym0xZiB+ECNJT6KKfuhovL1cXkuG0wDa98dUAxGLwzMNNRK/AZZ3FazfYc8HxLPbh9IjYQfVcsCV
iCOJenOMMaSjg0ucs6FSELYT5AcZ/ld8qU1wf6lvTJnixaQDDRFLHFvff0o6ZGc34OYFkaeLue/W
a0WcPKHZxDeR4ntGvgrQdst2yN1ipEN3xRuT7hLHf3U6voqdggutAgxpaRRIHhUjWcjSc4XgFsKi
eAg9tA6kAJf3XnhkbsMPsTCYcCVOSVAlEKHJOUHLgzAMbnWvXwjH0SBgmCHXjKgjBsngsJLucVrW
+aqm9lwG/Q8eVACxTfZEuoYcYAvLrTADxUk9s2K2VQt89BKixLCAAgkGnYcS4cu0rTEC5TKWA+Ng
8H4VrKsg9XERlQHdmssMD8gTC0L1U/ycaDvfjFTdQoN0+zQcnsbaltuUGfeVaeauxNrhfNZr9kgF
/fYEpz0NKb4xscF8pj4UBZNRmq9oHXFWgIsDckS3AbYe57i4s4q3Z0owlESOvC5I3yzgjTASpqHZ
WUSr3BiLp4DsBHzICnlewN/A3sbmDCJGF5zjKDeX2SckmIB4jeu7sDhCV9lqaN0IZVoY7Dld0/CE
EK86Y/4GLUbdsiOGv+BmtIG5IgEwm3DSP32iO0Ab2Tft6y6HaT4fUwQ2d0kNwtfHei3icZjvPRbO
NptRcWO2yjZT5iqDeQLH7sJRdtJtHLiEPV3HJa8dENHf73idCFKUM0pSwNJo0gN+V/bLDSA0Au88
tU+xG5p3h72zvVQgeBsWPoyo/Q2xavyky9K8YL4Hvw5X7N4GJ28GVRAUHr574rksKPpnWL4oqMsF
F39YRq+Ep1lRz7iGR9OoG12V7aYd1uTROHyDAUMlruaoyb1fID6G+DPaCmdaDFaGCFJtGu/uM423
5SmuEwSkllxhzbzHfgX6nFTPGY/fmrRP93GL+29EBDznIfRvQPj4Al5/ynAV+37BaKUgxX0aIUt4
yVKjvIbFXgSYGvNJesyGgebxAaOHboJ5eQzb4exL2GEu4ffdWl3Znt43HIUDYs17rJdnlfIjITD0
wbfcEyLSvLfxW1RnB0XDVzDDSCOWcXKTBQO7HjMUH1yWI2pjPRdJhkQ8lIZdWuFsyDwKAITkTsQi
bpNUkCck0Fy4XulbNzVPUx9oLITqi/Q4acHc7xCNfhkzQP+Vf7/8d7OiKWGiP4Ix0lsMv0GtGiLP
NtNXhX9bOl/lM+e70EoB5VH3mEfQXWi6Md5mi3pJygpjCRr9SRZ0fAsStaiZujPhsz2nBoglpjGd
O49pTCoajv0afxFjHtSIuhyefVcVmIL40KEDyVkyLzvF0jukAA5Zr9HzDs1rV7nD0IdyCwvupcyy
s0UcTDXDcVHukDblK+PDecLyyuFk7fHn6HxxyZvS/KmxoPmb+caa6rBGybENIoR2xqQwdj6Ymj2F
HRBazx4We9kuhL5ah6KuDYU+InuFbLEEcuvk+isy/jlOhvkyggO7FMhmXmtz3dtLm6S4KUp6qUb9
DKwDX7sWIPYv+LvAB/Vha8Eq4XL2EZ4ny77QH12NJUoKm2bnxNdfQbu8VxGKhq7B52OUDHAfPPuV
Bz9LAix1uDTbrNfsiLhDmM8YXlFgXo41eQUUOK/LDv5HkzhkN1EtBxjtsEEfta08Du1BEvDLLe7H
BFBFAQzjxRs1FFVV+pMG+IM9XvZoE/HJlcZvKK1/R67uHSDKexKSW1FOj2FYfZV2QQR+qL4QJNlR
IH5QPMX70KRbWc43mBoF2xwkdOEm/75emiOg8jKPEGPZVD1m4HB8XjAuxx5ePqDuGWu6u2OynTfj
2L3E8XocyT1cjjONu+uVtU9xj9EU00Bveq1+pmkSFdnUnYSVDytDKcpD9ogOA1X/gFElM1i+DYjr
7vMy+OA+1iL4iaESCpm27i1Mo+k5IKBCYLjyY8aAiFYyE6//X5b79z8O5y9hDfFiRhFUzYANQLBK
YoJ86L9X6P79j7b5c6zff/3D/hDs6G8MP2iCQhHj2aUehWD2Z5A8/A3B7QQ/54CnIBcuMeK/BDv+
2+UHJMQYeJckSD4TRID/l2BHf4OtAckO3hzmreI2+U8Eu99Drn+ZB78/hDgEyPS7S4L515c079+c
EsDfs665uDTfS3NsVzcU0O5TdFN+hj2s2W1K9Ll2OI3CoNvOQLhOgyUTyg+5nFjbbAJCf/XJfF8F
vLldYVNcadOJfWdcdpesOr7Ge8BQqHga73pAy6gN5u7cxWX6Nl0IbKWH8dFVQp9o58wN8IVlh4Np
2WgaPdRmfOqn9APj/oJ9MOr1DAB//FGXg8O4F4UzaMXxLbP0nnO6c7jgNothnypCuBYscXDvayDl
qTZi43ofACuHDINZqHqbVq1ErASeSFOLEqPQAFpfDkmxG4c22YY+TDYOgakX0o5087eV86cQ/vc5
iP8aPP5j4cH/jRmjKawqdnGv/vbMRWswW8vPQH5rkh742J+GPoKBbfyvYHbwYDCtD9Mu4Aj2LTX/
aZAfCxULKEFkJIQmfFmPf//wUaIPn62BcyImUiDseeY2RfRoBgkKDlb9ofr/8fOT/g/fNbl8mX8s
sL/vsvAfMXkMFuuDJtSgc/oe0/4yGmzoDGk4RMjgCdzxJTK9xpDd6sblfAjT3MGy28cYhvQegCXb
07Gi+1kEZuck+mHPMhRbxiCa4iimBU3/k73z2JIcuZbtD11wQTqAaQQQOiNSVooJVknAoTXg+Pq7
UU2y2cXm68f5HXevrMwQjuN2zLZxtBcho1YD+22S5t5SbJErp8xCe71/EYLBlM7H/NBXiuwqT6v9
qHuhrqGSRYwDicKEZkj5QULP2NhOH4V1Evm7aQBiWPeWtbeNIjtoMUiRwfWuuhTi1BNeDCWEIO4X
ZT5jZWsXyDiurT8xbsX32ALD3PS1oyENbQdikhxiLb17qeL5IJs4Zbzzpr94rf/9c8Wqk2Wt7Tlc
MYEx/vGtdc3KlnqCLzsd2NS7i1cfhwxv3oDldAuhGVeeDRYmL7P5sSxz/y8+1j/fyj++1ZawzdUJ
YRmm6xm/LCKdxSk0/GhEpPySXFOTPzAxLXcGcuClwvU3sqbcNP707GeMRGTpnCte5fgvkv3/zh+w
BPUxBo0lEEtN45cNRJv1uHNmgn6JG+XtI8SrOcQWmcdBWzK6/sWm2QDi8cdPuICK6rL1YNRifwK+
6peX3a4bLqDayl9SUjtwoBPCqLh9EU3Kjr97OKqp1A6zPcT7MXecp38zc3jprL+reahuEg9WiIPL
OlZDtdx3Ve/tdaay7WS04r7D0BAQ6XAPlQfdKgIaupl8lb/jFJJbu1q177hoTpHvVEHblP1+xLnr
2EawjKN58hF6TjjAzp7scTWR4Lzk1sQxXi/U0Plj+xAB9txkKeoAlvgtuR8wY7I9xKvpt+3sx1Y5
OW4ibhtAjeR5qHokXTOb7kyLAERnyPqT6uX0Qux3DutqeRZeWm08YnOsUKviatoaxoFZE1/QgdtD
gjXCIWSAJFtoK2+0bRHi2vaqr64lxQm6yTLZHM0l6Q9VOef3EaTPo1MJMnJGM+5aTV2JSmU/iigD
2WNy9dkQjp+YVPeDmDMYrfYrkIUO7QO9tdMlKaNcfebGZv+o1JSTQhnDxoeemWN5SeJmDD2z54ra
eKwqeG0QZtVzZLr3tpjjgNX625wamyliZTxZI4lWMKz2wMrA1rP5Vs/w2XK/+SLUEGok93ZqnJGu
pgmh0J5hriYsQ7oWRqaejbzJk+U+dnxBdlbm9+WG/9kDBNqne2ErAz+/Hb8sETdWMVr5LsdjdW6i
pDpwZ1ThDLfy0qfyY0jlSZZSvpCljMJRS5D2XTM/SEFwbyzyUFXzcGmqpH7o4ineOkj9B9GYoFCX
in+qVPERb/G4W6Dbce6ZfjCvMCodRyByWatOhcXnHOZpH4fZ3JenedKPlrL7LcQxGfilyT0i3eNd
rsMYK3swtLI6AB7RANcx4U8dUSIZuS+15GMlyuIOdqBJOsDXjwVh5VD4kCTA3db9kQT6Te/S/YyQ
sMV6+gQlbzl72RQf0OZfyX4UBy3i1jbaMAi1ybA2AKiA7aJyYr5Ww1mfshSyGhxfL4kEDp0kuXqd
XQexqTQ8EomJxtXl+HAhfjh1+dWOB6IQIEQRw4tsZ9RiCFwsxPBdkzZYsDFeK5n5O8O2RhiMHimf
rgNmlRKRPdiz16BlJt0tL2pUu6WbCfsD+1rsQp004JjbXs0AQITsw6LSjb03F/yO47RTdQOR1KrJ
bChtfHP61t2W43Oby1ceSPx8R1i7pcbh5RghVlkRytyK9lKruAEb2hJ0XvlVae4zNz1xwp2ynIkI
sCBkIYmB7nklHnJR7y46yF2ih/Fr2rBZcoGNkC/5IhsjLLMMDqcDSXX2iaBzBSQE4WwsbN9b0REl
tlqvxaGWA7qYjY1be2NQjdbVmtHLSFCa72NSYEytnO+L0zHR1S9NiRxAAuqROF/J/XgSD/HI1ncZ
j9bKT2b9cIvTRN7pmlEeTXN5smPzB9GrNPC5hW+SDsNfOgKFBZFRhzWznlM7MzuBzvk+zJEM09p5
Hg0/4B27Vj1/muFUz2jjd7xnxLJa/GTlDL1vJrw6JenXcuJarCv3k1VPX2a2grdKzi+lhh6xyou2
X+MCBVa6aaT9Efd9hgW1galhv0eNYRyryKnQIdNL1QNVy37ion2N/DdWmL2xfuJ6p/EvFjTD2Eus
O5802VijyS6zm4VFC0Rl4UjoRnsKM1/qZ9HE1tm2dOuhjhrkJyXg0rXJtp7TV0xiDV4qX9/NtkZo
mvDwcWLTCKG2dFwyZ0W8sSpSjnrZbifojJWQDosuXP+y15D2zaYOdZV+dMzeARIVeqCebNJpBm9R
if3AIjWIGt/lUbGoG+nnAd+JrPZJNyOiZqnzSKrnUYK+27R1MRxyS9039aAdqyRdtjNfSyBD1SvK
95XTcEuG8VZgK7o0Y9o/Z4znp8oeX6oqHfemWTv8CnoZAoHr7qdoevEAN+4lOMh7ZdTLnepayCJW
mV2wBzZ3lR+BcPBPCGHf+qZmY7N016UfeIv0+yWxfcYbVp0OmF5iZiQ4q6deWfKgseZBUOwrpkIB
5dtp631FjnfvNco+DCAGtiguyUF0eXPgMMyPi8yxF7lNx+cCmF3nloQmUSJBqjZZoPBhhBBAzAtZ
8QYlA4YdTykiNpFvfSfYXl/dpO7DbEyjTWbr+rHW0SnNloddY2c7LXa3noQgGM/1PSliAS2jjIMl
Ef1Oms14L3T3fVJEIiLD7ogGckgM+HN2XiYK8nE+BAG7bpOHFQw9QiosPOJYuX5mXb+8IUHKx6WG
WUg4uDrIKocCRPYBLZmpQ/NThHI970iCLu9dp8UvvoZlMAUo+qgyThyW0hZEoOJxxHrJhmviPIu0
JXmK+Y48+nA5giJySafAsw8huvODtXJn4/YM43T8Dj7nmUNd3yln7Ei4Gt6BELV1Ve3sbjsdIaWm
/OUOIjJvVyzeO1Zde7jRMAUTxDp2uMY+K0qW0Z7Lfge/1k55SM5N24yB0tPPXRsDjsny+UwEoDjH
0qnwVmJz5wJabUyh7qIluszKHkJDs499KaJPZb9YL5iWBTtCixRZl13HFqRgwnVxw1/9Y4ncMSDL
ydRu1Hc5OeGazN/eaJ0UjmXrBKlZ4Mn37Ue06/TEFq3F2KHDFG6TEc+GP1+sQl7LxUp2aFJvKYyE
Vf21N5L7Z2AMLp5cyESQ0usxiPr6wQCOdkHF3OVmrvPRrq5T6yd3haizMHMsJKypYJ/gmfsOvHW5
iRTwgiKH06W0er41yU5qZrPX+8I8YAboLlFXu/XGR8kO1DRllx5y2nvGUmfPfbl6JG/RHye+iSLJ
dys9VYPy+lWWXXrgyPWuk8PSxHBV5G7xp9cEhhZxrPo2qBJn+a4sTBiTXIFSk36bOXD2xD4/y0hZ
9xNx7o1dYlvhu9LfoMh3mKINd+OwUfjmqT7Z2znLGMiiKeeIw0jnkLpjfel9qRmd2UYt3Hq0bN4B
fp0OpTR3gzGA6GyAkJvKYZ2YNsnZcrrkyL8V3Q2l8m5jPhp3k4m+HWWFtcPb9M2SSUMMV8JFWjPV
GZmlE5g8UJaNPuJ8E9nNRpG9uey3XxH/xffeHZ2Dm6a8ZsCYL8Blb4U/pkHJLttB9+D7CuPeafTT
xNrgECtPb9lvlwQD2mxgp9h254YQ7n7BB3jGpE02me3ztk9Bl1t8H8Icw2LQTun0OljOh+W2xVPc
kS7syisB/uZmxGUeJtxsyQgWxjNmUHL7gNLwU7fJfcXN6RBV47Fx8vaktcRIxrbcq3GKtsCgxDZ2
PKToAYRY1LEH1FVZfGlIHIUZ9QYB6ynGy9kC1eP3d5XnFrdkgDDTO7oMReGvDE/20wC/jO88Ffpw
HrGxa+ZbGs/+lSPyG+TUN5jrh6EUfcgofzC1hNDPpG9dbehgxhU4GuF0e5m+mbh9rSlVL/A6l/e3
WjjL+WKX9WJeGuz2W0cMD3Xj3iaoMEHlMQW7qQGWy5u9nT90kMhYDKI/RPJAMwQphSG6ZLXPYOws
1nfbnIKxq9q3BYaAOVTkA2nsZmXfXg0CXFy1o52f90+JYSWcYGbJHFROYNy9GUOQcLS7NPIj0EEo
DXqL7SNybpE7fyq1/sdipQSgE0T6Kr5lHt4PzBDnpohjkiuW9Sj6SOyklBjN8No+4Kj6cBbyfCQo
3XOnx/albu2ScCuWHrNq3nCW4bAvYugOyvlOzpybkNb9kJHekMhvCSYZPVQoqGiAjUnffzGBGi1D
V+yIb/BE9ix+57HwsQN45rU0J/YM04Pop6sPIHejRCdwZyPqM4q/O6qHetz1+s5sjfxVlwXvIlCg
ELruycPCHsQD0yZ5NsUmUEuXy5z2S7xL077fSzShEKYXZ6epaQeuJh3wafjttyFPGoUn280ewJuw
5/OK8lQYrDQHd1ImITcSnizr8bDNfLJMg8mubEayunFhklsERjxbTrLzgS+dK6t4jQWZgU2Faws2
Si0+6xUCvTHhrHWQSp4JcJwWTSVB5uu0UxTK/UooWm7rGCJWDsuWgAI0CinhEuN53g2azwfT7rsX
c8R1xayi4ejr4m3tDvFlzIr0MsMa4JPIskqr4l2ZkZUYTPEkyyYNKm12gnJ2ywdrWc2DdmXs2exO
D5kwWO2X3efG1cq9XhdEIVJTWQ+5V3m71qyzYEam3BBfJs1mWdVmsicrMB3CogAb5A8J1+lxgPfz
CFza5vd086Oqon6Ld0NssBlMx54V8dCxntX97DUh6LNR5AzZbEho3s0AuHg20z0FH3wx6zl/171q
AFrikwyP8/pDNNmXpZ+4kljdN9ON2aB4VqMZmwFLA7Ow6Zg7bOXVMa5t+xnXGO8ZueAd4pD2nkCE
3OaAgAMPbsZh8MrqVY9TvrJ25z4vg/+j1sTX2B/yywydPdRTfX6dYr9+58m55VLdBp2DYWPo3Gkf
ka5g8xex25XzDIrebPIM/yG+G2/kbJE9U0/V1zeP936feCZohTmvd5XE9dT6OdMEUNSHWu/tbRzp
Wog7sMEeWeanIs3U18wQYltzS2WhpyPkDvU1ZiPG+nCyq3ueE3eFY00X6lsIpliceXrOxDtUGkbS
kZOST/LBytxox4B6x+VTh9/b8ilgyrlEcN7ubLvuPkd6ujxI7kHHhV6E7WLM05ZSAiKMmTcACs9g
hMflIl4jP1tIn6Vt/DjLQV6rOhG7Zirnr2tEdQsYKg5Hi7nJiDsrNASfC27NJB0iNpvkPgmrjlMd
NimPtqhJm9A01RIYHbeqRpTlKXJh8eS2+4jpiNEkstE4mtEOvd55nAq+xLEer2FMa4wOZhUvB8+S
R92t46BD7pEbPvSnLOJKy1pyBCGCU4yj07vrZ/IUdDswkNTVo/SGH2SBuqNnt4/QtbgrmEYcJvKY
5l5y15Tuzwfy6ng/WoP8GMu7kVISsNZDtIejvbCQa9tPTE3+hked3Jt2Pz4vk+E+GqrRnqPWffCG
bP6SS7e8jL7/KIhr38Z5DvIBbE0Zx+MZaiMAb6NrT70kv8Vz07zPCId+FzaXFHaiPd8hHABDPQDo
qPCWaEnfvkdSwQYTo4Ye44zh5IlxZ5quFthGWoAFI4Uf03vQu3N5p5uqvlOz90BL8Uei2adFqb3M
tfcUVmCNQ1g471VWM7stL4leAr5L2uiWr8ckZlAVYlq2D1NdmtyCTfWjdczmwYEjH1hWujxagPFf
mi4HNGTaNvKY5FHviDK+DWBND8rkXunpsgyYrazLIKc8EFbx064R3eB5oo/EPL05Ws1d1rOPFlnJ
FKo0j9IRDs+KFpqXYszWWdrTGRIoy/ENUEo//VB1zsNlLIAHShw2FyouEh4/g2RmrgVIG4b6qbb5
vKUk9gS2CLCGEwR0LWGoMki2GqkGvqaTZwrRXzSlwTeh8gH6Oj9RX/+mBFYSLEUwIafEjQ92zyqC
hXS5pt+mgHOo2EFmGI/EpeBxotyGiaHdZ2knsFBHbx69RaY7meGI/HgaMR2jakVpIMg8gmZkByx7
p/vkJFi1QDMkUJ44OM9WiqFo21dxfB55uh6bScWhjO3i1onFOaeEk7a9M4kTAWArGOEtHIbephpi
bLae28RPxHY5hiCaNE+JJkwWTCJ7A0KBXcLX6mNTxuIo/Ta5c+IYB9Og7GO1mjIk7QWMXtazdJeK
J4FFKmbKxL7CKMsly32GKr5eCZrxsJChCSe34mk2TK0ZVmMzhAg66aFNgCbpba5uLfeKPaGcONBM
Fe+quXiXCcq+UxTrq5zNR2AQONB6D6Nci60hrh7iKftGrE9xLfaXXSbwK1p9+kynEl4Xg0eZN+gO
ETlup2NW24Hr9v6FQF97gES8ZJB9sxvgRXUsjdK/FRO0i8b60rFLfy4wLu3sHtSGnJJP2uQtd8M8
oRV6i/NADh0ttEyejSS/GzEemMlVoH2mO0GjxnGpVLR1neHYAD25LjUKUdpFJPYzCm4EdoN7t5jL
oFdJuRN93ZnbdIDUsXFGnRwde5SXypEQSBcDokLvXdsst3awDKzthOwZQoh+G3toGJrSj46Nitka
SG6d3n5BMfUxd6lZUGniys9s3SUh1DL56PtWnTkKZ9R0p+U+mfS3XnW4QlBZznPfODu6mzhz3So/
c51V2KXTZ28dtIfaZaxq53HL3+6AlHPzwIH//qmBkxrGq7pTOEvDVdDpd6xHDYA4BTagKjtwyPtP
2kw+Sk8aWHyDuiYNS0FYttuOiftSZu14ZuAEuirVguPVqwNc3d4dLMR8lzW5edYHneylbUdQqUS7
7fpxxv4q9Ztjefh0zGbYYgVqgqId342iVw9QiDOQEWXBeSSTYIDFwBGXUliWp7JAMgAwMhdulvPt
FPXjqm/C96jDqSp+JDVGn7xQyamBvHshoY9Bd1bFBTMds18is4c8az8cFHJAaY0HfSvfa536xOfr
c7rMyS3nBsfdv493atJjHogxyD96Yc4kRpz7CAcosgf2riJxcAlOXX3hupQeqS1DTvLj3N3aasEn
UTTOYS5acUjTpXzJo9r6aGPGhUF3rxTEdLdk0ULQN3mxtTA3+FsyqfYWnzVIR806jB7WMh+8/dmu
k4SejVE7TBF9S/a4JhdKrJZVaYBbXZ+C0N1A6M7xQ86dhKWH5YS0ekHb42nJACytc7au/FqXs5XE
J7SOCval1hdAKuf2YrjVcMgS0QSV69p7y0IOY0zeU6zGxsicGfHJ225p4QBawlUJAp2MqRLi+Pdo
HetvPhDfzTxYVQsIEzgpT78h0AvDnvctY/Kz1sBT36pW4/IQaVb8wx1SuHyjCVUAH1EjkR5tvCwF
hL2ntKnWXjXDf+2r3hoP5OvNz5gr+U7bdVUE+TLWRWhPRSYC3emojxAyyV6NJOJbU9rAqJgt/Vns
usl0bmVsqVe+diNLt9p7GTM1cZIN5sb0dFaxYBs/csAdvGmEkvXRxZ+ziL1hDmT6dTWDo7YRCmqu
u/eWUZvEuRPnQ0PWeneyGf9UrZCVfaYf7Rj70fAmizgbL6DXCb9i6oIwO6hZuk9WVJgowgs4li7X
lu2Iq2afNtj1Bn1QzRrkYPe7+H5xwEk13GvdwCyw0L2XcTr18WdouyPTjzYDgDJBk/WlH22rMnKf
h3qFe0kMO9QHwuArzsqTa4NGNH0pmxY0ESYhG8PtNHC07BJ8m9ER2yoDy6bPJV5mknrLwSRwnDKd
GsokRiOcE2Dq0g97ZO2HiRKHKQAjGst9PMbTJ8Fd4LkvgcIqoyAdvLjjDeRv96W1GslLLczXPKYn
At0yAIT29jMx78e6vzW6rn/4l8i8VvmB3pFL+bPcvD5RLkGsWz6yd2EW+Wdk3gVg++B2xvgCrheS
x59G5iNdxOB6vOTya24eCCIMLVqx4s2vwflWa7tl7ROR8K7/u/h8Buc1YDGX0UrX737J0S8CIq7Z
LMXJ6EfnQbpZvf3TRH0V+Z1CdJnTYfNbrt6mM+wA3L65/JKtt0jXUpU3NCVXbr3dAUBVn9Of+Xq8
0Szze9d9gLeWwRcnZA9gND7lcMbg28z95n+8XucQy4HpscZiykZ0RXtvdPdQJK22AxIBeqVpzXtF
7PPoFpW9jqRsB2BtHMRsdXea4T3H9Ab1sPS3JJuQ0TH47f+HCqyhz8HLkhNgrkWjonGLdMrFrhZr
w728PdoNp0xrFtV+wZfQl84Ctj0OZmtIzmRQ6MsaFXZTPQb0DqnOJwUWjf1vm/r/i2L+aTP5754v
l3gibiuL3gZhoMjqFr6q/+z5OnyGLK59+3ul7/d/DXX+6U/6zfBl/w1bma/rum9hzhLG+m/85vii
AoQa1bVnVeAGc0yBgeMfHawGzSG+K1zbEXjRsBT8bvjy/kYccf2RAqYs2U/7vzF88Vf+wa7w77/4
L44vPmTmQtfrjDHdi4+dR4h7TrQHvcS2zEIyv48LTN2eMnFYD6jAs84NE28kDmfWNsKR09ussV2X
tduul9ASX3XKjDfnwWh2+O8r+cqOxeJxyD0n86iKs1PcO1QtZVecoW9irLUP307dd79b6nCgceAT
qop7yLoGNWZI7xukVjOF2zFpRDCyNucyYqUFKF/nMtg5lxYHot8a8v5cWnVVQSBvXyJEAHAHwtpH
+E/AjPnP1uB9yIjFprloEMU0cFsPVpoa37Cit/inR5NaLVh208AFEreOs29M+2OqzR8ig9drtzgt
CLTqIRdE78pv9U6H0k1l9SdWJdmLN6sONcWhr7KsyIzaSRY0PrMvmpnnP3lSpbDOS+/c5MlAG+2c
VzCdcrWluhJ7q0gboLy+222mKhJ3IHXZBGRl3exV0eoXK2MUahqQshUOKYdTs5e3heXFN1KG3+bE
zF+jITae0farL6JI+09VkaczGxU8IxVFFrfSH3n1jNpdE+alyc4wI9dVD6V+obqFtQ4c4J3ucL51
/E1kteg1nVsIVQuKzUElyj3EJeV9BQ/Q0JQVg0alJBEeRxprT6qLGNg0z9polydogSnjyhjfkDrE
SUzstWJhALGWxSSuseF0jx63lwOtLyEhvC8woXE0yEJ+Vx4fnWrMn4tU008UqfpEQ23KbdUAx7zv
yEoCYSIXFwcUbn3wqH7Alex/SaOcmjNJRwvvvYlmY+RHsSzFXdW7F148daJjyrzaEcFXv+7aHQ++
9jD2Hj+s+RNmpqfBXm10UYfJggKRcSO+/w2cWcZlfyiV/1EVAJuxAYEbJkz47f9N0HTcaNj1+ji/
Qdsx7kg1Eu38BZ6Z9SqnNMZu3v4jPNOXSU9iZ3Te/hyeKbN5fByM2Fu2WWd7e8fJ7IAqLFZajCsP
xZSat9RMlu3v8ExW4d7Rtwtzve5MlBGY0IKtcsCV//8Jz2zSUtxbYnbn4HeCZj+35ifN6uq7v6Jo
UjtgHJmrHUCrRv/jv6BoJn75yjXKuM5jA7DJmtS2NBTfq1ZV4QSldzsOQDDmEV0ugY9doR4dRm7F
++wfhM00Qk3RHYrZ/knZ7AgGwL6y0CANzbpRPSPPY0OCR/Mln5vhP6A2l4J9mV315ZFB7+mfvE03
NpvHWGci+MnbnIu44vCMooLYVNN9d3IZnauf0E2gzKfWH+ZdN86gi0lTMgWsDE7IDcsuGfECAOBs
L14Hh6pdqurwC5CTBLy4ktO2oXayn6OfUTEMA2r3cR8GMDP+jdFZ0wXaZ8LfWXlrG+i48caho4Lo
kJjv9CVhFv4zaOdQO9Eu6TxvT2XZmEKOw3m3SYCv7Tgy3APNIHC/MC5H9/7Ilxf2XnPKjVqjVoOC
yyGPhi0NCF7Y9ybddiI6W75xSyndO6dZlJ1qCiN3azaKcxRgkUGqNFGUSCRDkYXQodxnXQMwyVq8
bKm7duoVVt4taWAI9dpWTooDye/7rWthieFY6U3w1HP5xGG0y8jEhmM3gqFMjHa/9H365q5yqy0R
Smi2qonXIfdze0k3PNqy44A6jhWP8bP0ohu8tSacu8F7LZVjvU1Nln34TadfBtNv77l14T7yuJ3b
KrX2xHOLa7IUK3jYqJwnF0L7NSoH+wxVqA7SkuuBgsH1yAiq3RN2kC82nk12QXEH1iBPnbO2NO43
ekN3I4LGduZ4PZCRHE3oOVHEpgnYemvgRh3ZLt+mwqeqsM0MO+C2Gm8qa3COcE/hGdmvSC0kaFdw
uIK1TseHQeXlYsB45TIULpPiYurrxfPgRLBAsmRo3yEfFEFBwysVsTyCviama701QK8e4ua9dd3m
3qQO2Oi96jSvDcGCB/ABT3d27tb+YKDn84Msx2WjlWu9MB089a78WTrs1msBcaM5lBEbay8xawlC
KGtXMea/9myu/cWThX+xq/X5olupuS7ejENcFLRcrd3H89qCTFSCP96ZK4PLN8/8Ye1LLtfmZL96
zAp4shLa59bojQOujPEVdUY/wexRocWl+2KsbcwT3WHwoSBt8YTrroPjJCEEXfurI8v7cm10bsmq
8OTr2u9sZ5mMsozqZ2NtgS6pg1ZrL7TjLLgPDNM+L6R9WYTYj8taIx0jaeyyErE/4sa/nxfqpoFs
RqETsTHNLcqopTCAtPjIK+uSPurH7tprsPiNqoVGRU6Pz8n8yVyYXZAHyzeugfOFDXG2Y+6sjnIY
HzRi9tQemZ7ctSWaqz0ECTQ/fO+0aCdrn3ay6MbWTyeQ0z1t2+j91l0vEKOG0cfsvbZyx3HvBfra
1G2k+BFBNJVbb+3xFsgcuLC6L246qy/cR8BE4t8gJpCZvOzZ1zlu7pQwLzqdJ1urxTI6g7RmZeHB
BzMQWruFNh1Oa+nNP1j1tnyDrK+z3n9gIXrQKnKT+A71A8nyZ7FmKuF0diFBw4lapvybDbUywIWf
nxdBfm3BlRBq/tyekJV1qnMJck7K/mJW6XcioJyQvnvXlr0TjpH+yA/HtznEwZCj37TRD98W2gHD
MWuGkWhS3JiC+Dza0JoqYj/r5Gc3AqVerFHUZBk4sdb8H5r9sS4J/FXdSGlGkZTfrTXSOtCfsUvX
mGup2ebGZzI+yhGnVcpb08Lxw5VBL2Yzzx9NSyGsZRP96clUbwzN+VERuIUR9+avCdy61YImFt8i
AnNotpG7aUntdgvx3Yb5gcQf7pKyqE5264qQ+6X6JKNJe1JJInfsPLAm1jGoB5LDMT0E7DP8S8Hi
rVkGmzJvJaEkON9tToU9KxnaR+13qkxqooFni5iyHKoSvwjvFDSUFnyH3oV2Z6lH2+ynS8vKeQ98
GSsu/ZqxRHRiYY8AT1jssPC92LlrjtpZE9X9mq02k45bdF1+UmhYP+Qaw27hwe2i2TnXHejGgoaa
AzWDXhBX8AfxPhpfvFR779dwt5UOrCha3d0lrv7uVipktLwT9fCaR8219NgXRSQ0g3mNj69fEtif
472eViNrAZLmjFlk+CwLww2F0i1m+EdjTah7CjiDqurzGC/TQYlI37dLQpkxmFKAhzdAo9SgFuVL
K1UJ1X4NxvNX48GGF79LEwtTF2VdvjKxPANl49wDmiJm9HAtomWAR57XPBgk8atIi4PRJt45iZgj
kIoKSLhoepLW9I1Kov7CG7phAkCvdImOuoAwg0R3g0F17DhNEq+OdTNWczVJs7PmGM+QTfc8VzkI
HDmfE68fHw2Tjo8hj689T/k9ZcTVC3uaJ2WwFWOLK0/T4FenEV932FNL+ICnlpdoRSFYPh9tO0kI
HoJKEG38zVrZCUU/sWN0k2LLxtejbw1VsiUD/yxxQ29cPyKTCJ+hbMR49YHxBqPBkhJTcnprVsAa
7WD6TeHwYdv2kwZBdzHwH5b/UAQRjeXIdxaehGdYGHKF8105LK5+qirGTESAUqP4YHS9czc1MGfr
mpU5xQTLFcg0NqOFomU/ceXRJC/+Iy7xuA5Onu2LxTj+vOD/nzLyV8qIqQsLFoAJxEesMoSHNvGf
lZHb16+y/1zKP2oif/Yz/qGJeDb/FVjh3/lTpID+noLT/2aRjgNb5VnCNw3gHb+rIrbzN912TSIt
dKbCmlrDSr/H4CyQlAbROHuNw5He+y/6VH9mNP4luiIQXAxXAO0TXOVd1/hFFPlduLNzlAWPhl8g
pD9FuFkQ/7YWovpimf2T5YIdT/wJDY8TIXUAB7VMjTbsyuMyUE9k9PlproQXmCAb2D2jA/7LK/0n
iSrjj5RBiF/wOIgS8l5BGiRcyOv1rwmu3+VLjKACvyHyY56CZ66pHmn6WrsbVqHyJ9LFW8XLpmG5
x4Aqn0y+YrdynB6ijnPaXHB9pD8l0L/4DU33j78jyppYuzUNCm9JmpnMjH/8HVmh/nm3JnRD7ZD1
6de/6NZsxlg/UsKXh78VbA6TKx9iwi3fFCVITxV45ZNHPdZBjzScdT6wTAoSk/lI6RLL5nYavtii
Su60SMOn19LRhLEjrT5ZqB3n1G91qglzHTKiqY5L0TQnziPvc6s1+VfShOUjlULOx8IVM/AXUV7b
pNEf3JqusqCG9wccvGw0pJR4ctOAvpruaqPbHOeaC1/QehlMWmU6sb0bHXf6tIyD31FEE7WwVTUD
FHBlspbftH7DRq1uugkBuLDcZ0VbCO2U89W2NJ86wCV5LCYWgB7k91MTqZAGL5/ANa1GoIsSd/RZ
+Xv+sSsnwGJ6akAlaAVqTw7DxG0s9SOmcVxt/pe9M1mOHMmy7K/kDyAEUMUo0tILM4NNNM4zNxD6
hBlQzMPX11H3yqyIqOzILOlFb3rjIj7QSRoNwNN37z239mnkIyaBQZzb8JTPhyLRIP/Ww+GzVROh
BfATeXfgWzkno7bUjXqxVwVdf4gMA7Rk3y3nZgze7aDvaKxOuqEMK2R/siVR4hBs1qjpvi4EIwsZ
nXfifH3YZcaLmtnuYB/rtxUm3bum98oQ+5OzG00nxzfKP5t8kZ163b8+j+sPqN68WEhczwV++M1a
uzfLSrJ0HJlZkyn+Uax8uYIne8uZaZoPPDFFsWVP3+OfmTDdGdXgxcz/7uDtlWlweXpm4vF6M1Lc
QH0icyQSjs0O3Th2ZSZPZRlrb2vaYDEpbhrOhlvKwstDbAcp/VyJeTcjQT1WsYH9BV8TZfJ9jD5m
+VNzk5FxA90EmWFovezRwcK9nQJ/2hlxkGwr4mGnaRIXYeOQUtJVZydX3l0xO/Helkv8hvnK2LYB
fTxusTRv+RpzZuMxX77ZKh4oUxMQiAqcBFt6Vr2NSrzqnFsQJ+jyqE/j5D8t7cCYFhckXaeM8FOx
FN/xBBG1KAbngp3TQi0uiJDnDvknLM8bwshvNBA9NoZ5gu2DHgQi2z935ZCFlvCGYzTN8mjHUY/q
MbnV1jG7FZSYFWwck1Yye6ieRvpVz3ya4SouzfmLGzAp0DbyCm7E2Ay+MjcCu/kZ3MIDcLf2QjCv
vC+HAKbKJLprD38cMxr9LMIbHwJQl0chKrievqnyw+CD9SgGCQZA+aK+B4Q5vE95g4BZNEGIH0U7
hrTFIjXdL12JZQRW+L0aAm+XJgVarBoAm9TWtG/AZ7x0Hq1aAlrvlWmN7t3kOv7JLPGkU3mQ71rl
Pq0OCPbB7a5LhlK4samF9W+oTkgJt3NGQmSK8XcsaF1XfevgI9FFAzGZZcThRAX7UpbtdUxIbdOr
AhnHHl4wIS/o9gZvRmw7PsZ+uviotIRx6FfGg81Ehm9nScKyIm8g4e+/YjxYDtAHjpJu6U0dW/Pe
titU8sZ3L7Nv+yRnYhynTf9tXb3iIVuV2BYB3JCo6C71gm/Zmy2XQXwZd605fgsIWWOYgfgWuFhM
+qLaj7ZjPudxmYU17GROyP01xPNkO0VZFVojGSyvHL+20/Qwzd2L53Ag55vldpyCeIgbWDt6wq9x
yO/KWBPE8InusOieXLO5LhyTFMaMZ0f2FH6a0LhCHundHXx9QhRrUd5YETFQqOsNTNmCjhOg2Th4
KYD1RHWuklYeUoshFCr9sm9nhSurJ40wwJRkxdWztfa6XbEAD+qdeJcLL9hGAxbNea2/m3I2Dgvg
B9ZeMzyciNACLkGwJyRw4xc/LuAWa8jS5NzmniSMbiXzSxy3wVnkjfElWq0lpNF23aQBBuYIRvBV
PRDlKQP/YRX0UnlUqF5pKGCV6WRO6esXwr00qWZHWDogp1ZaZ5umpTVKCQyMrvRPw6pjDVF5B5Wd
ShlLPEaDvMcteGOb7W3g459hsxCAgqHYua9Txgz3el7c5MGeWUpSXxlcuIN1Y9hpnITRVtYPEB/t
Docv9b8SBwsTlAqL2mNtmNjJ2QEstDGx60NqVLaDx4mp3dacMUsOFQevcfpKL29x09NQHlq1ei4k
VsRyNK8VFN8Utw0UTrY5X1GSiy15QGfb+kV8ttO+uJMqSvZjYVyXk/3V1FkagCYCj1uR78t2wIw9
Foc8i+/zyQMo2GagK+hKfRzT5mbWuketbKy5NLphyenYgVZeuy27haMyq+E94S3iZIXrbYasfMD0
Y7wFmV2fMXdyuwhagoZYitPBakNqUjixU7+ab5x0fIplQ4u03eK3Xrk37cHDYCe2LG5bBUYDyoyQ
ojDxAMIjV7h8TIawPlkX2KBPygdAyS+xleIFhNvRjTj0xgSmeZ3bOLRq8zHNrOBgURHELh3fmN8C
GIB+lQAUXm4Wp/VKCAPMfy05D9eFwjMhEe5Xb01fPR9rRbGElRu8VgVKTjbSSy3iosAcli8H1dIW
r5XjvKQdrMij5WUlWXSM5yU4j0717koshiD/Mo65cGfspOi/9t0NtYHy7ECv2plWGu9zr3zyKLcg
2FF/mesWil2Qm+RaYNpEQfrZey7BTH1vtOkmxmFf7pYgWnDRkIzBpvEseRiT8Gnpkunt6TG2jOyu
FJjweXyJ64HC8nNKVQOxAh48gmrUR5rtuKuZUIuh55xY9po7REhSXsP0TF3ogPl6zO8pUUhv7Hqe
L/j01sNIDRM7iLUgAFM8yXSi2ahKK6CcjC8mhaP4N7P0bjBm81LY6VPqviV9+dWuGXzyAn3SLbiJ
OLF5ULObnjp8QwcOFz7ZIR5xLvgXjsvs6rzVto8sotZ3N8C3I6bFneEx5uLUrRKKDNvk0E14w0Yw
AnOaINiC4rPdOJLm8tYzQ/IgzYeFdx7FLL9Mxn3DBInBA1o6jEynvZRkUA5MEZjdWwywYnbPlc7v
GDrJA+ChpuFiPEyxwNdX6MQPE08Gy8tNr+OsuukJx1+z/6Ltskd0o++83RgqYXwBhn+VrvKz64TY
wbsEM+oRN4KAjxXYMj8nHUeCx4f7pXGL0NBhJaljS1PsPeQ6yOTqSFNcW+1n4pgfFpGn2KCUy9Qp
KJB0PzRGA+g8CammT/MbWgpCpdNTGcPoszK66EVN8tSvBDh4/1zYtF87qU85Y5DQdqQTWVbmamap
N2FaJ6/FUeRzSTn6zzrL5dtq2hseD4fcgn5W6MxXr9NfXG/mrtWJsHGS71xKwKwFNDgiNaSLls7b
zjpLRoys3tc0pZ4bnTSz0uwRBvCPqc8jLNc44mKrDBMb5Glh4FAOuqzZGfgHHxqzje+HBsSvm9FE
RmiOtjadd8N7AdwBytaDq7la7LniZ4OAHH7JbtfZ5rq3x3Q40Z4KurfgbWCtpjpS3ko6gXD/g0Dn
vSAj1VtLB/HGJIMU5Y75uJE6qJcnkU2ipXZdUGszcXOM9JtRJ/zSwnlfuii5p8unglFODhAB3IAA
bHlbgwgMKcp9Nq/OJ1V85glLJh5Vchuhp2OGGAq+jz+ThwsVWNtCxxEZjeC6tli7XEox45iTXG9R
CD6ZwV2rg4yrjjTOoD5YpGAknfVN2qJU7dDYtcExiTikp4OR7phSzmwa61FBW514l2OD9ZjNcKmO
x2r9Bimi2bmN9+mqmLkY9VR1P9oZGbjBMUtg6FtBWpNd9j3CY3Pt6iBnmmfzqTGNBTcAMU/CNEA3
SH7WQdrdDc3AnKFjoVNDz3Rmj8+MeO1Z6fBooWOkCwbXrCRIGDMr5Z0gDIrZAFp87J9wRVPl6cZp
GLgGJSx+dGWQLXiwpt7b4JmqDr2Os0pyrZVy+pL4aBYdmFUdGvtank4EWBcG3bB1gpdVB2UbC6Bc
ocOzlY7RzuRpO8U2VpCwnUqBEuND21O96rcNiZynSWdylSXogx7J6TaIdFInd6vRCRud5U2j5mpo
mHGXlFKYXDjrVatzvxRnfikRCJCvKG4ZGRRQgszyxiY0LIFHP7U9LVOBThS7bY6hU6eMlc4bw6+/
KJ1Adsq2PZUB4Dfh7BKdUl5W9yNqqgZfohM6yaNq82cGrh8V6WZrqr1bz+q/pAMb3pQj7sZbND/z
fQ4M89mMbrvc5HXRiWm5jtfsoI9NN1zhQXpKyVWvkCClGB9ZrnIOWsV36n6wzQZE6gDQWiFSw4tS
JKa4ujZj2nFHhiNA1vhlZLG/rguTpxZHpW/hJq96/N7RLdljQmSq+jK02fBIMKAG6+Y/KJ0YB73/
LGmMSH35HdNdQng/qb+sq87ZW/k+ceJyJ9XwrWRbdON1s65oodhJDAnZ2Np8yO3oZbAp0KIT8bp1
jJvWJjJjpetdTujdhgERxoYp6bGnU6UXOens+noq1K2CvkE5e25eNQ7Bq0mvTqXCP7rCY3Dakxsz
53Mfwdu/DDIczTk5JgTyq2rFimzKPWOax/vHeKnHJxQ1bwuxaHybda4fFCow8qQwkU5J/qOhdiHu
SGCPDZFfE0P5md6MZptpakCp+QGi6LrbWsIdyDVdoNecAeRrJCe4jMTdmUb3EkrHDctaYOaaUqAS
i0Z3ZB+uZRMezuR9lxptYBmiPCiKpsNJAOjs6lXthIYhdAr5goZObkLKJdOarB1HqObrsGR7DmPy
dmwZgxPpeBtml3QDAJmMYqlePU1hkJrHkAJmwFgKB5qWsRlkQ0cqmsojjXGIXCIQ7CZMLMGL2Hvg
HnwBu01M97EKjp05P1KhJXdenNHtFOf47jQugrIe1sUaIdHDkhgTXllJCB0UpL+b2Q+jaRHrYU0f
hygXTNs8aFhEa0YFEEB1DwkgAGIKwcLVLIulamLKp/ivFBnFA6XC8rjSuILtAOYB0IZ2V3nkBBMN
yegIf+yhDbZf0sVDevaJAE3dPJzFmp05EH4Mw5JDqh0guxKy2DsDtIAAZGbojIA55AKppNKwjpSX
7lDmSoZVBmOawR6qR6sBH/bceg/MdfLUtshtRgwIxFs4VuDhcXerQK4PgB7vuB9f51hZNrVmiWCZ
mW4J6KRhk3b4frv2wu5kpfiTBsikfMOHwfMEPAmJqeVpNq13v8G9ZRnjGOqlYFrl+ANQPCz1XGne
iW+XxR0bAUILQPw6k6Ey0GiU1LRhnM/xVy+KnnqNTqEoRGqUyjBS9VNEmq8yLBVmyDZgTi/MRR0F
kLKTzTrtbgic7kg/ZnOC9wBgk74lXWBzaxl0Y7v292GaoS5r0EsAwoIqqKibj+uiuKn3Sty4GHpu
Onfqd54GxhD8fRIaIUMPEE+I1apfLMmd3Q7m+SkeJD8Wq0DyleQh/ZqXECrG0oD/BLxvHzAcbGkN
oDO4y9+YZ67TMSe7oyE3ucTwOxRZC6ym6YjfA8OJNBXH7OZ921r1kYf3C1cGAYFGlrdDF2gWjMUj
TGN2xIDgUWn0zqwhPF1K4mXqY5dKAIQo3y2wSGhsz6gBPgkDWeh6WX0LumPYB0bk/hD4lp7+RV9T
4fFJ0SBBzfzz0iaVJyWZvvWmZ0v+T4qbamFQ22bwY8HdTnuTrCd8adAsk23jxP9ob6pl1T06qox/
sENKOCqxPeWJDXNxnkuQAnj3V5IZEazW3/U4MckVT4S9XwsX70qR5GhdKqre+rTvTnZfTWfW4X9R
5ZRi0z03Nu0ro1SEYZWxdvdRZrHU4WzMMXRKV3iM2dT+ZatTVY0FsCRrPSgBe4SOaDQlu00faF1U
YWsUBseL2bxOSAH/Ow1PBk+Nfb3Sn/2z4QlzUYwjH37/JvOopsdQkjBD/a7rCVIsh+TRD8LfFT4h
WZDJK1blfHozCjBTEAVxnBxZi5Xy/7oGigdZS/Xm1E93iKfupWLnuqNOgt45yxp/9UFFwIf3LQrZ
/s+lUGWi1ANLIP2jtYf+SiQ4TPqykpd/px7KUlPHsoqqJ810l/GmF5DO48Hx3hdltiwn18l+MFcj
urSURQWsCX3Qx3n/Lenk+jUJPpM1hVBtY2T6l4VR2OyhBPgCTt5ft0b9vxH/rtOvLKrrH/3/0p//
a62AyJJb+d9//C19Of/55elOmD/8JvxJsbwfvrfLw/duKPjQX9Q9/S//3b/82y/z879Q/6xfFTV/
aYbesixIv37+3gT9Xx/2S+ULfsO8bKPyBcg/aECA0n6JfP5vjgwkyqJlisB0cAz9w/hsy984rHo4
pR1HCD4YNevvEh9+aSlQ4xye1Sgc/0PSJYrTfyl8fDV00biOh8QHvEi6ugLn96oZm7VAOEsD43YF
cFQs0FQCHKZhUyYXCrG+/LUE9t/0L7zcfDrbDOhVAh7xJ+phEKDdLOBv8FEv8XkpTO+qrHMTgcMh
RtcX+emvP59j/snWzfenW8Ak1gmb9QpwyT9+f5Wc64jD00ARIegI9lrdTZzZeDWqznrxo8AwNmBa
koPMK/lOzyRNAQlViNXg5qdlKW6MDEsS82UbPIGMcml0b5dt25Xjtvd8dbD6yryZeEruPCwz+wTU
yQ5cVEbbY4a1Jp2dc1ZN5bXRxRSBBTRQgnpm7ebOe9od8cKRcTpgXeJmL6jnnl1I87gRGlzJ8VQc
JivPDuUyFCB2+vkwtTMAjp7kMObXG3MunyzNuTYSCm59Otb2RYErfe5qdShbDw9GwxQZ4T0Ky4iA
6BSJZj/E9nBoMP3RkJNxkFjqezce5isHCW1L3gLYAMc5goBBwzqnMUJ7YI2C0IwtA3O62gctNet+
1rBkN6LndTa+VHiZv3nVUJwyS77FhIKPwmfXR4uMsYtSYR8ij2PTvET8HLDIgXYH4VHRs2nkg02j
tajvlKgIpnh0m9yoJOD/jpw7Lx6bp6CNmh91OhSfnSRQB20g9X8ATQ/IhbTuSxnI4akq0Jg3fRz5
x9SO5jffoTS3apu5wimXsZfyehmfJdvnb16UZPQjLrU4tchir0Fjlyvp86Y8+tNovomoHa5cJc5u
QTmOvzh3LoiT+74r790Od5Kve3YYhj+ToWj2nh+nL+Yi5a0xdd5VSqbmdlxVe90qTEUSu+Mjsfzq
mj0B03Q57ZOsgl0t+3TrdCyY68T/DlfboxZIIimKAQMKEeTdYqfBFlOlv2mzYtmPbj3cZ26ab5kf
LLSnoNgZtJtv655VShTF1jvreMLUdNLt2EuXIYQGzqiOsJ/paBzODudCt5bjdUUvyBFhpHh2J8Oj
ia6e6WTAedUXhAvo+FjCQBVfZKYNP/NE7BiuQZgYkWZnZ0PILI4lkxa1cBjYDsP7U7d96/v3xWra
D2Oc+Iz5mf/hV7TELWgV57S1wXOg7W2wqbEwKofvBkjHA5sCYwelfj1DSxQPq2QwSxk1iA85OUR7
x9gYMwUFoO5gApVecb2yCnZHLKEA/6fN7EXewTMie5/aBqBsuHgPxiAo9MlizLK8u/e1zxDlTXZz
niDI7HrLtVF4FyBM+tVJpSUO/diXx5LqrdBsvOSUOKQmQAsFez4U1WUMjn7pAqumVJH9RQURe+3V
S4BT8JwliNpTVbWXyi3TZwc3zwaWSRl6DjQJRgl8tRRs7pyyToD+oAwsLY1N8ew4bMIXtTeCpDmK
LnX2jtfbVHqOAlcV/2niZ94lSNA7547lUwNw6PLz360YlpgrBLFsbwaShKHh4pB9pfQXop85SDpo
DC43dnHO3Yp7dR811CSrlMBKUtBHokYTmgcVk9uh7IfrjroOBIF+OhQloli1tOLA6OteBAwPjJh2
kHy69DeTDJRCHnKFOzMv2xr/hiqOiWtG2zmdSPt2Kx4qm1tROhgXZZrJefJJ5av2TIK6PCHCIAuk
EtNtlizHacSzFBfkx/1IdieVy0zn47j8lRzDcUZRQPy8ywfnu8N7fZvh+6Mnm42I6cU/Zt9lj0Vw
/Zp7n7fzFxu5MzLBxGTdJiNrgeI/v3msyPeNta4sNIbksJJzBhAQ7ae1xejJn/N90+zVFea77H17
b6M2nFDro7OTyPwJCy/4Ais1wF5NFDQCTctpAz+rKJO3i86iKTAAV8mEkLRkvu4Riud90MGQwRP5
Ha0x2ViIETeTp/IrSk64ktu6eJ/z1HvTrIuD9EcDN0R3TyLTOgXQALgrM1lXY29xvijRWiWUC68h
cBzwfK6b8bWs25INR4zgkDnPsYGkHlAcv7csYIAVECi6HMfiaEr1TiPz13nJeOeliHpjNKD4FoF1
VSz0SDpZ9jIILiInGZdbzvHW3RhpBgLbj8M0djtoXT9iwiRHh/gyDpq1Yq0o1K0t5+myIheeYWia
hF2kjcZv1eFi9XI3Eb2F/ihfm8gxcd6nHIIkh23KcmlZgIsGvgKDChARquctr7hSBra7LJLejsPa
sG1WyCaBZ0CLKNpDgOMk9DuLjCopop5o9E1MemMScoJPCEgoW81bcjDN3h5YexK8h4dBiJyjZ9kf
ij6z9vHAhkZRd3K1jHPHbzHt0aSwX0WHFL3CkxGpthdig4GKZmzrVCbbeCnoz6DkYItfwkbpkCeL
goyoL14qdrU9Qg29Pd4XpxWcfUS7j2gO39h1UZ8Nid8kKuqJhYff79wspe4DEsZuNnGBBhXl2iiT
X/sFpcH2aMUqdd/bhA7LAyzdtas8UDBqs4jtug3N5Pcz9/Kd9Kvrcp7aXSSCkz2bapuxTN6yTP7A
SVmRmegQtVfkSxcC1r4v6Tmhdl4TZaItl8EmFxZfkeUte1ath94H2iLGmbYcPRQMyDVbN8uScJZJ
fgay15yCyd5E4wqdtl3jUMWskEu7SImMRmwypBsTI4+X+2Rur5ssWY/tBOY3ybp8B1GVTtso8Xfp
0o+wDQ2usS6wQ2t13+eWJbpVNpleXtUn7lfTvzCBaT/aH6dZ3/TIsUuSgZbDr3+c9ro8Ufj0zYFz
mMh3VWA1R7YXcGujdj3+9Wj530dZPhW2QHjSge049p8GZ4gNlWP0MxgubKmAFgxWrcaEtk5B34H8
wvT/w6n/g0OYxVz/f/Zd3n0u3d++ff9b8fm3S522f7Bf/jqN6Y//dRozfwt4Z7gYK3FzepQPBP84
jxmCFlEn4MjAuYj1nCP5q793hXJYc11MlRzVgEKb2n749wOZ+5tweTOY2rCJL5Pu0b+fSf/Tt/ir
/jX+TklZscR19XsKvvZ1/u497LC1xAzKUVEIj9ZQoc2dvz+RCbsxhDEzyIwVM0xsi5K1mjW/86gS
m5j+aLISwIZ3LnblvSj9FqP9UD5RZveVzM1GuCUhIif9MqXyPHf4XXoj7y/tSsl8V5XIkb97pf/J
1xv82SSqCyNQ32zLEz4nu58Fq7//ggMyhVhAwU9mNqiKKQvUSxL3NuApy7lip26/NMbqYrfrySds
5BTw3HTT10ZjTgLXr6+yVJxW4rVwNNM3u45mvHLgUQy/lXuPBT9GN+tO24Lu58Z8Libc+Ru55Jqx
8pO3onhA7CUniF0D8fQOndIPpZHR/VMaC3t1T12P9QSEDJBLGhNeH/IhKPZjY+85HEWHDhr3QYFD
ue81FGZdSvM6gxNTDwuwtahECFwhtHVu96WAKoPdIUb8z8sLfAxMU0mBfpaDoVkKEEKV2aU0ci7k
Q2Xd7cgKw6xhkNKQUrBkAzNkWmGdkVE3hJSXfHFB33iageMbsCKmhSckoFMaFTUvB0rOO8uoeO9r
lg551OawlqV5q3iwMlnC3FGaviPMWYRTgqkB36EyQtHC6TE0scfIoyf1k+Hjt+4BWk60GQcQKp7h
PCGPRZu4J42Qag4QpY2s9JiNr1nA08uT1lTc/Hx+1Jb7CtBFhrEQzWPzEzEUaNqQJKQU4VeAvQuJ
KDcBfg0/6USaU+RnAT9/C9TUXCzuAxrZRzTRRT1oupH9E3RkauaR/xN/5GoSEuN9/8KInfD0Sxta
DFn6T5qdNGmK0kBfVhgAVupV8l5kHWEVkEuqR732WyhMUbOMp1STmVLNaPKKrto5mtvUDazpBzgK
CEOXTOOdJqp/tzFVlHunwPzi2k9NhN/Ks6KXEU/ULVi4NkxMO6Lfr6Uym+36flQsUqn3oC+ygu1O
ORyPbNm9+uBn4GXC1km9+KkUMcCILBe0WlNG79sOmo2JEKQpVuTBYK5AJ3wGxkYQdyiDfc8C6D42
crnPNBBr1Ggsku/RLVtjalNB9O8mDAGXTgKfmjVWS3B5HV2N2vrFvizz7j7tbU2t8oByjQN48pJW
Mvi58a6qUhb8ebn+gLssrn0Tfm5p2kuIHETkzhS3VuJoWzcUMKeK7EONxw8zXMDPLbWSD0aaAxTR
YVNaYG86DRYz/HrHMimjc67od2RvKrxsKfcqFDgk/sTY55xEOboazbuv0WUlh/v9uKb9NhN5/ODY
yMskNoGdzYa4U6PyMH+BQqMoImbazRduCb1mlggu9GxND4OVP9XGlF58teKpXCiGCkRs31cjEqml
8Ws/FynwWwM8ZoH/vCzIpmaPXEnX7ofPPmqL5uiGTVyi2ihEpkI47hEXmgVafaXCiUHL6ksy32MS
76x82XlekofmbFZv0azqz6Gt6mPe0mYGHBGcpHDnw+qW6OQsPH74BmN1m5mvIGkxWhn8oiOpO+yE
MNbS7mqlV4nb5CZJoogvgFrVXOVPdLD617gsqGcGC7WRo8P5vW/NbaaoUKoZOUWmLH3KPNot/6dP
MxNdsNFXDNQWvCB5gbijoHALJjrswbxPb9CADAohywvGCqpkG2b3QRBDaSDTAnXhd14/PJKrZYvT
i9BL6LaFzN6xCCuh0wH1vzbyat6VRVFTdpUY+Ysvu4kT8fRmODkqVVbTfwk/dUOCzzyPVi6+FdIe
PzwZXNpuUncm7vJbt2sIdrtE2PDasJka7CM2JeieOe1T5xKAG7W9QscPswH5mx74EuMX3MeV4+qm
L2ngi9PV2ZleWmzxNmNMK8FPc8I7LiSacG+7Aeq9TT+YBTC/q42XDhFiP/i1sW8iv/uCrdfFY0hC
1PYtKiexscI1ZNfGDGpe0tUQVxh6eQlKvLNqDroP3mNh23ffGmZywKaKSuMOxEMX+elVacwWWPrg
YPbT9RSP/VlZ5tmqZLw1JHUo+OXnL53tGZ9dIvLT5Jlc6quuCvT1W2JOOlYLneNf1d5k4Gvk/pbi
574G6kVp7WLnW7KK8sTmYqZraKWtLTDeF5Y2oP/SWJx9I/LOtPCkLw2ojLfY9ohqYvjZGubQ6aPz
FEYu3Wc45lLSSCn7LUaFrovSm9Vg8wLkFYc252LrBW7QGmbUIG/XFK5MzQ6C95bVFHcEDNihWdOt
q7iA6pomNIruxhMVkR/UkjsMINXXqIdvZKaruU+Hjg9PpcuNKYguDgyNQ4Zt+C6z6c2R/ERtq7vD
aVKGVkRHrznk7Q7NlDVeW8MoXsEtpEGGfJpimyX97oULbbSHomrzu9pWwYU7JIhJt/O/wBza4pN9
psQo4zmaBueFgN4LoQJcrTlIJrCx3Gti6EShHRPME6ULUtvE8xb1C5q4MOsRKHvjyXDCjYkRu7HO
QNPyIxMX7gYXfu2X1MX3JWc0/rhmpM/d9cdcrdbeWCT92gaOA9/pwDwAn9vCayofu7SfHq1yHj+L
eDUPNpnfYwzaEH4OL5uPY3MqPVKLkbxfyml6pQU33eaDAb+OK81u+hIfWFPvYjXMOzhR6VFmEBiB
Hn5NCv+mKANqdIRVbPulYkVOT9zEZ9zLWIeEPY8aN8BOiT9/eEvpXtWxEreuh8JcNnnwMorM5vxo
DXeU1tJ5GI3yOUOMP08m1ZXcfdW9pMlkm/nfl942Phlw01zfuMsdhIvy2JKT2OIxL44YwIytUzt3
WSaNQ4OjNoRSkhxco6WoVTXfBninITTMWzTxw0BsfkdZ8YvLD3yLLd1+a1VWvDaD922OiYuUefI4
TxLp19IusqhMToBjsveh4Qcll8S38ckRW+3NWp47gW81bqKRonURQ8ccbG7nkDjxmA6PrieJPCzO
WLwyrXybYluDEfFMr5xTe9rI0aeJCuQj5Kt+Has9+YMTALVnuPvJRs2MMMCJTpBr3odFPE4sYI99
Ehsnhq1vfW74x6BYem30GBuo3j7hQacRxzj2aV+NTTAcxTwQ7BdOmOape6yaZN0tg82ya2huWjEM
Jw+n0L7GscW2rbHT1z6nxGpesLIXQTe/lIqW0CYSMdAE3XgseuuzyQBjdRm7aVrqh29u0X+nO0UA
Dky/mVasNshSQbjqnXAVMRWa8ZRd+zJL7ouA56QrxoVOP56zBhE0OjQZy55we6W7TmTD1Wh7402e
Y5itqQ0Xu7hPh3dZRKR+Z0jUuPHTfuPFDsvVeE4eKoCxatNn4/qhfGU/si/tSdKQ2AlcupU7yJKb
yizleZhgNUpMG3etaRcMmYyGXlz0V42kG3CZoMLssqaxN7ELpTLKvO5jVAQPCKDfDJH/QI414/Pg
ZWnW0X11XHvcoKA+2pSsbciX0VuFYh0GGGPPvT/dVzgZT10em3vFqx4aRWc8901P94m1pNsiwpVZ
5vBoebuWuBEoKjWjiOILp01IgMTex9y51dEEeY9pdv3wHeLknnAwMrSSw1Zgi6tgldZrLwDz+Yb/
5ory08aTvllQIJ59nVGxMRKy+fZUyFrYvPiuQRbfnrsb6Dn0qgTRXTSNFwoqgjCjgTw0EWF607p3
Boz29MAUp0nV4saX7YypDw5cITP+nKh4BAX6VEhv5osYf7iEFwCJ+k3YssBhXTniSTF1zcxYnHhy
O5D7CQtuFaff0ObtfhCOSWeImTJUQNgrNZ0yvdByQwsjdzlaoCld+Fx8/mWajMUNNs6JpSuFoFhG
0wuhl+WMO4Nu2Ex4sEO8Ib3kxhDtpNF/WpWT7sQqu+MCeeJgKEZXBiHogG3EmXMZwXxYoh0OKihv
/Qw3UuAUsM9LLz5RHJJT1otppdF7a5/H2d70DedOiBlOWdkyliiN8hupryxr96NOeWLmHMIOk59U
JAbwkFcrSkgpguxbzJ1N+X13KGvfOSwTNuyVW/khcxuFd0tQh8qy+Q7fZYtJiBnAGiKcCE53bvPE
+sw8+H9TUGdQ8KaV4miM8Cvoc0yjrXsZ4sE7KxrHj2uTuQc12Pxgg6k/5blnHMdqdU5w2MfQm8zu
mSyP2puzY9yZHYEeIoAuwSRfXMh8TDgFx9bbNvqKtxQQI8Hd6+g4i0OuDQBlm+KHQ/uyT1k1Lnd5
4PZfY4qBXteyAKjk8Phr8V0uGwx+9i6YBv/Ks9p0R545aKjjMdMPKx+VFdZmMjrP3ZRc1e0Q15wy
GlXuYEQ0vDpuz6a+KZr3puws1pfV9OKXBuZ3m3Uw9zmmUMpdgnfDbdoHSbH1XeFy7SMNqL1jDVez
05Vh3APP9Z0cKr4K+vWl7ZUE0TR7T1S9ghGKS+dusYnjJ3y3sCgzmh6Y+iq0ZYsIehKpRW0Wy15f
m4wW7ILd5AeymYuxkZ0HdO40PUxpExyqxkkx9bOApg2DteJ/sHcmSXoja3bdikxjgYbWHRhoUH/f
Rs/oJrAIRhCOvm8c69IOtDEdMK1K75XqyapG0qAmmWZJZjD4B+DN/e49lyL41t4RxyOHzYKz1pH5
akFz54Lmt29lxJmUJgrIlcnQ8+eIMIR+KjxcgmF8QZsBtxcJ+3nQ7n2uHHVMabTe963Qd0HELsG1
MJy3FTkAoklVQnWFjQ4DdIl1ZOgHwc7agquBeRLpoyfScZ1ZzuBvrT7K9lAE9dmevPQzCEOOm0ah
wUhh33yk9Vnz5wX+tVSzaHcKXLBDhmMgbAXP+c7q6zLf+v5iHRlTnFsc6aoGpoD07tysNt5aIcp0
wyCquAtbWveYjBXpbxFgchtqmEWK+ceJDmkuCak8DZHR3yRmSL1NOhjscfY8N49pkuBGDXRv3JdN
TJvryDa755A+3f8RhP7f2EX23+XNR/7d/r095P9Ltwj2AvYjUtl/2v48T0rUw3+sWe6bj+Lrv2zb
7m+tI//m1/hLt/R/UJNK/hzBAEieT1v2P9tInB94NMDn4Rr1LHr2fFTxf+bnmT8scuvkol0rcHFB
/I2NRP5wbcRrlEzMqq6NDvkfUS0xVPydbvnXd+4stZ2cRqVJGPvvdcuYx9PtashmiObFnd3FasTS
FIYbMSsjWydZBH9pNos7Nc3yA651fZ8AVR3XHUmx26KP9dkMlNgE2An3EZ/zZp4Tb8dxE31haKPs
Cxuts+6shWtR1iDjUZ4eyqZGZnEq7ZHoLuPkia6r9oi1GMEU+ypRE9t7S9C9NvBAqHnwMtenyGtS
1tYfDfdeGnGIozxIf1dWZPwc8mLeFU0MfYYLHIykLF6yjsBzxsKE1RRSTLJ2ckM+5K450brp+K9R
7uavSZfW59EzglsaErLvQMGfqWoshEucAvKYNuNwZ0GEPnaxE3K/DRk69eakr24xoOsMUbAhadvc
5m41PWPRHJqN1XAfBPFS0LBp5xXJSK9hemYUxOSINTqe9TL4SXtCI7WvEPSiZ7eNKYSh5QiJGM/D
FcBovXYx+Zw5qDHNU/JltPzpLWkdyfm3abdNGfa/KlN0G8itwJGIlJyFK/yaZNcrEQ94f3ljG/Qb
ZF7zgvmcaGKQWy++k7l7bfQZ3THN5wTFb8tuyqpi6i191XQQ2imJ2LTKGeGXKd1mhFiDR0C3lB7U
sWZzmkiAyDBpN+4o0nvW0EOVdvEKsK7PMq3iuwqdfg9Vqz259mSBby7aS4dilC1AcsLXqA8rB0jj
KkMlO+WdOe0VGbnNXIoB20sVv+BXQaWohH9aZOkWD2xk7RURITaHOauPQ13RTBO6G7jFktQGw++3
cIwp+3KU/TII54w/ZzjlYUOgW6bWzicuBC95FBdt9thnqlJstc8pdyJbvWnc8EZy2Pe2btZ8m2VS
XMy04FnPyoc+85Du6MubSBHjla85Mt1FIxUFkZMEx1R5xXkQhXGT4yF/F84E05lWgHi/kCnWWHm3
ZgWjuKK+dG2FKZBAaF/kdyKAQYx/iZFn033kdOdGzM2uD4T6QCkGCa398rN37e8wBrXtFDYaFBWc
K7PivWly6i9Ll7sKgFikGUd60w5z0Isq1R2Cn0WAyWg5UlMEafoOtwHQ9z7YtzzoQMirPLgdWvts
hVSD5K1HFhvPyq5P0go3umWG/A8hEslE/9HIOYdOnfHD0aK5iJktlfYvnAeZuG9ddexq+ewSATNV
2e5RyTAZNIwznJIxeYSmTlGuPAQ2QqSygD/iKChWjhqNvaLTaTXPrrEp2tHbEAf1d2WW0z3TBN02
w1jyPcurRa0hEshMK1ehiUaQoKDMObX2o64ukgj3Ngz9/kow7TjY40kFbb63cv8DV9z3H1JY1moX
C4vt3iKmqg2aQHoYBVFlpx+xdrUVetAwGk9THVvbkUvIKcLbuh2MITsRUqr3eTzR/mH3JpJqJ6+1
UhJ7eaBeEo/Qc62whDrVfFapQyCvpkS+UjnMpw4zTznrbdW4b10IYyGMug++Am1d0gr8Z0J76U3P
JZ5T2Yx1qTYg/KmWAi6l7Vsj1+WTKuz6V1g45hM4Nsw4UQxPR1EjRJ8UuDj0iAx1agvopjvrCr4X
rnSJz2QOyNYZ3qYyen3mVM4l3OqNk5rT36odmvdyVId8pEk6GjiSkfFE9eC28aXqEcLZyKJRe+7P
mrFVHBEzS23nSQu+RZlTCuXWGAb6aPhZlJazTd3OXWEEYapvd1tnunV7ZZ9cwQx68OxN2sn7zqGY
LHVCgjQxJIbcUW+6adsbyXmbxge0ytlES1BOghpA/8wqnmdiYAmPWJzuWzed73sEzyfpqgRiGkJA
NmJQWrU6Sm9mG2te0TczkYOa3KfTYOFzdMXSaKlvI+UU2w9kBrg+2kfG4Ma1i4dq7zkVmXGRkDaP
xFidqn6m/ykonU3n+IQtUu50xdyeBoJ8LzMsOuln/QlWN6mt3gp/jY7QR7cPe1DIyng2B8N9DMYI
97LAUpL4Jcw2+Fte1PWbSmYH0bk/+dkSKSzIiZOQTa9++ODjTFlPNrJYACBu0uYdREF0VCTiemm1
aKPkpOAGbR1U9WpdVw0h4xDTAkGoce3netgVgCnWjvJIoAfi20vMFGujBn8eporLXRkftUdEFKmu
fcuESYK4Hx/ITaNPtHLaC6uwHyQtFbmONNGN53pKPwSW1xOA1UdaZWEhNV56tDOaNHGxiI0XpbdM
0M09C1+6MkcjR5JuvgqKIDY8DMSQbYaCVlpevIDnBdaX65NaYN3HTpLp/UBIe2UGoQlQxtQ3kxe/
ewmyCCLYz6b1b4KcdEuuM/s1UUl36LV8ZDrExJA2Kk4oVXRqRvuxTYPPsvHuu1x0dOqKhyAb8j36
ytLGBqqBrRzNR7QjPL553gDyCH9N4xDc1vH0NuY+R4kpmqZj0/422FaB0FPQntu0ZWY2j2KRTJyB
AnQsI21+WxQV8TNjqDtA++hXIjcXWp4KD10dHHIv6g+t6/QrDaNbU3wYAagbSD3TYCP6Y+FPADrw
bL7mcDcplvCa7LFMxhTIYjZ8ujKfVm7tc1H3o54Wjqz4DLvyJZsm/6uM5wtCtsnfIitfyrgwa1Ca
VXrC2IKJcIjp8HTRIODI6pMziQuMlfyaY8g9Qvd6Ed7IUz5aBG9A3LmfjLPeIpskYDah1vQ+c8wg
dynhLNVuxsC2a9JkqegAWLuga8sqeZoWmK3Wtvq2S1p9Jki3rutuU2OYDyOqJmU3aJap68aHUIy3
iLoo0t7ICaF2zfRicEG6LuF7+HVN8hG5dFo5GTQFHK4vw6hsQoy+eKvM8bVp3A8qGB70bJ4zUs97
V1feQcXjfdX6xkVqylnblvaImWHpnPr0Q3Mjm/Nbq7VfInAfW8frmSKIjmrlehcZcXZIk551otiN
A+RiqqzwZ020sWGPZW5VmUfVzN+j1PcBe+2m68jwlHMyAwVMbuoouzQlKkfyF2qYd/GxaZn/jsp6
QUWL1mXSJreOD/LGxk62QdF/w0NCA1O6CILxwFmlE6aznnAiHpkC0eTVjldJtJUEHcC4tvL3ZDWj
fQd7Z1v0bbn1wQ5qY7wXQyT29TzKQ+FiJIQ2LevwYwyu5kJ/idyM7g01h4x0Ki6VNlR46NeLV7po
sB804CKYZOQ7M4mBF9aiwr6Wf2CoFtdGxBZwQeq0LDXcig5DU8XVfCMDCxtSJYJNVoXpvpsJ68Ww
e05BFmOSkoBLCH+lhzgJ5VkuJOiZgYJuyT62nJ4OWQ6qkYnUN77d6FyRH9pD0Bq38VTq1eQPd8A0
jrUDczKArM1UJTxSG4QOuYCnhcifrVKDnWy/kPqDG+cPpBpyycZbwNWIk78r2333RFDsE6cmmYsR
sVGgrkuG81dJudde2rP5FVUgsZn4Qceue34WTeC9TxYlOJUoVi5nin2wYLWpqfqZ/yFtqyiuP3JN
SCtkIICs61yg4SMKLJBuYjvm1koAd9ddSSsoIbPAbT+sBe7ND60FBtRVW8+yxJuOZfiO+fJ1sLr0
xlsA4aI0yk2Q0GMX28pZBb7xPE+xfx14ozifUzezMIliUzM//QMgJzD0SoIu27c4UXkFcUTWIzi/
kO5uY4EEREOW3c0L2HwY6flLIUzusFHbDDRyfnpyAqcZJlQXDsGV7ByPkJ2NH6YTUVWEDE4ppowe
21H3qyoAQWcn6cMyqu4y/Kd9Xm+5ikAQ8mkExJNXvtPggsKIfaxPujfLGW8Ds7+H/M/T8qcec5zl
Q5hE3XtGC8fRjpGQq+V5nOeUdd+yGPXVmX9ndAxl3GniJA7hnD+/zi6zlcRnNTT4UAdyayKg/xn9
EPWSDdw8NK3r0bVR/hww15Pq1EzWOfa/F8RaKbWLGY+W8tEP7Pgw2G57LAL9WQIS20oghPhz8ZFU
A2DeobV+BxMYiR4oMzTemzCrhq/Q5HvJPFic9Zg8FGoxW3cdJ1Ddaw7C+Yhz1//2lxBeF4RQus0J
nPQsnJUPi5ge2mGp3COJ3rY8oYou2BPeA2uN6HQSHMkLL/iu2iHa2B0G+ZpzzdbgBkdGLwt3Hi3E
tNoQBNdBEt/PTfBluFVzyRLTo4G6K+8x9Ks7r296fm/6BNTxiU2aZSUgB1yZof+7TFP72ijbOTmV
LJ8BHi16UMkgzbH5qMPGf0zGwDoKs/R4cm37bA+xy2cWAFJpjML/Zeac4qWfkyOeiwFAYhBFtxFd
OLwjdbG1q/o5tPr03Qxb5yJpDH8hOwDjoPTGbRSI4H7i+Vm1k6Ypz5ryleyNct16NYhfy3geSjzH
gem3VxOP6LHLkg+Cxw8xQ41J+fmTkqQkpO/fCjd/Hu35Nw3bTKzoomEOCP24mD9kPDsbNTHRcGR5
x65jXPEwPXjzshrYC00FE9VWx4jts3BPqZF4h1KxTXuarvFU5IwPuq++arp9DzX/tUswHdlUl+4V
eVAovuUvLTnsVjMjXqNr8HzaKc4lXVYbogzp0QUGylqCd3MwUaSNIjjlnEuJnfr+MY7Lt6ou3hzT
eBPSIjYo2kM6lL8aOSOcK7c5d32XMWCSl2bq6sOYd/5+bDOINsUI7MuoUCcbx92Srixv/MIHLJH1
j0qm3N+bMmp2XVRXa+6/yxbd4XJOnGWEu7TVypFZELvUXpVetaZRY03Co4YAChWZJ5+qPFUSVWZu
eAv2gGiwCNkEDWdGy0jBjzBpZF0RggS+6osHWGr1g0lkeg09fOl/suASeVJdabahhY9mU5hiib6Z
KSjc6XboEYjp7Hby1DlZIOneOX0RRMbiYhc2Fbi9G9zpmlPSiNLAIUt+zeR678E2ZUcVWe7vGHcD
VYVBcI+nYdgMfsvhgMjHajB69eE60Y5nxNhFbRK+ekCX3FXmw/rhRD7tefOO5R9gAlPqPjO2WdvJ
p5mB0E8Do/BPqhjlthmM+AY2lr4OBqq4GWBpmYaQ9IVrHmxl6O+ggKOgSVGWtTvcJ7K0HgSXdyZF
ZS23yKu8SdSRriAo47VoZXbDqs7HF0HRScWDCLKGOAvl1BbRgtM0Z+9lN+TUZqXjw5B4yMtKPuIG
2VkpLA0YYRvqCzpKT2fNtB6BZPLT19kP3mnQvNIZzLtnle6WnC8OZZlLTpKDfQiclql2CGDNhvCR
Kv/L9cfsArZC7tKWv1np070QdKyfs0o5u3nMcUUJQyVvMQzPrwPu6jLhQlL41YKelh9hTnOPcN9N
3U5MBJW89Sb9DJPjF60LKH3Nc9y+YG7EHNSxtPUzIK6hxRzWpbLd4xC/mfLyxnTsHj+2me2iLL5l
VvECteviEnX+1hV41HkM5/tMq+yrycbsLfdK6yQsBjvSncgWNfGlC9UXsgBvo27F/dT0j0UFtHbs
RLluXCB0bQBswJZ3rU33o3KZfbAqdvQceg/0eyMmenZCBZI/YnEafko7jXfTPOyiEC6wSotnuubv
swxUC7LXL94765OyS07MFfYWlnrGmBZGMJ++0WSK5j0SgffaDEWxUoNTftAVQuOf7YBoIcPAMW3y
ku63RZUZokm6ErRAbTCSlCtBfcTGKOjdIjFN0znw2JXn2sW6tw/4GvUKqOSZk1rEqLUojzAJBeE0
ngKu/WRd2J63/IDn+7CmT55eh2yDdJZwM47ZxEcLu0VdDfNpRlRa5zbTDl1hYCvtNDn6s0tkPLTd
V/ZTddtY1Z4AeUm8CGB164Lz8cxgZ3vDTWtlDEwwAoFGg6XIT2g11iUK0cBGNHbq7JSxT1VSuLMD
Shfps82OgCmYZ2O55xZE0wW5YGygRk7Bh2cxmEjiOLzEsH7wCAWDsXeYzB1GPXe/zGyBwKlGI/hx
ukFJzZZMT0FRLQtf3Xqc2YOlC8h7g9wd7EdF5LiUCck+FmsPC0PPds09buPapBmZpuZsaA5ARi/L
941TZauqpB7aLFGTeed/FjYsYF0tB6yE/x4NZnvK5/LRmhCNsYOVR+D0+HLwmnh2txaFnGllS5+S
SqAmdbO9K5Luu03ApLYRR3B7NDP4CfOurZNzIWz5W4BbPiCi5s8q96HM06y8FjXfHBbZzaTGak1u
vTkA1MF8MwRnayxYvorMPggb7PzKiSxvJRoEOxMOW+9TGp1MCzXn1q5pWSuDcScGP/qZZEALedhl
cOA2LT/Qh6YnfKvGqYKtvwFcbpylYwzXMmIxYXpIYCS2ycPoxp/3tY6mo4+5aSC2igKGHSPoquYM
E+jdhAK/SmGhbYFk+OA6c6ogzHhkqp7gX7UCOq1cllo285FEhTSBPJgWp+EEmqbPTo/KjZpF+9x6
NOsnU0z9tm9qIiS6fCxR3pdY029AbygTZT0/8TpRTjfhBqXjTb8QnpcbU4ULCA/1wxqnn5GfjggA
ccCswOMhK+xXd0o3NkihcWrg58HxcD0/XvNhrtJSUSXXF7/SkodLk6/c0HcCu265EqIKvU8NHp+J
sgCMQrzM+XBPtYTeZNyE1o7kNkSxzNesOEGLRiRbvDgOHgPm8BqVM5vdmHsCVh8ZcRyvxAOMlzt/
Gs6yK18tnT5oUA2BXTyHuqVRpKZG0Y2JgFYe+Q+rgZOCeeyriG2YRX7xyZ3oZe4d79w20wcDjN+C
6wVOpsG7GEzrL4GrYdIFJMrMvHd+mt08PyQk1AKy/T410GZfPdmp+TLAqXr+zwnfn1T5vy8P/n+N
IqwJNTTfxvNHtgQS/kEaYUkp/zXVc35YDgnwAAyJxRTPt/mVv8Lh5g8iCLiQFwI0U0XOufJ/z/Vc
/0fgUNkFntl3vABZ/m/TCHxFzj0ghl3i49Z/LI3Apvuv53oOmQib5LrjyCUhvvz6r48HiPbtf/+v
1n+jD3aWDDuqVen1Hz1p4JswUtl9qEbE86mZ1nXEKM8dHG+jqfdgqzxbmSV3slU74pDcrZegM04U
2l2WavKqPk+wEXCmVgY4N85k+STan/SEflA3o+4zShPXhS0/DcWLZBILBnQ2oKYtleimxHNAqF5t
ltID9pnpqaAsGY0MYbApRHui/HU4gEzEYgnqC7ICPGIz7s96KWOHMo+HxqptXEmG+LaW0vZsor69
D1AgmNnNV4JOsw0hc7TXJtDPk+gxyXdLDTzBDxrhC9oIbj3d0xNPgtU4kACHuWgkZJpLs9tb4WhG
O3rB5osPHBY9tQNkhBvSw53pWpcGGz2tLvVZFyWHDWFm5JgpEBtL3+FyOqj7iJYIgKKV58ZbJ+Oy
Q0uuh1NTDgBS9XTmHCl+q4DGzXI+mU0uNjlcfEzptcO5m+MZkqzv3Ocp5lWopjTMrGDJYV50B0Sd
JL3l5I50ETKNoL/7ARLLQTv1nVOTcYz4x7bsgLRBh60euE7/qsZ+z4lC3phJa32lbaXYwRNkRjU5
nxUhiAksyrHHRnQEPHUz+Xa2maN6B2rvVpUhVP9RJOfASpttXMfl3mBMd4e+rBjouP55bNlTAqMX
iP2NtYZGA2ksMu4cg0unj5p7oln2NIWlwRLP/ST1h59R9A7ZiHpywAlbhOxftuM+TYhma1yW9REl
09x7sa72CSZIqGLIeTrlsm1HOIXpSeeZDHsLc2o6WYynl+RjHwb4VEY1briRBHwOfJamzK0LHO2S
AguPmwOAw21VDHySmT4MjaieKiYeJxwb4HsmVV8SNfmvwHTra7ig+WvAPUAPmfBNYTLtvJarE77k
+YOSFA/ggNudtMMjYbsjmWwPgnOAnbTrXsImaoniA5sEZVy8mRkmzqnL43Xczca3MXWkSZiG4C0y
nYE7kM6fpkn6W0DAxRUTe/85ARuij4XqF+pz3hxn1B8Ip8Zyz5vGbV1Lruo2La9F57CZw2HactyE
Ew3k5ep10nxMMDARWZFgCenxdG57I6UYsvItsDFR85FndX0plgJ3oS92vNQZsXNPjO24p8jBYwCD
MruyNTOzug2dB3yw8Qm2QbLOvUB954s3PObVedVu0H5ifK4PwMqeYMu43EecnnHmwOizS9XBSIJF
7my2FVN4bzku9N3oc9a1YBkY2GKJNZuwh2jX5bYYWuklSrJXr+I3ehEnpskMD7g4v2JcFeexgf4C
0Mx5n3n+nV6S4NCEVrOMk4ZUtzESEtcDN9y5sv7opAH4cohejKjGYgW/d4uYyMzIcorsCaPGjCut
r7Z2C+93trwvx43AKZps6Bh/eKlrYrehXdYnO8CV5mblL5coIl9zTJJjmpSECcygWqeMo9Z5OJXr
tIDb25dGxyQ9w2qKQto927H/lAKaeGgUeKWSGdLebfgCepz1zh9x3gkVZtRH4QjnyswFwkJNrjO+
F16v8ljrsLwjr9tQeBLinE2H+YVrRfAemZ0+RQ0m7NAgmAPuUhzbWnlPPYbHFwqdeKbGKDmGTGUg
Ww6P6YiAAdeNKwPnSMGcNa5vhRNlVAfLSW4YwYwM1KalGrA2ae+owu3omSk/JecnyaSGqeKfGydF
HVmmSTfY8FHngblNx6k2z6W/Fh3qbAUQ/8Xiw85XnUX2KtT8slnI9jwaVY0ZIQhfQtJT6wC34zFZ
TvawCfufs5+/mwAbUNVH422KEutpwNDH5UZzGY09mhelB/g1w8DmzFdwZY3tlPsSycc24FcQFDl5
xXTFHo0bDD0fmxt126NPCI3erJNpEGyKlPkRpXzYOkKNmJLxu0/DD8UEH7UC8g8uPbFiRWSYjRtt
i38D82oHd5mkBx1HKprObqfDTVn1yAxcpwgOKWfXlA2pC862+yhFIBujeLwxpMDxLUOjhkvim88j
pComkWxbUDR4PJy65/asP0I/+WI+E29UH5zEADPeYNj5nWXusBtbF25BzveLhPvFBPBhcAL++k4S
HmJPs3jDzUesyctjP8LzqwuDyE7jX6M+d7YtZ5SVa3P6BfNOdTdJpH7+ihhyvUwLVDbsimTdOeiC
5dx8x5F4nsKi2Q+SIEGm6PbRXVkq/BEoMLi3g8eQAqy3qiqvE4fvgyeYzxLloMTLCI+NVPuppTQY
hnz22XiDfoxl/xjOOH/zzgye8bx95QGfmKHtz6kC1i8UMNNQzi38WiDvCY1OFHshPQsyPzgs1YEo
w64uYmozWThwDWXZihybuoqOoUliYRfPguLEwO6p094FkiQGYz/y1kFc/AQxUGyrWZ1KGSxb6pni
SoKOzfg4GJaNNaY+wvGg1wZWheJr8+brGJXV7VCDo0ape7Ry9yaZI3+HKOdDQnHf84kKybDV4iMW
TPogz0Q/8d0oCjb4+FlqrlXdzJuaGOAn1CjvcerjOyKTYiv0GO/Y1Uhot3vR+5ex8RlWBIcxgy8M
DdffhtDiWfT4Rji4WPDP6WnqTc4wmFjlxdGayAQy1C+6p6abNKjUBY6Au/1TVCmmsnuKMwo6NICE
lqPEfZmE7or20LMmlL8mHtKuMSPigZpByk2RgF7jGdQ/kGxbxcI8lnHwWFd82J2PHJWV+lQG9nDf
zoW+VSqIUENzdajTGZJEUgCWm4yNZ3gvGFXrE+9a/ztsCOzwIeZXsL1Q5XFPrsAHctPMWNWYN7Gl
+H2PvkYY3Z9t98mP2+IAauxiAx44cL8c1nwUvI2xbAi7YSBhJhMd0rJt9nXVixdoHu0pGBC5E1om
dlBnHM6uMAn1jL3ZmPLqw07t9lCDSrtwscyPbUA03hPz0XLq8tZjlMxCRGzJQ7JmzjrAMSomyqws
ohaly6uumEpyBHbGQ2Tg+4GujbGU5OTesDUiJD0IseQ06cOT2MNXK1Zz1FdrJ/YYAJs+imwPB3I9
UNS+8Uo+TrqZhxszRbkV6eQ/aS1Y4wYg6L0ewz2owmV8iPBaN/W1Mcxxb/mJAJbAybeP+L2BB50D
DT99MnCZcZIw01dlN+MDjoYW0Dn6CLk57xCbgr3rSQ4m33RZWmt+cpuE7ne8DpzD2K0PYNJGmCdg
rGO/2eYz2302G0G6NnDZXn0CLpspqcMtNMpHo66Yd1DD8sxoADFkHJEtLK/ahe0IibnBsJ3VsXM7
qO85c+373G57eKZ0QA/F0JyHiXOiR9fHKm3mZ2MGAB349Ltpu8CLC5K8zEaIyA2JuXrmrs/hGttg
GR2sBEZsDm4XOQk9szQpM+yJyh5ZEHoUSgc5yIw+WRZKEPzo9NVYP40GvoyK1s8HamS5ejQzVp16
ZmIJsdDSjw152UNRdrftMNpnp8UyDzFyL8yx30RWck6qCUs/oRznPuUgfTvki0TuyGajl5gVAaZ8
TbQbJMkSwtJ/8lh6iWY1S0irXuJaYCeO7RLgosiDRPAS6mpqujt4Jwh6OazhPNPuK9w49dwi+J+a
ykEVHbIlJTYwj+1IjlEmPq0TF/Mg8XJ+LOPy5va1d637JaixxM9oDFliTksmLZ2QgcqeiuIx7c1d
anTpsXGJsZlLoC3CVbqH8wF5O5lPbp13J4v8mzYk/7Wxds0SjSNNn7CREZcDjUJwjgRdGQxbhmTt
exEmAQekBrJsvYyQluidSON8ly1xPG6y3doOuZCJJayn0779zJcEKbk1nx3ReA79yd4pUn5uUDEK
n5bo37SEAKMlDjj0Jec2/n603mFUqoyYpaM3V2E0YP8w2dSAVvGeLk7LLckk4gUpvcEnZqrY3VSV
uzQCkdNbYopE0OqdiZ/0tl1CjD5pRgjKw3sDQfBLL1FHuYQeM+SVg1KLXmN0r9JhAaETOH0u/uQl
o4zoJMPM67yEKWHXkqv0OVBuyUZvsdcX29gr+sdpCWLWUdzyTpq3+cgJvFnimm0ITX0cjR1FHcGN
RaazINvZRU51jA3r0i+xT3eSv+QSBP1LwCMbSsba2jCugVAipmOAsWRNAx0OhSVUCqip3YWkAq8J
iVPb5g2hZy1cNQZ3RlKpbuQ159GJ3uYlsFqaPA1pzD/qxHyRS6y1zkTzu6CUcittQq98svr0Zz5s
O9RI5LEsPtogL17FEpjV1rQxNWRoz4ppDwiNbNNO08lPTZDVS+SWxP4Ch47H1Rx7Ytv6ZLloZ3mf
l7DutMR2NS/Az8RpmudsmULHWR/uy9pREGFupt7/1daI7lVB+fJgZDGpFxx7FuBbX4ENlt3DQI/y
EZci1LD4gcsdmV7MBGumlsG19etkPVe8l0zN1U2SJ6fW8jjzz7KKNtKJl9g7yq4zhAemQHpeDTn3
d9kxMEgrdzuFuFc0ACq8KvJhqWPZ1N3IuZBJ88qy9bwJaq5F0wDcyo3qo73gnY3GGDD8Ut7RLlFN
r2kQxSOaeBuLpN/kK2bngF/XSOrTr6Ii3RNUbnzTeHb0EEDLkTTmzeLFNHAJlA0NfJC1WFX5qKmD
ozF0LaxwPgbELO7dCmOBQYP5dYDsfokDolRmwcy1UslVqtjY4bseDwaeYyJrBqV+sXcwKLHehOEU
MM12xktn9eAP3PLOmEZcOEPVV9QKV7wlebZNLCHwS6f61yyL7DSThcOfKI0txc/umhiwvEeEzvAy
4yMErk4q3LettayDdF901S2pdUbGZAVXVs6MO2E4gpIwkQZTod/RYDla7FOtHPeNx6Vw8LoGqHi7
xh9dvfm4Z18C3j1SbX126Sr3l6aSFh4R07sIwlPnF+WL7Aw2+7jHHZQ5RENsl2URsw5RfzwORum6
T7i+qaSkHhvwOVfZlXRqJumWxKFFxLD9YiOA6VKnn1GUVZRVQgpKXaM7z7QcvSm/sb7FxAKz3PRe
jFH2u1pjI+8Wn1uryfex77ORaEL6yXhUJoYgXDOkvdDxj77Xu7suEc4D4/v+ITfS3zhBPH81Fhia
OsehywO2wTZbqMIMrtKNR8ZkN5Shcz9X1HxvK2kU+/+UdP89ki6gFzqNCEf4Fi46Th5LeOIfhzb+
qR++m6j4Nh7U//wf/Oufsuq7/bsAx7/19f6SeuUPC0gMeq4Alkjln/yXAIf9w6TEj4Cp7ZqOvRTD
/UuAwxU/fBP5F+AD/wcJj7/Bzrg/LOIeyMNLNZ9HL/R/KMAhXP6mfwOe+T8/iX9FNIq9Kk0VbanA
wyWx33TiKhk1pnHmkqJ38zzT9aOq8mJz1CW56qAYTCM7GBcOApMIYCuAoRIDW/ypFIVJnNqLhSu5
sGyS5oRb0MLk5YCc8jXmQmXQUMBY36IslKKa4YTxfrypGcZtdS/ezdZyNnXSQYWp5YWrBafcdA4/
mH7dG0v3e56V+9n7HBv5WyMInw1gIht7MsDteoAWJDvlMAfoQi6emkIzKMrn6KkDJ7nK69h8U1mV
vHWyYhF0CtByONowdAn/0g8+3TbTkoYW5V0qeiorevQ8P2tqtTJC59YwGUcCFsLunFTmqznX5IPV
/2LvTLbjxtbs/Co1q0mhFtpzgGEFog8yGGxEUppgSZSEvjvo8Vx+A7+Yv0PXte/NLOe15x7kIFcq
xSAJnGb/e387WFFiu/jBzmLH2Yx9tB5Wn/nMxGq2G4wWZqFR34IuCp7BeXmbbOWv4x/BaUx8Iy1N
ERR7zos5N/wpQvdZEL1SVY6UnRl0IlfuPO5dzJt0JBCY8Cqj24FYTI9JPbNlVWDW7ZkvJM1NJmCQ
RNGyr9HqUYc4QbqzW4bdFFuQvpte7VrbHS62/Izu03vDyuagDIlh61FLgeIgrC276xle665CTyav
gGHEnbHlJGaFBJomh3pGlKG/Q+yNdm7QNIDeZdjNEcfOlIGheE9gpzdNT+PMNFFqpKRwt2qJGGwv
9T27X7Ollnub1nI6G+7yfbDzmqmq+XmRCuHru3dBYa9voBpx6cwLCcuJATrRhmhNHxaDx2tZWSrt
me85XRR1L1xZ3Vqg0TgSP9cacQoMYnNbRBoAucobc8uzrdLinuIbjiHC3cmuRuBpNWKV2N9Upsb3
wSwrGG+jfMLDgKaSE1I0lC1ufmrB4ByLHevItI1oe6Tqt8eNuNSAzgZixKQgplDSU3Xsl/6dO9x7
2zp3VNDinfU7O1SZVfE31Msj3pXpxassPTk2IDt02ITpb0QrCTA7bxQYV8QVMROnxFIkgwUtc227
baNLZdcR2bxJs/XeN9b6UubV+hgHIPj9AHW788qPFEbNzrdN4srWcMBU590v8FN/zrJ1j73hjSGV
Rt5lgCl/ziPzRIcYClvBSQJaJxUnvlAG5EhOnqGas0ud5u0R/+bWt52dRe1UtqncJH9I8T3fIEOJ
L3Qg7RdcwQPzdzqgENAzMfacI+MGilLapS+l6fU086HAjl2yXazSfPRcx/+yjGt+9mFWfgOlxvx8
yoGFLvTIzcaKnQVdbV+nc7KPpNU/gNgt0HXQe/wCt1DulsmHmOx7O3YZfwRVhX9O37haEWzG0VdP
YzQDYhiUwzGzKl/h0YCmaY30FFkIDeMMFAfXb/BEX6L4Hbe+9X1t8SHm3VwgjVjxPeSSZr+0lvGr
Bjl730pucKWInbuZuDXDYmH6IQXdMC/dBf+AXw/577pbeaciJyfKXdbyPR9z9wQVJ78N9GRqe6As
TnaNOhiTKA3poaRZIVXrE6BojF14SzNznfZZnj9nrtnQ7YwPiehfcywgqdxGeCEHHn9sQf5kwe8z
eqpIOrfMfpMXZZot6VCKdHFAVIxu2GZ5v0PTjR7nbDRfSIhTHGea60MrDQfVZA4em76f3htcctT7
8b3d210i993Qxje/stIDHwQcqRH13Y4jmf0I2r7fljh5jpITfOgOtffaBuQEwk518t62yEoktbFC
C7aZW6W2XfN6ZP4xSxilhQMU3/MytMthRkZj8fQbqjs6sGVbbjHuyanM5TCMPMHoFsUz7RNdmBTc
m1IudiExuPpap6Bau4XfT2apkcyBmVPnmhTGrTKJE1m0KCDrJzkHS160I3DDCbDJIu6oRmHFpeLm
iZhKAgZJu/2TyBaPvoppzlMURRFjicQlNY0RhFNbrbjEylHcCtlbAJrm9WYSqd4seVzzX9opPQ3k
K35Qwu0OhMhcsS88+LzbkoWZ4Lxdo/4JiQZB+bl0aalw/O8tFwj+m4UrLcRyitV1xvD56geT+Cqp
qL8jry2e4TuMySGlbGiTIZiMwt522JRC/tS0G3FG43UUJx5n2E+41LfJWFNcYQ07f3DeR3868X69
1BER9IILuazGCEhwf0DdOrTS+iiL9akxg1+d1TxZdbATuf1jwcM5wdAyBvexK3xC7kmqbs7sXHs5
jd/diN+XS0+Jn6Z3gRfcTMu4X1P7TDTEDxct5SM+3kVZ8quOljIEAO9QWvFEzHHcWSaUKexNtCSt
st7hVsiOHvvaZqUuiszGKin/SLNfUWMlO2HHP4a0hBxbo5N35fIdSSt9iOkO3jelXW4zJ2atm5Ic
ToscL3h5xE4xw90I3FibVE3rEyhfD+DHqg751NfPYIRzKkGdQxQZ6cXJpjjnxF36r2PJcwX4K7jm
Tdse5roe8Kky5qW+sM2zi0ijdD/mUflO2x+d97DZnpyyHd8tyBSK8A8ka+Kdaj0w+otJVXLBaWcS
V4vs7J1JNVWKRtxvB2IYePNUfF+SzY52s4u4sKlyAJ0w/mBZ0F55VAlHjqxT6R7S13wZPLSG2FUj
bxhbjRPgsOmLWNcfxcMZ+MZyqHIlAQbF9ZtjK2dXFDO2z0FMztPA3EEncerbWC3LDiTIxYEjUZZd
HiqaoLaVO1wHENx4ZfilQ0UcQ1jF9y6zv9Pkae5H0BtlSDO8/b0uWboGVsznOAGvW0tlX3PHIJsg
G+pBCibKnLPu67RriKQhg9d9dN+Wc3aITFzHc1vXW/Rs+bVOAvZDa3ql2ysF0pIkl0l09pVuc++a
Mg8Agepbz/hyfw5tmx1Lm1mWqRrQOplvUjmtu0gjXOakoxZK6ujCCQbCDzY/8D5rCWyOz6K2x5up
XB+xHPOiXcQPlVguntV/BelnvEyDuNWe9eGl6/iS05V77LOmP1mV4aSEPTouhO2iVZoIyoamveEg
1SccaIfpnaTrcrMOHCxHj4RJTzWtUNFWMllkzmB16RlwLt/jwqnrZUU0DguvoNBvtQdQra5zNRiG
gRwy7emriPH8e+7Mms8u+dGBG6CgeXYfgiiRx8V9KOTCRjdZ1N4IRbZABTAJKK+0ZgwUlEFvbbyY
KY/FAQ9qdc50DjcSXbyxI4zN0p4xdzEJNTjKRd60hHYJy8cxeFj7zqU2i7QFISgIYc65NxYGAr6e
2OFXpC9j2nKj4ZRgPi4s3yGERz5C7AiLcrWU6qlIDiEnLBxbLva2z66XbPDtm8ru+xKpzmkTZ1tX
ZfmYpGl89cauPckSQ+QkrPGZIF+yY1dd3ykHAsw2YN0bBLtI7yhypGX6gwNr+5bDGGpKS72INQZM
aGcQnw1OCvjWRcj4cNq79lqeoY8gvDM93XMKcnCS0qtjZQQr5Ty8Zdyf2VQ5SnF2k5AfKAtDE62f
Ij31tG3q3nIbwkjC0QJBbapemqX1QEV2mhSeoq462X3ZT/XF9XA0L36XXTOf9aPMELGVxcBmJVP7
1XIha2+MuOAMo9rqR0+CAB7N0KpdDyiY01zCDSgKrtWSYKktmkNXxa+z67yalv9gOBpBB7ATb2UL
7STlxfRT1b1F2tkAJA+ViNo7u5/Nhy7JImgpo892JRB1LHOSp6QZGbmKvryoujS/xTmJRo9Pnkh1
MIpEXcy2/k4si+SS7TaHfGEISI+8/G7PIyp7h8JMgK0/Fjj6Qx6WkjOhWHhQ0heV9d9S6nhPuC/j
a7zY8XZJInUgXOwcHJVOB9p14jBtVrGfO+oGVnvkO2+hEwZ9qd470zYZ4As0TQfnXzREvwoG8xuL
9Fwu8OhsZFB0F9IbK+meYN2LPNJjhwwTDkS5MPKG4rk1wBF1HErRY8y7bq5N2p98FpM5XfjX+GsX
TfK+sTH1bcdAfh/owybMRRNXQb9UyHw/PrSj6wMz75pDMJQJieNIHXtbQCROqHMtuJ5ukJCM6+RT
uUzCk6BYPBNTFkUAdyQAlD9Kr77PCiYRsVlyPYMK+fwpVI+QhiiVxXmRu+NASXjDWdg3Y6LDnj2G
tpM/zx3jUT5RfPw0EKDkg/TKCa3GEqejC19+187IoOAG6kvUUk04QhA4DZb/Tc6ueVGDPrbqtH/V
dNMr6YbmRzcEZBuLGD9mSp0bMa+aC4zSTRvUgRWb0hzdH643rEBcEgJPTPR0ihShbpUhvagZM4Oc
tKh2t+RI+PgBVu0BxvtiaRdM7DAPhLHiHyztkbFz4eF5aumsDzhRlDJDZyeY128GZzKpBdBuG+xi
wT7XDhyLKdDB064cBvDQeNoV6wWWHXTDj2nEv+FpN0+CwTRfvpCa4NnUfh/Tyc7UZIvzWudMY0Fi
3qCJoftT3Rxpx9CovUNs3D4nNeZEWdPMN4y51QETiAIUyrUl1g4kSDUPyJ57Ljy4iFV3tVsgsIv2
LbUYmFKMTPQ5CZKTul1g1T4ngrniWmN98rFAYZ+qnyrtiiJwgQreYy1q7Q59lAFUZTzSM8tGoF1V
JN8fKhef1TCbI8kCvFc9OWOsWEpbstJAcMfSP8tByopCaO3eYsulO9bb4vXzMHmuF6xyFi5jFpKQ
GE2ziyOocDtw7DwoHQVXj+OnV8wn4bVo/xi6e8o5G9YRCWlkltG6m6rB20lQWVtY+Geh3TNrWrK5
Kat4czPIhOxZKI65+RVQor5YloKyJiB46Tpc12Z6VEb/U/n2VRUCLr8zZw8wGxiZYHwr93y/D0td
2T8CE7PYprFY8eKMBHYSmeDY3fF3DLVgkyj/F5jHPUV8Hc6Bun0vmjjdIGFTs8Q7wfuay4u7GlwV
s/Ybrbim3iX4kfRoCkidzlMDiIn0CCm1zE92fh0/UPadb40uPRJU+c2iRXu1+7ASwuhqRslpFEQP
s/CMe+nzmfm0Hnhkm7w4DaIQAov+2apJT618PMtQV3KMqDtJwYiZPDzZSfXuwGuvs9zBzI05uHb8
u6WB7eD2oPnKpaQEdwTN4MVsUCKzkm0dAPKN17Lbsjo/YHN/FKYCIaXDDAtjmK3LlnLIHcEQjwaL
WQiTNTJhRjVxQ62zXwa3+hD3m8mLkjxHLjXzOAl3JpUksde/E339mcdzcAXF+46j4mSa9DV6XEV+
GQvHTI+h1BawJo/I4OeXysfOyNX2Xs7OSvs3ZvaMKecWS7m3W7kB/0BbgkGRkjU1XLxDGDUA6Zpk
6NasPEh3NEGIFeqsE7B1vJTHtI2TG+VUjEwjH/eJ8MwXAqNlCCSCgYCs2gelm3JUvufmXT73jveN
RNz0lrgtKAMAGrtmNK1wqaYsHGVmnxZojZeF4m+c+LBRnam7kA7BcGbMiD+0VAYxhrjlLDhthD1K
O88MXd2scZR7lhiO6Jv1s4woHF6zI7Qr8YuCueXNo1r+gYlz/hAn47h14NayNoNiiPBzhibvIET6
oDnNsfmTg7i9H21sOFSsWPdlW/kPfWdF9wRvkhOxdwINi7ceph6uIR2jDa5skji1HI9WG4FD5aCJ
A3QJQOjV/g+XUe0Gew/WN3/IDg41cBjLSdThI2t/+o4lN8JN4KnCUXgA349CxTSWmXDl3GaDgttM
podiMh/onSWDWXFcnrpm/RVPLariKk5F6uj+ZVzBYUyQknhX5F8T8jZHDGbVRw9shSTgfqQntnE5
x2Ys/09FtHLfsdrgq0lX86JLm7PaMne93e4yUzab7LPbubSHa2zlEBhMP92R7io2HfrpyZp0L7Sn
K6KXz7JoXRvtech5C1XG4af/h9SqD2CZGsBgXNLT2qdHH6rLJtNJUwjYbKhu9tF27zl91SQVmP4W
bnJbdZm18gWcGT7+3k6pup7a7AV/JFddJm9bRxdi18BD7jJdkp2ZifkEJ7Lb5uv8BazR9IVZLR4C
2rW7whPwIincHtQ0PC/C918S7bjDiJWf4RHa90PDO25g37p5xNeeDdAqG2Wlzm41jZtXsIy6kWi2
9Qr4DVAb7ppUPPkUZKd0PMMU5itZgg4JL1M/gHjTJC7Llxxpa2+hd25zRvVnYBR1bvYfjm4iT+G5
YeFBopqoKU90XzlSB9fdGidDpzThgGF0AG4dHVGhdtDK8kz4j4gKy/1DKYI35o0M/trQyJPszV2k
3ONAiQ6O014LyqLPOOUkWFP/6lC1PjUnv0+e7AnuRDImhHlnPzjI3n6m5nLZEHTkl6rgTU9G4ISQ
L45BOby6dvlUD4SjRt34HlP97g8LOFrdBt9SC1/QrXV2OpT7ggTFwjx9T74Pa5wIdKF8Or7EnyXz
viHBX88jh9yEU79FGT31wGy9up/e1031ZUJKWHfXe4LeKbozGErnYj76DOQ2sNeMS6V776dmZbwp
MiJCaXuNReo8TxWCsc/bv8uy+FGOxaFQ+Mepmsj3HHRtDB9zcRqE9WEFw/PnHNlJ++LW+vSUBPj9
6Dz3C9owUucDRbJbSXd6Xy0qlShiogNlUl8GjzImCVLiavXRhJ+YMg03cbi5MAfdVritw6716HrB
62gg9ROA5ZLMLmo5zW5qyWzh0zTDSblqqx0Zv1XA4S2WRofm0QbBXd2yyNInnD5lln9PLj09Q0p5
BFYYhHBn4FKZ6iHSbMHJexTCfR4WvEJpgG+zpTicaaF/ci2mscJxp7d6jQif5hxetAa8hNgyJGMZ
/7XM6GA2/eJDCMF4RVL0E8XGE9Vc9T6YbJLKcSwfjAznU4BveGflrfHDMNrgrKxkfs2HFf/KyoDD
S45wO2MOkm782tdIrnZQ1sdowTy3wCBtGJrMxmFZ61822RXC1PhWY0XKuVyCe35K/bZAUd5RKsat
jigUvSb2ferMtLlYDMKzbnEOAkgr6pC1I9Ty1Hc+7Eb/1jDfJd5Ubs1IV9lD/L0yt2nR8jJIwvGa
72xoilh7fWebe+a0Sfvufrb6kxzI6RUx5346XfMtoI3XQnlXr1V33pT9TiSlu8LDlUzC83Xsh6eq
gjyAxR/ISVbtJKnOBEf6S1V7uwxu906upfUlphWSgtjgOQ58euAkQyIOjz/zcXDIEpW0zQauCrm3
3OUBDr6UXT8c/bF4KloOUHUM/pcTS0gKR9w5bhVwTrTofotgv04qPtpRsBxs9rq3ompzMJ1LsoOH
jenJr4wnk+KHDXQvAg2gmPeJbcg45JVc9os7vHZNwYnUWpNN6fntvZ80wd6waiyEfK/MehTSyuwl
1mWMF5apenDP2FsfgKKeFIx3hN4W23QTqfvK6ptt14gXWOvgs0pdQc87czL7XNyGzLIvSi7NXcsb
99oFkiohptwhKwqxsyGQ2ygZHv3R9y4j9jFuvLQXzILW0mGYAn0Zhaw118PX2rfrx3xwgECQIc83
qF75Ieo83G/RVM/8MOYncqYzlvFq2IgBF027YmzGB9o8ARDo7ggEPA0Wa3rvQ2chI8DLOHRvXsAD
Eqti/sFFBMMboFvoS81LX0LBpbUKY4Na1z1RPjw5dY+djMuBc0xAMB4RH7IdRQD+ech7Fv8qZQJq
kY5mxgUbPgciDki3kCcLBebJLgbvji8ynmpRzVyYKvc4V0O/dYsmx6FO8pJe07OYo4/VX5+shf+7
47t5DEoxfKWUdD13ZtJc4X7JvdX2P3rZEaMxVHA3unb3NE9+/jqqkn2ttbJDJcfHyGE4OBTlM5do
mrXhJnzNcaYqmR2AwjGA6MzY7jYwXXCUg5uA0sx3zS0KhJanInweZjfcOYOxPuVFT+mbbfkpP92K
512SmvGD+dnKuhPHwoGsZvGBWe55Yrc5JlyvQwz3LmvHGJwMhKq975lvFpzrtJNxvGsldpoCZyK/
ExFOBH1OxI2HUPV5ihvPGY2TQ4L9bnLpjQhEhD5jzznciDZvzyxF/nVeyVtnI7dhyroWGuDwKjoK
s7aJ/2gbuR7kuH9zHchgoPvp97JKrkqoh/ILVsGUhHPmnRaFO7SZ8/e6RS5xna58tRumS2FM9vOO
6SKHaXPgVXQr2tLtCRU1bOzkjigjbG0ctiEFjCDOfWrlA53kdIfgbg0C595cx5tDwdqZKph7ALIV
y3cKtiaFnRoHyNg0uf7EuKJw9Jc17huO+2nWeuH/d2f837gzXOKhGB7+z36Mm6rHX9XHfxoxjPC/
/7f+17/8/Nf/WAf1966M//x7/ubDkBYut0C6NpuS6dn/q//HpcdHOzR8n3CsoDSAr/23+h+PoJ5J
qs51bJJwpsv/9Lf6H/vfA98OqATyhO39v3gwnP/CgcHLh9lDOEJn//5QX/W/H/NWDF5YI1Ns82Cu
H7txYb7dj9/Z3VoqLnE6DZ1aQOdXw5OR4AQ0tAdtmW+jWJ37Wj+/rX6Sc5Nxg+8tl3J2KQi0wJEV
SXznfL4C0OvyvS8cNLuFK/yOxNeA/Z0rK+oM79BkZjZDjPwdWzuHff2mMQlFrher/JJ+voh/97v7
L6qELH6If3CgyMB1yT1SDetRevuH6qNR5JDnYtgVuencVY4LatHmomwxmqUBG+5TbcDuzouwWt3r
wPDBZMy1acfkrqSiEi3cxMplBsyajE/qbrX56w+ov/4/1ItR8ySwCtkW/aXSDv7w+aTPnBL3Tgt/
Ejw45deaRdPK/V9/FZ6yP30VydPkYad0POQA/vvfBS7H1faLSVG/WngDfCkXP6ZZfiy2fPKyqfsn
39IfqK1YWDAlmS6LGc+1a/4x3TlqbssYSUpkJxOEoEee32/RmXxQCHXJWTyl/jDCOfrPvq7UXb//
8MP0Hai0jv49M1l39Mv299+mu0JFhE9LYWfuglBZ2RguRCybV/oyPRgfAFELIxff3bEKuJk2dvtQ
mL71Iybkz3wD39wx6+M5hI49XtIlAIedu2+u0YIpkUnso38O9m51GvFQcz56i8xMh1jyeDks8Uji
gRkdMekmLh4/v3cXq25oTir6xmyR0U3j90hfI5N6tCQa0GWVkCgTfXzAxcUIDhyB/xV3vPVgIyN/
J5feke6wrJcs6ukXVjI+BG7qPPqlhEqAtbC9L1CAcAGZvXvxozyNN43wxEVgCTJQDHsXDUVkt3SN
K86Wpv2eUWV4McfV+qaGeSEnmajhe9PUMExTWBYgluxtg3ANMFGa91xS+2/INOgoa19w3PFqHblt
rFs10lW0IRRoYuaQzvROGJZAkYmr1R6i+LmvwAqZUI52pjIthiHJcjIzq4XPViOjwCs9tIys16Gn
rkgu3cF0uuASkYfhpgeoNgkib+sSX7pWZGSPvYmaqKDQr+UCOcjOjd00ewy4eVOhMI0nbPK/ylbS
yysI6QPNo65iIORAfqC+SG7mcuja54jQb19Zxi7PsOkY5tyerKg8UpZgHOTEkrR25k4p/xtI33wT
6Pr1OjUgjRTBBzs0cG5uC6GLVzwEQpNvzTXdu6Lfl2tJAMLgAent303KhHviJA8LC4JH0eC3NIYU
Y21RPVR+G53daGB+1sj+d0xNwUZNy3jr1WmqwYQl4pLbNAjwt6D5LhIdM7v67liGUgwB53AG4DgJ
JgIvPiUMpnmiUxKfVex4uzLxP3mgwW1K3KrdtHZfva1jSwd918kMjZvR/rPdzMUNhKR6z5EK/I1n
jEw7Wnft7hB/ZOgjq/DTK2uEVYgm0KNUkHq7So3k/rymOYhczuepjH6UpQEiUBg1ZMZS363yqUUJ
nUw+aFYu0akxM8bd/hiDyoP7u0cYDK4BhRWYjD2PFULgzme+1g4D5RWFeVCUhv5cM1VulYAVqUib
bZ0RLqzq6p/eMrcg5cbk6KT2+IH8DztvqopnLlPckQjDV0xus+nF0sQ6rp/LiVrYhiu/PtAr3LtO
zy23YKPZ1rObhEnX13uvHyeGsbPNPAeX8w55Vk4U4XrRAXQxrTt93lwiXPLXuY36Lwhh1n4u4cSw
omU+MJTO+iCLhSutTyP7zaoSvLkA0+zbUo2ppsap4zi4xreO4WGIegTqw2cmZpnyF69+9tIwtrza
Uw2Y0EARCD2ezYchWmnp67qifKnJ5FobPlV6ZrflDJxjiaTODr7b2jXPttSXj2huv+azk5/tEdt3
Xpv5Fr9BxAzerLvb1Oq6BWvJbJvyUsotdmZMOhm3DevRCh7lrFLALiaB7EMKXOJgrn17S1kgHtTM
wy5aXes2VPLUpn19ByOzFJuq43qCDeDSeNSdbuhE/WW7XYsCqWwKkYLg96SdUGWibKQO3FGMc2yu
yqKAMMvEErhzfYad6b7YtXoknITQGU8ffTRae0dbrzw8WJk2Y3VZWuFKwaCVaqtW+Tm81fYtJ4iK
PfMhVIXZygCt9izr/Ly2Mz7Xr8Qb87PQdrBVG8PWKd5O2io29HN/KkVRv9gdCJEcBYeuInCGDLWI
iOcpjDphR29QfMiVUyX8AInHyTa+nVAHW+0mrorH9tPBpr1srDgGE2c1HvOlYfAwa9sbgdhT2cgK
/hqWuHmyMMdpm9ysDXOtarx7R5vo1n793sYVaxv+ug7FB4a+5i1p850ftPWl1YY8U1vzePVMymmL
Dg7myOhdW/hKmyCEoxqitBPZCPvT69eUFZOa0pZnoa2AHEGnF0Sc+dGQU6WnzCRjlgQjwUoW3c7e
k0K9c8gTR0byUzhYRPUWlxTwpwvRTsnKBAuuIDnktFZNOMEyJW4Wf8MvS1sZA21qZH2uwmnCTDtZ
eufR5sfRL74tygQlZrDifxokFTMAHJMeg6ZtpU2UJYnyA0kz/zhilw9jf31MtOnyE54gOhZ94UXT
hRKXh6WYPloUuVmbNhNt35yden1Ds3PvGqml8VltTBA+dIIF75k2gK4j8XhtCR1Eybh6Zg/k7gn6
d6SfJpmKkzFpN2lSrBTtaIupI5/dyWGzq+vmMmsbKqBpepsqdt5Jm1RRqF6XGCR6hrOesMhEAhtC
I20LMa+ULiaaNF8IB4kGhYaWNsPChxwutOWpHT4wvLKets22DnXojbbSRjU/bEcChVmK327i3/FL
3WU8jP3QrExKajzRxJmuqqQzqmfct2vwcxCqwr+bflp5c0y9kXb3NjMMOkOr3dMcH+OONZLi2v9p
ftGm4FTbg1HF2HJMy36OUnKdvXYRJ0ZroRRZuKplOx+5sazOpmLTupourZCrdiOv2pccxVSvDyWY
Dd+vnuSnfTnQTma+P1pQtLt5EobxvR/ZVxqcz3kVcfYvGHQmUUwEL++55mqbNLK6+bXT1ukCD7Ws
eUaGvLTC1aQrZ81JaY1EYuwe8HykbdizNmSzav922h/Eog6RNmyP6/xo0if3XReHHyDj3aUTpZ/r
p9E7cL412voNX3ak9Ao7OEdjRlKjS7OUG116PON5ghhuT3yoVJ3dT1+5WHjg0k+3uY3vHNCYz26R
MFXQpnTSsh2gaN05SfguZrxkVKyHlf9UCYPsvTUamn6JzX0u1p/8Gpih8dJiyCIoh/ELBcLVWoSg
KjFM24HkplYqFq1ZTHMRXFutYwwRalX0KW5gVmmfXa14MIA3Tt2nDNK0NfIEwsHJbQcBAGG8pjg1
0UC1hAJu9BAgqkirkoRjnYAEPopLqrWXacIx6c4OxUExCbQo2CVLf/JTCtK1ctOyoBzXCMNoBpqF
bc1Toat1nkErPviRMCokLmTuAkVlk+tLLM3twRx2Tm8Bw29dRECcZIe8bb5wapq/kuSnR9Rqqudm
/NG00c8FRGyqGGhNWpNCn81fJ61TxUQq7gatXdmIWLTtSDqN0LVMaN4nR7w3VYfeFwCUqkosuWXZ
+BuJKLbQ+HeuAT9sGVH321bpxlgvmXf5UvySE0GwzRQXDE7KCuTi5L9Qpl2f8Ez7MKfAL+SuMnd5
nPOpHFsDYG2v3xd1XL4TscahmkqjfW+DatlDzsDkBLbqPZ+9eO/mjbzVjmhY00ggEeC8K92mPUW0
gYVjQB636BusTO2YPYu2S76wisAhXcr22vd9Ad1xCPJZb7/jS7Eo41lAf7gxCUh3KgfI0EgQDraf
XRkYtPuiZExQVRMOFw2xg16ljlh0ZyY1SkAr/+Tv2r0Y5D4jxBvThBe0HeOytN8FFGUUmHbq+WBZ
uFc2c0cVJ4N/XWGKz5o8qQkbNXswa3H1rDrZCNnB6Fd1R/N2l/HUc6KDwwLcTU+KpWrzn/6M1Y89
BPxWX4kb9kfg7DMEWbreXqecP+ZURJuaMcM7ilmp3g1R4uFhXHzbfVTz0v4I1sFXocC6RJIC7Rx8
d7zczVTV2psAmypTu3Q8gPvMaRwPMOFyAet7Qf66n/hF5TGXPJizLOFx5M0KRk43fvGWGE/8Ugu9
dnJgdFI9VbBm90lkNQtx780lSxBTgkM1jz88rzeP3DsAbyz4Ed76vovPxkDrGW3lGWr0EhM98KV+
Xb0gO7uJhVtwKoBkOa63HJp8AOiNCVTcN9VQMU7HroO9kgvlOOuxgqxXjpK6dugxI/Sx5fvnSO1Y
PcfYOI7CqOYMErgjDOhhVlgEwUJSdUB526GToCxbXEWYfO11j/P4eclW0GGtxADPXlFkYeIAl83H
CbQj5jb4g7TvXbNxbh/pABy2eEjyQ8sZdx+sJkHggbtVY5c5S8Vq3622YFo/msuz0+WP9jBQTUhi
/h5HUrntg/GnbzaseQka98ISeLAaNOCwIoTDtU65DsINSG7AflZ2ZP7Cb82fDQX0F3/sYalzt8Oz
E7EuzU7whYC5gdw6tC4WuvGt9HoxgR9qAcFLkPDM0wsNaoeQlypp4TUdlt9VjH/XxRmKt6JO6iPD
9fmFFEd/PzuSrtwipTuXS3X2e/L8iFBvhhsmmTU9KJA7V62Sgow1nm9yxOfqJVyji4SwcWHHDOjN
Wt07aFkbBwmJA1ZS0XkNlNvj0b44/srCWMtbG0DzqYwpPnZNIyirYDPLrao/8+ZhAJ9XwG6B8Mji
T1y0Ihc1oPToucXmJovXKUiDK/4d+50quODNLGmh6SS7lT/MzE97IZLHeemjN3/F9dsB8yVpDByG
iWKOlbwmM0D+2wJlPtJ4fewLPExUY0Jp3MxFbICxbqhXyagDrlyjvnaNtLeejWARVfKDUPo/K+fW
WuafRBb0lYB/UDUD5w+KFdD6pXCwevKdduQTk/SBUpNlb1lVd2yG5A5LoLNZjfk3bobm4nMxJf3l
3HwL3HZpAMdkoITSAfXas16gICa7zB3JvpdM7tbke+ZzjpirbJci9mxoY8P9vQS3KFDTNluwmfy1
MvYnsQrYGS5IE2nWtgJb/kEysmHRKKI67Ol0bPeV88tLjGCjmvWL0lXBbpE8ywly9F9/1T/LkvrL
Eg/EfyTcAFXlH5WqAc24DAwyVLnX5ZSkmQzXwZ2FXS/YVqfiYC7NN6uxj6t0jwnutKLo3OfKTNI7
bq9s9s1VmepI7dZWdFVx+uuPh8b8p9+xhyzpkRr4H9SdSa7kSJZlt5LIOQNCobArIGugSu2//r6f
EL8z9n3PHdU6amN1aB6OcDPLcM+YZKImATjC/asqG5En7917Li1JOtc/fj2Qp3E9c4rGhGSdB1xf
XkacyWTrRLNO066YCrky3Imu6oiRAUhM/thm8wHda7sxIwthA9Kn3O0+ahEZB6R9QMwT0GstOOzH
xnI2eYRyfWZYxhjNP5MSSUdyHp///Gf8+qQqAHOwERxano619P3/2A5ETuoLYCVUUllQnIdpai4r
M5mPZH+fhCL551//OMXKbvFumLr4+Z5moWzZv/g4gJCnIDVhOBMzih2I7spUVe+GXvrb7x/5PxOM
do4+2NCLb+3/B8lovDH0sP/5FIdow7Z9y6cfRjbf/5vfJjaa/jdeeZP2GG89+zRJsP/+d0qixlxG
KcemKc+Dj87d4u34fWYDJJHXlmWCTLKlw8xy8vvMxv6btB1b2SZi7+/4xH8h+8z8sZMNZXH5BrSe
IQrxB/msHx/dUiVSBiS7I2OR0cZNmk8TaREGBSKe8Zzph2iyjF2MPj9rW2qSyPRqFxDuhHy4kU9F
d+/o1YdRk75isxmxVQyPMZPLwCZ6Jog3GFQu+swmaSrx74LY9HSV7gKEiabbd/sF97AZtJGDcFgv
WC3jAg3tcy/L21QgyEit4Ear6fnUDXWI2efvQe6+IL8CWWZlN8no7mPO+Kemcjai0D13IR2JbvbE
gCTWJDdrraWy3P3hDl//1uf/t7zLrkkTaQFF/jhK+e2aOZIGNVhLkC3i52sW6pBKxkysBiJb69rU
dkmGFvvPP+THlfG3D2G9pkPnKKX/snADeiyMpsDRGDG4Qp5PkgOs8S/6W85v7/bH+L+Cr+K/+HMI
4HN111zGhOKnmY3ZUHI2AvRi2NvlflaWtjErpf3VTvSfPWkYyEnRwPK9bEg/Pmk0TpGUJOa8Kg26
p4UOj4ofvskx8qw56lUrOirR1neZPzQ1gZe0xHu64L+No//pj/1xqf5+WXmxgGMyCLOkof/0LXrI
o4FoqMFDzaI54upXAVRQRCicIlJ/Y+LB/Vfvo6lDgiGn0GBg9cuQKqZzLQdBlyXmLAr9Rfiw4Khi
zXrK/6LE+PWR4aMAHRk2g1guMSb9P25DZKCTMeT38wqTDJpC9BWnIlRvavan9z//Uctf+sf8a7mK
puWQiL4AAVi39J+qClEojoYNzaegLaZ9gitgM5lx/m45ZbtvYpGdOGzQHcLLdj0M/d81Bf/0Ji77
6U8f77DNqu9LI/LTn27iMNALZxSNRrMjDdRjsRIn0g/1I21ZdLZF08R/8Tb+WL0tP9gSvCG2vYzW
dcOQP17aGCx7ixYHxZZj248Q4MVdaKTNbqRLcsMRPz3lOq60wW4G788v9S+fDB3BNBmPEILJXrDQ
cv94U319NiqIahiMiHblgMyh7UKSpBx6JtkPkJgS9y53ADaOWuRe/flnf5+g/nCh8TBLnZG+ENQb
pvXTSudkUd/roiFVWYsu6ryDRONyqof3ZWOGDt4MbX7qcuYrTJcg8hRZtzbCKt50tDwlaWSIyxJ3
Zbf4+gqo/shGF+pWV9A2rUv7DJ3+rTZC8SiFc/nnX/17zfXTV1eGyZ5rGyw6WB5+vG5mz8u4aAxW
FlFOCxObk3ztmVa3l2ZEBn1aMfYLgv0QyHvdaOO1q+PnsZrhs9RRAJrg6Hd0VeatGtLpL+7pL4uQ
yfujW6CPbcpF2/3pnqZTJ40wxDTU5UBCMyOjpQ4Uzd8InSmScibjPq2z6i/W+V+fJGXC2nCW90Yu
C+CPV4S63iZSw8ZOqPcdcNjKSxNmMT6UgoOZ4wtwhANdSyvjv9gv5S/LBb8XB4gFgHlZd42fFibY
ORBtHLRTdEIrKvEIZ0NFo8/TC5HfVW6IpBxNarRrYHBt8QRE7Ki+j1c1N+6y2rRvmENaSzsgvNRc
sThK4SrxO59q+I/XrtMIVIrQJCAihie7BQTUxaMiC8EKzynwJFbbzuYHtv2hFUb25Yjq6c+ft1/W
Xn6gw+tpU0kpE+b0jxe3S/QZETc/cRx7c4vpeSI+3VgQj9FffNL3LerHJ5uPYr82uaKcOn5+siXT
wG4wkITrbR/eti2pnEFcEW45lfmmwfHtBYj8YYqOwy5LCcKQvcr+Yjf/ZQVefq5rAUwg2omq9qdn
KVdsKlnGzxWKI23VJV8TqfJYrwQOGMv4q2PsLxUXH8d9pVnFekRD4KerS3WdWYUVcOKJ+GWdSNqL
LKjt45/fQx7FX59UB8wTEG6cS9KkEfzjbcziVgZ4Jyk9co2BSpJSoIy0mwyj19/KqjtijO5XAQZ9
yNxkso/l4F7XBBoeIovE9nxs4904oN7vBInrlUPdXBCmJP0m+UT5rAPJQwUfaERfJK2V7iByaytf
Gq+x1b0VS258WpMg3zURtbRImH/ZgoT5KGQQ4i6p8+WSPx/kMTaPJZPeAcR41M3iSkjy6iNntHYN
8A8vwNFHs7LCI1ONk07PS2v2csm9BwX1lszC9ya7iy4GM0NQWXSmfY2tGjbagEE47gpQyOY0XIfQ
+sFi94J8+gHkZ1245opGEW5ne4ouMj0kYY1ZnYdhw+lX0HnFruWt2yQVfIk1XC4THFdP7A3CkfWY
kDegMSrAL1JvrI6vbrbTt8SwxxOCl+nQknXBzCMmAGAsdsQ5IdZXk7zMgjk9uDayCQqgG2HXGPx7
EGRR5GOV6y8CN7iRskMCqcbmkln2QvM1xUUX2OVGlV166y4d9TlP3AeFR4btqnyzNed5dEo2pTiV
Txrl/sniUvH5tHmHoBzOjBOJ6dQXEjE6CUY5r71Zh+aF0POBZECX5D7yWD29tm9IXkBWrghObCos
s3Niag9VFc6bxM7Etm4m+2Ba0zXOJYv/EqKFGYKFZY5e05Ft7+jfgb+E7/nUxVDPpCRpHp/37WAj
RYUW/cp8pCGltmxfCYaHg8ihYNVg72B1ywEYN6zfGrTA2EVRq9K9igvrWkZwMAuRGUe/6A4ibSuv
WYJXlFW1sB2pD+/oi8yvRJxEZJJif7pMZjzCbOPIFDrcOYp+CTE/zcA8JG07skxjNOhM3X0Sdtrp
5I+MZel8jPexyosTHd3xfSLwdZVhErhoIojwghy3c+HjiwRStKQXRu5m1rlYAJA/fYcaEfXpla41
8r3Ax7xKEmRi43JwI1iIf98Ceu/PbXtqwzm6Zw577hU4N7IutasJS9dxcKbgMVXa/ZxLYkVLBvhj
LdLLAcf9esiDtZaRW9Tg3FirETFQvBirElF/ktAGo00mj7JmFGUVzClxhYdAlgcScjRGjSCqyQ40
m8yTg7GQ6mb6zlI/IZV+cJgakl4z1EQBk1XjVby8hwbcN8y/1qHBJ0E0pvZHYSA9TKLQ2CcO7lgx
cW2dCRQ2urTHgv2S0eoYHLCaZIeF7/TsN2KJHUqN0sEm2JJHFsO7d1ay0TEB4rBqnxK3Tq5440Kv
YwkmlAQ+XWZNjPRbu7yka/rgzxYSpFxt5kFWa5Fl0KvsAO1Nh1gqGa0PDTkX7bSxXQ/Eeg+FRFfA
xL1wQ+ZwWV+73mQS6hyMc3cD+Y154yitNeJuPCeToa1Iodp2M2h/V2r6Xa+B6kxoZnhOZo6rIqtc
et6x/aTqYfwUVTg+kUsegLMDAdyYBKLRH6q/9X3oryLsvTtUUPAdnFC7CI0+OGVU8OvaIAEniN0W
5b+8U/6M36lAAkUbo30IQmm9a119YyLc0iJ6f1zPYzINhZfaoX87DEpcoKcDqgyab++3E6hdjgqO
765Fpd1FZv3NLJyPRIuSldm6Z2DSxNBUXzac6bWPRz8MPiD6XleLyoXcpBmHMuwhp+pOQYTPPDHO
eRpfkaoi97JPsUtnVba1nAU+qTEsCuSzqG4CiYddpK/4v1YhCvZVXloEItbFGUHALtXFsyZee9hG
WLJY8FO//kQVPq30rk+e/CG4HLFibYUdh5sU0xqe/xBehqWvXEg5JzQ1/akeza+oHrJdWEFycLrg
wx71b3MN7WEkIO5c6gndc8e+YGazwmiITWnAe4OQdUTZ5etgM5LJa4fRfqQbcWbGh6sdN1hoJV9I
8ONtI0C92xPV1cTC9aG6Or6K66o6EZKq9mj06hNOOcFXsuVx1J0KMJTjIhKskutiMN9daAU9FvIS
W3dgJjWmzNxSl1YURpvKxfbfdvV4n8yxPGHGF8e28+2N1uRmiAiu28d2mJ+7KBx8jwqr2M5URlw5
DhlxSaZDh6FwTUFPEi0+YPJzBoKkPhotTY62S5a6V6M9uxDuKI5JHamT4kxz19kaoXI6w+cMrKRC
uhRA0NUJKMQKnKK7IxuMIObStaONbTJ93RnI6RambV/uXXLHDkaUATypshrzNJLgdHE9YpTHnJkf
OwBhl1WZzt4iyX3sXC3+QIMyH6hurKvJ1MO3hACNd38W8oKmwNh7i6O6Wo9uOqkVvoj5GEyFcWPN
yrmeLVu/KttZt9dZTIwQLqohGtd1HY68i0Qs0f0d9Om6tY0WIR4BINfW4Ngv5DRHp3lI3YWPVja3
c6Az4BrVsHHY8q8a5ts3EY/JzgaJd8QgZO1K17de2AOLM6qY8Llv5vkz6mFEwLus4oewmqnujNpC
3juQ1BV5bVCkDjooAV+GbuA5bnX94CJ4ecvCMtbYRLDjd6aTNbu5MF5Cy9GwNSKGDQVCdoyxVXTW
4zF7Ka2KEF7Rqea+xOyD1kco+2OcZZetai7tbVETQb9iUlusYy3QPQFx7M4t+/qmD0toIYR+Wzs8
StFO0BzgyZ+odvDexrmPBRwvuV2RAaGl4rqJppEHPGAz1MuXobOODnNTz+TXrVNU6xtTc69k213L
Kd6HCbUGXYwXUCzAN4J79APk2E8KpqYIF8pDCOKgBWbX42O5SuqG4DrRPJBbe1M52YUovqkmcbf6
4AaZNzKV3USEVaxzC8zXTLrpddZDFaJDTFqoHCaafYD5bGOuIZS1lJMxB2cTV+Rkj7c+VrcC9OAm
i/WrvHIdbLh8nllHD7It3wJksn0UXpoN0rLINKpVF5fbRhPPTp48ZK37yYNLuEOdncIAUttsMIqE
eZ/fCGj2LFUtBDk97bxYDzwNDeq9wGALFSf4KMwEOm18ImISRt+IO17PnmUf30/1kiKopVu9C2JO
a2G9LxGtbnGxSqgqTJoFN6/vBn1bxc12rjH7TLmttnrefTOCSq7oBRD41ebX9Rxft47axwuNFALM
MVGIL2Z8TbSR5m4lDQraLBJv5SR3REaGJMVjNJgMuXOs7L2ts5gJPBICJs3kjzYz+ZflDJ7LeqkI
glwJouHWIqneS2VTMWuMwqlKLkE6v4hs/IpUSgiBeyuCCe5E1rz1FUlxxK696XrzzoEDVXd2iLF6
raykMFZd4pKWPV/43PMNWWXnvEQgTLGVHKwMmVygiAV0BJh9Vece/elDpgvC6k1D2zTD0G1rEa5b
1D3cE46tFAQGIQabIu+fCHXZDM6MdoVECRgGCgIlzkFiyZxs0E9JV7Zr+ozPiGoeEBhywxTFTRCl
jy2FBfFu1WvklMPtSLDBC9vi3i9zWEkFN17XIxAyvbgIJejhpaF0yA0GyAz9iO4I3SvNn1Ez+ocI
nRNgmDzzLJn1nhsWMDSE/+YSVnyjz+m8UUPwbHXFPQu6fG5JPaEJB7ejDT2Eqc2erZ7zQCjufD+8
Z2nyty4MaF2i0oX5Dymn9h/CKD4nBWoxU/9GT2A4gV4/0DFRV4EKvEYkr4PbW+dGB1KQG/MAESML
H2vZ3VsaseqxwRxTlbRWkwRgfmWD8a8ma15bZsIgglVa67KjGw471egRZgCweTzba2OqNiZOr1Vt
htlGDNsuRfhuth/aBGspgH4YR3etqUFBbK6qBiBwnBMHhyIIvbc7HQgYR0AhDqnmI7XOtddRy57I
qN0HcvRXmJv1HbGwgBICx7pKg3TP+YzHl54o0QmkKSUIxtvRs30BDXzIQ48Wnr0LQdjUI0urlsaf
JdrjVTZSbHMlAk/k2mUx9d86qhrEF2Z5MoAHHKa8vY4bIGNIyz3ZcVoqMh2kBfp2a1B7CClPNMEF
mxzfOkSo7RGJSQUsq+gW6Rjx61rpPhC8c2yoZnd9mR1Yf3Y0aS7cviSAtQnsB4lkmoXBEi81myZy
fyQt6bsuYmY/7OKmPLUJwBy/GsY9il9UrfBkVG42V+TroITAZzIX6VnWecIi7OYeenMbQlOyWwI2
cGn07B1jgrIyxQ4zKubxEZWo6aobLZq90B6cXaeH7xlfVfMdBNWFujVatAllhehmINNm26GvokaP
t62kUVqQmuxlLXedej3kYulFbLyqQZ0DRHhetJwRx5pFNanLAIr07OxLVFC6HZvrFullWBHgaQ/p
fvClfKQN9dxl8dk0i3foh9BTmlfMv+IqJl/DI77BAx7y4WbiGirF89x38yZgEdmDOcTVHicPzWKW
iJE4XogsdVDlUGlGzNwWc+mRjsdjO5KAFQvCUfDrXiNQPLTEW/uU3izWvXOAWau/jQTn7RAmTZ7p
FvtaB6laiFsHTL3H2NHZWWPc7AMl3FfZPsWoYnhofYMgljjLN2kQhMcgNvwKQW6b4amoI7ZfmgL0
c9W8H8c4PEq2AohMpb1CNj88VyFuePJUMHyt6epYz0GHMzlOGhLk8rLYWbTgEKrpYMpNpOrrICN9
GRGsaexVQdcKgmRePxFqEV6Sf875IHApz3eo6UjICQf0Wfno2N8cjFrL7CC6CTNyk+k3ILF2G/Mc
hT2QsTSN8rPMUp0UA6iS+2x0iWHq55ca4Rh8MQ4weQ5yxqTb+p6jRLu0e4KIubTxNqrozwBC4TDP
FuwSYAqjlkemx0S9NUVxDC3tzAvBqhy48ZUeAi8nymN8nJxZnHSeCTojoZ5QCLaKeCbyQC/6xoKY
J7MZ1UiQXcWyeIu527z1ojwOGJjPWAC0My0StTGVeneISrNXoXr1IxwakSEqXtTgQ3RWvRki/63q
ClBZWpk8wo9iY3VL330bMxzadLmK4DW0nRN8+nKFGY61uHE2+NyLpziJ7KPZGzYJLmbxDMDgSE+Q
ERpv+inU6rsiZXuh5uRIIuxPm6QGD1cHnft8/jA0BUelIGJM1TdYU06Mrr/NhuETQWbjsVkQRVMe
X6Y+9LKgzV6GtDukVsfpsU12CwKXcNAiIEXPyS/0xMS9YfvI9BCnklsco+3kXDaZGCDmAZupSTw9
P7q8DWERbO2MoAJiTuJLBWO8tSrnnPv6i5Ea2ICXlPSIELv1rCmaGlTUaxhKz02BQKcRbrtFZ/fA
JLiCtjSM8G6FIFzacvdzZ5DQmZOfG8bOZ1808jkyEc0mppEgXmyzQ6CVz5Gi1mEvpVs1nF0bvXU9
JOZGLPIoksHuCA/6CLOabaN64TDDfju3D5mZoM4hwXxlW4w+FHEBK3ivHzFbKN0V4yb3tX2dN5sK
MD11EEaaejIJk6DNVKdFTJeWCYieHyJ/rNdCJS3glCmkbVKtSm7QReGMt02cnXBNvbcuz2fpd71H
h2+fZ8i8dFtbhXJ4H4tgh6MJk/IojRVc+4e+6eyLWLXRps1cEv9EX3jkM8uDr035G43SjJSMmSwd
RO07O+GoEkd2fDEvqb2OUX6YeY2kbY5B18wF0B9a98CDRnOnCX/bkee6CjgCgZPWYib27mPd481I
zPJOp9/uOUF1THSiRnp87qvJFrFXq+Q6nNLz2BN95cQB0UJTV69bC06B6vqPVCdkAfwu23v8bgr4
+iYauLLr2pXbA2/tpPPV6/3z1OV0yzC42Tweq8Iaz8oVrKFlD9LOAiCppSc4fA3TJdZYqwlPrE98
GCnXEI2mx57D2jXp3zPDqAFtvOu8a1jLPLzs10ztmAHI1AQPUQ9boJ4vJsddsg5Jpj6lANRXlk4e
iR6I9TiX7dG1hscOS8INkeTQ/SP5mffULE1li4ehCMerkkYS3eg5fUCCZICT6eYD5zv9KiJw3as1
K9/FRic4nrbf0Aa+mkBM9rOcn2tgMphi5Nhc2Ez2COLGjNSXb40pvzKlHgH2gQbRZL8f635R9xPB
VI99tAm7/s6lObWiDEYKVdcb0SKeL6aq+21a/t8m+1k+6KMAkxoFYdv87+96H0QJ3lv79sM/bL47
qm+6r3q6/Wq6tP1d0rL8m//V//PfiC+N2ukvglBxp6LAWySFFlZYQzHT/cOUYPm8v/+dy7fs6z/+
nd53HRQLNn9bv+UfiFbWtD//7//5o97nP/2Tvxu2dYW+DZWIgUTMMf4Izsep7ejogpaUVPLLmSj9
Q/yjhAGbEtmPpfM/SCl+F/9Yf2MHBc+upDIYvTMJ+f1S/V3pwVX+p3N0HTMSA41/DJN+/eY/DTwc
qmKcbQX4RINxRAe1dOt+h0pGaXkLKRuMiQhsAqT9ad3Y5aGPZLiO+/pTxsApGWO+Snbct+g7uXIh
rCAtz459IeFallQBAXwOr0vojU1BaR3oYTb3CCGv+oWNSS7k+5Ch2k7APaNQBZ5pCU5JSodQWuDn
fI7cLtwoLRzu+qZgve0qlvIFxpkvWE68TIZnjc27rhGOIcBRCb/p12rBeTbLH6qIE+Jr29nGqQUn
hszeRH6f3MB8f9BYN0XnQ/5h18vs6SYsseHmJdEzQ70zFkwrGz3aorC6gq1mXrHhPyRdoU7dkv6q
mdBIbXw5Edxwt+1J5Mzv9QVaGhgcRYn6CSEFtVdiGh6UhOBPw7/ZcUtfxYLaCPvexSAPDpV0thqZ
qoQDDCrVYO7s0VDQ9jgBw23jmiB3Qjv6sBbIatSV2mukJyOYZRbIFbGcxmVfpg4p4dY8rTXNxhvr
801wK/oLphaaa56RDQPmF8YrSwQrTqp2E/hXa+HAjlCziLXFd0uXGU/bd2BsySOxYU9DI166S+5Q
WGFki79zZietv8eC/DGCoHWZUdy7yfBSd+IE1fGqdEmonxduLZ7J/roz2zsmYtWx7qf7sl6GNRg+
+QvTClEXUm8diMuAQhq7FHxchmQIvSuYuSHw3HGh6Fo+YOZwIetS1slLM0bTMizc3QkA7+CaS/cB
Ji9h7iSdJuDry4XYGwLC/VJyeDL9pbxqv6Ewg6IcYl/Nbaz3WjCKLSZe/a4wUq5aNsg3U8TA7b9D
g6kXFXtEfNYLE6JwAVtYEttE96Gdri2NqjANzp0Z0SvClXjdOUP6Jnn5bxHQ1ySqS+QOAebGp3mc
7QOo93mnIyU4Ngv4WPIYcFURiWtG3T+26C5W+oJKjhpavdWCT3YCke7tBamcJTqkxd6Fs8yslxbh
EAzFDYTy4NxSZ3Im7TyGLoBaRhtW8xQl+n2z8JuzssUntjCdhyTFqBTmqqyJ+Db658LJx9syoNjs
A2OfVcZHqwbnobWrfIcTl8hhszDBy7V8CyoD97UkjBNAgQYzKipSPwwgGwXaV16PvrjQSvyg5ZRX
j2yIlCppiJjP8R3tDv5+sIUn6+xUbeEZoEx/gYA84hMDCYU83shSc5+gcvVsp6pbTi9adV0vmOYo
h3GOuCfrzzDUm3uBXe+onCHcMXqbL+1uHve0cpxPO6czZTgah96oXlCnlateBw4R/oYoMPTOnUqw
5yB1x6ZIihMEd5IkXd0PjlneyFURFNERYwPLhV+F62A08cnozqz0ldGEajebvX/hU3FtsgL9P8Gc
1jaTmXuCPGBfmoOCIGyLPlXULkvesIErICJ+jnhN7vWFVojx0KZ9f2sFQ3kJwcM/k7LRwCRmUhcz
bH6mCZV5Fa4dPCiK00G2bCL09GwwjCS0HQtjjk8KpN5R4Tst7VGeezwgVOj+F/ifN9ERs14F+lPi
5O9FRAB7N/hvuFAAv5lYWP2YIb0zim8ZXfk1AYuPVk2QQIDVTO+vRd7slMVyNaXqFqf9ap7oKEqH
tzSatWM3ZCvL7Dgp0UbE1JBeiRAyXmA5pIBQJeF09pFnq47SagTtyXitQraXWla/wqv96izp9JFw
U2QQOsMXswlXbirudRZSXO5raFwrVK7o4VXkaTpvluGHNyZdfDNnfkJ6Iehr7MpDirxBDuNDrFM1
y2Dp6c5Dch4wJz2pZHwMCcPyyKqd78eOuCxYOh+BNho72BG3DAmXTIcx3QcOfCYhtGKPG5ODY6lJ
+hOSli3Lw7afuAfSHWhgxWRwJswAmD4DBKrQwqGfL2EPCl0jlI3EL79l7CGzGHQsEjnwge2xnoLx
IKYa35joCd8aUoNBbL3M+wytPzsxmDhc1yz9E5c2ydRwXyfkaKYAPfc5I1+utdUHD6WLOgmb50qU
12Qv54e4c5wtj9LKrnUkS7oJFpswJoiNrr6XQ65tbQCZnOKCq56qfd8qFqEyJDulXhpnMP6Y/+j+
JjO585WpTfvazuxvbRWfUkHyB5kgdPIxsjt4VzgBtF9+asFfKekqYpq7t3N73nfNRIwpB1HOPmuJ
m+IgQVKtckw0Axasox+j3KkIreIozOA14GYlBntxBdBp2xhlCsk2zXY0cPFzlBFXkQ7cJiW/wKNt
H2xZAEwOV0vEToE1HyFW4u6a+iVwc8Cu1tRANhr4dDfJIR7h6sXUQvBkG04XcwpzLBiW2ZTe+Zhy
DW3HjIIeYIJA4GLJkGMgp2XVDmsmR3VIALczQ2/cEAE5W2FFlV2M45b++lYVkePVQxueci04CjR9
903TVCuR9VscaQHZDP2l2zr8A9KQGO3zrjMY6eVtsRurNLzq0lI922zLR8XOeqj6Ev86nbBrYYwl
dq5sPqLnu3K4JJ8paP1VKNJvhWPHly5J5Tzky4ig86cbu+IAKoYw91g7FkR8Yh0aU8sPYzjTwxTy
5CSY0C0lF8BgzoOI+WEbAP/fR51bespiNG0bdAbnek4IOsqWNkv7jRR0GmqTH5IlJ0s/BlRSkLvQ
55gmyCF8Ngq8ZmScSmCL7BFmy30BO3YVjI1aN6Ul3qsh+ChtfQAcOd1giXoMFC8+4MmtIyGvJNH0
AKFi2HUmHhynHiBX1+YtqWEtc81qyQlkvQQJc+307TMR86ASU1msM4c2WC4IC5wa6yZryVvHx/cp
HRFdaG5/WUkt2uVmobOPDulLNoXpp1gcimBJc0+pavgSYGvhkT1pSXSlWS1jCUNCx82Ky2TUofrb
zKHcyvB6vLZeQIYHZRjladw85XbxiMt1HbblR+qIx8oJ7avEscZXdPuvWGjWVi3f6sUvyAmbSft3
u+387LhNs02s4iLPsV2LEKp8SDFd1OxiMfMWdgPT2grfji6CoPy0pAhvqy6vjr7RvFuulHt6N/Zq
dKF9DBYZODRKgqtU+mfhuK+0zZ7p9IfXrZToNiTDZb/1PWgJAJprsQ3Ku3Hk8VhHbj/cKlunyp7T
Vxn5+XFUbrahqURtGSimfwDkU0Lc3cZOL6u4zzdKLG/hRJPPLSp7Y/fanK0N3xG3ymr6mxEssUnd
ThNfm77MKND3Q09ygSCymCwYKDYNYoym16JLyMn2hje+eWANsh9Awtr3GXTRvBUrtURA6b1+SFFZ
7DImuF7K6qtWYRP7z9DPyUU3gu08BuGbWVcjyVIkbftD3nto1V2cjCHldZiqbzJp0wMBB+KGV+yz
gB4NlAVFVNsp91pnAd1mPm/L7Fg7uoHBq8oWT6Mm7LXFK3+t1YydzDyeLi1FmAmWzZgE2zEk74WS
hP1gXjkZ+p2BiOJbyrD8lg0gvsDW2K9oYIgLQBHKKyyfLprTDKi2mCpdAT4JNoFVocaB6bz2E4Qu
3237eiTJBRrj7mpKcrWtLIeJcwRYwZn0Wl/JsCIQNBnR75OislNBJvaDS5aAy0B4K6AIHxubXn3g
x86GtXA+T1j/rqxpdO9ARKeUHRIsQ21leUEl1QOnA0tlscCMzklEzNFICCzWKoMrWc0knYTCKW4j
2qF7QkYMT2WVxXpbaCB4G3Sbq6bP1MEXTnPOUk1/VyZmT3TyxjEiSOGOLuOwKbp+IvqwT5CdFdhW
Gy0sDnOEdsjC/3Lv86wJ3PrZfN31ki+EhYRP4zqvGBOKlF50jbhV0uODiWsye9dlw2oQ8iEq6+R5
MsP2XoZzvMP/22xpV4ImndHLrTJEO5eBWdYXonY/nVoOV3U/PvBDwmtMz+Q+ixJd8YCESzYcXTLO
3fd0ViEtO+SCAmqbbzlTkgrOI8kEtpu2SsyMGGcjOk1Zr56FMTnPVaQXHyALi2+BloAXs+ksJno5
fBWNXV1Lw+3vyVJp7nMwEhgmZXNm10lvwwpiO/yAaluOrXUxAQrdzBxmH7OyYr4XRs11ZwRM5sh9
kDcIHBUNUG1+JuZZHNo4W6r+QUdsjJgcPaX/6S6R9XbpBh6qK2dndIBVoiZN78vlZO4ucfewFMQm
cJLpKEtJzx8KyBNiC2utp6L+moaZzJSGnMh21IkRRu526SK1QJpvDveFBfC4CRk5Tklmv1S9bB5Z
gYcNZM8WQVYODtXXW8JpncWp3dnRgf5T+VTaLZb5iL4fUPJhO+eIzktSJGkrIoWbdPNTbyCYigHe
tMoYkklIF/edYdA2lSMhumy1lZck/uOoORwi7ApBofK3k41XR9ghePSgxZg6hdDGLa83BKHvunzt
a1Aq1TA4J+Ain5jr/D25r6ws0H20KH1WZE5cpDUNanLQgYL2hLclzJATsW3bwblRoDggZ5JLC0qe
RN/hjHcg2Gdtz37iMLm0e7j/mWWiYiO2kze8ecfikz8jGcYOb7rhVxWyWuAdjngdJuOWJHKF+S5g
PueHaJld4FKkWdnjty4lpjQbxQWJeBuJrIRlv34reB7PrZYgQZDs/FezbRReJBpO3aq1xV0yKnnG
pNxu0rhAw2tUUmy0FINUWYFJcsdhYww1WAdpDCQJOUHzktFb2A5RBec0696JxsnPSHh4LPXp/1F3
dsuJmmEcv5VMzmWQD4GD3ZnETdTdTLZt0my3Jw5RGxFURFDjRfRqegd7Y/09iEYi2qT0gHqwO5MY
Xnh4P5/n/4GQj6ovmiGynZcg9GgEOc7aIAYu2Zxrjo6S0HTyPY4WYHYiPNGjOP62GoZ3ZPL/qBtL
pz3zkOG3Eva0KIabrRBdazdwQNEhf7S8BlI8ImlSDz47a0By0MdnFGtW9m+joRHeLPxptwXRyAJ+
E4f31BNrrRgcQwdJXvwaOMXj3WCkPg566ukwxpb2EfQbRg+mNeLcgMcEPAGMIIZJHTXORNwh2HyE
j6PYXD5EGnC/yQgaa0MMJZBS+x3egt9xxGxiLbYT4Qow0tSYhFdsAYaXS1QVLiPxH0j7ZCzmFUsI
K+idje9sMbaYe7Mh718HTeB3taRFNiCmJjwlK0Qq8doXg4zpGrkhX0wzEChYtfFWv8PCcNIyxVYD
w8UG+pnitcEh1W+hEFC79cWKA+MhqLaonHXWYtRhi2WHP8Y3JVxQsxuKoQd+dezPG5h84NuBssDM
dKepA4htji0c8rzvKPE831A1BbSVkHMYGZiHjNk/wl6q/Tw2vODOVFFsN8RsxBTbEVsMSGZiRdJA
3PeL+jTFwVvFqQTjYZvO2h1Emp5AWsfOZO4s1GtbLE4i/G2QIhDfkyUFXQCgiNKIKcr6OVy2YjFK
WYllCv5ZT58isVFpcNruYHOJ4JR3P3fg6xpiuuKL/QqF0BimPvJTmk+pnRKTBezYctorzeDxsXto
rXFz6Yqty5MVgVqOwYniKj8X6xeEEgEr1Kbdq5D6WUclld5O1galldQ3JkHm9+sMLxnyW2ZTE2MO
EMXzb4vUc2Yxm7UisaGhAsEwxZlmaegPftf5VSLPvjHG0NjBSCOYNWmn+7nLrvQqjHyKbiFIgscR
ZHwmYnIXgHlQkJnVMchJFgC6fTHNmSHUdKuLkQ5hW3dWqCsxvftfUExAkgTPHbJsZqdBf7rH1Tyj
TP8fUvLZPRbm5HdpZ/ltSpy8xwNN8vF7Wf03fWmbvy6+UC7J35smk1hKBk/edLKfkRdKdI6zm95R
eienLhC43HDSJ+2Pd21Dw9cWov75WTCdPGU/1xSYLDoYFBRON5+0ob3IHHv20491WPU4vE7uzt0+
XPdP3pxZuxfvPzoVBRTahCHxlgC8usxeAGwFtVHoOlKHSD+v4oCqAHR31YJ7IR8IILRXoTiIJ7Be
t0FQw1OxGpZhU9ooFxKdkGjALUVytCgkEGG0htBTNp/qheQfS19HhsnxXgIXXYcHDbE91z0MnJ/B
aXE2zz5UsKrVPaB0mqqwctFQAI2CbdrrMuC7Y+EodY2yHTS3XCxUrK5VeFIVjEBDA0aFhgQFA1hE
aukBYioEQNfA3RUNEFVhkTegmb98qhaTzeRZ34zcTRl1twwdrh6nhgW1XdW29WwAwJvdW0RqqoLg
glR4qcZWa1hQEBbvbwjypK0t5lCdWy83azqKAyWyzi58895fL6hQJmXO3HWLqoWkQAHk3VODraD8
Y9H7sxjw3vf7g6bY8PYh7G+ny8otHdmuonRn0IAvsChDkt+tkXuBYAZVoV3ouzhUcXyYpNRBbMi/
CKaUXzZsBUsntAXMbFeRHx+mAgKE6O/2HJtJukIbraxr/BdzJogYC+pt0TxRJ0qCeElxMekXqjZP
yIbTtKEMI/bBUK6jzlN26jQVk3kT6vN2E56bNgzFRCIyPaXsIlat1aTIA+Pdc6euyDiDJ5rfYjYU
FR44Lhjb2LxjrnjD6NkdVZtDL+inJ1lvMC86yx77wvbAd/j77CDX6X8456Ca+56A1zZNv4DZPub2
GekZa++X2zNX2kz259nzHbaca2v7UNsftr1B5EY9nJTTc3t2lxkM7rjM1XHQ3W7fcOrK77RBKdla
k8gBUH9wg7P+4OwGKMyg4PDMXPYS4Q/nufjvjelTj9WcRvhdu9sLybt+WUPLXvzHn8Gg1s8giUUP
wAmkbBs/uc9ziVHgHguTbJPLtnIL68id9J+3V5I4FR7NyjeULAYBYbuYJV7sepNc2Gjy8CxUtsm2
m8Tz4tdUuM0u296/h6qWHFQtkLH9s6t5Lg/FIx7ulMo+4tdej5c38XIvrzDTU7alC7oLYO9B7Zfh
j7/47yJgYt7vpYXL/elWi6blXc7scLLe5gSL/iy/EMk3esHAjT7+DQAA//8=</cx:binary>
              </cx:geoCache>
            </cx:geography>
          </cx:layoutPr>
          <cx:valueColors>
            <cx:minColor>
              <a:schemeClr val="bg2"/>
            </cx:minColor>
            <cx:maxColor>
              <a:schemeClr val="accent1">
                <a:lumMod val="60000"/>
                <a:lumOff val="40000"/>
              </a:schemeClr>
            </cx:maxColor>
          </cx:valueColors>
        </cx:series>
      </cx:plotAreaRegion>
    </cx:plotArea>
    <cx:legend pos="r" align="min" overlay="0">
      <cx:txPr>
        <a:bodyPr vertOverflow="overflow" horzOverflow="overflow" wrap="square" lIns="0" tIns="0" rIns="0" bIns="0"/>
        <a:lstStyle/>
        <a:p>
          <a:pPr algn="ctr" rtl="0">
            <a:defRPr sz="1200" b="1" i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defRPr>
          </a:pPr>
          <a:endParaRPr lang="fr-FR" sz="1200" b="1">
            <a:solidFill>
              <a:schemeClr val="bg1"/>
            </a:solidFill>
          </a:endParaRPr>
        </a:p>
      </cx:txPr>
    </cx:legend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'C0 - Pricing'!$CL$9:$CL$21</cx:f>
        <cx:nf>'C0 - Pricing'!$CL$8</cx:nf>
        <cx:lvl ptCount="13" name="province">
          <cx:pt idx="0">Hauts-de-France</cx:pt>
          <cx:pt idx="1">Provence-Alpes-Côte d'Azur</cx:pt>
          <cx:pt idx="2">Corse</cx:pt>
          <cx:pt idx="3">Occitanie</cx:pt>
          <cx:pt idx="4">Normandie</cx:pt>
          <cx:pt idx="5">Centre-Val de Loire</cx:pt>
          <cx:pt idx="6">Pays de la Loire</cx:pt>
          <cx:pt idx="7">Nouvelle-Aquitaine</cx:pt>
          <cx:pt idx="8">Auvergne-Rhône-Alpes</cx:pt>
          <cx:pt idx="9">Île-de-France</cx:pt>
          <cx:pt idx="10">Bourgogne-Franche-Comté</cx:pt>
          <cx:pt idx="11">Bretagne</cx:pt>
          <cx:pt idx="12">Grand Est</cx:pt>
        </cx:lvl>
      </cx:strDim>
      <cx:numDim type="colorVal">
        <cx:f>'C0 - Pricing'!$CM$9:$CM$21</cx:f>
        <cx:lvl ptCount="13" formatCode="0,0%">
          <cx:pt idx="0">0.11493018259935561</cx:pt>
          <cx:pt idx="1">0.06928034371643399</cx:pt>
          <cx:pt idx="2">0</cx:pt>
          <cx:pt idx="3">0.11952235285445756</cx:pt>
          <cx:pt idx="4">0.13404486251808945</cx:pt>
          <cx:pt idx="5">0.045327604726100867</cx:pt>
          <cx:pt idx="6">0.18076161291528092</cx:pt>
          <cx:pt idx="7">0.10114572144647349</cx:pt>
          <cx:pt idx="8">0.061224489795918435</cx:pt>
          <cx:pt idx="9">0.12164339419978498</cx:pt>
          <cx:pt idx="10">0.1215121188709416</cx:pt>
          <cx:pt idx="11">0.24361948955916435</cx:pt>
          <cx:pt idx="12">0.21254923021840288</cx:pt>
        </cx:lvl>
      </cx:numDim>
    </cx:data>
  </cx:chartData>
  <cx:chart>
    <cx:plotArea>
      <cx:plotAreaRegion>
        <cx:series layoutId="regionMap" uniqueId="{76B93171-5DE1-40AA-A56F-87F0611FFA1A}">
          <cx:tx>
            <cx:txData>
              <cx:f>'C0 - Pricing'!$CM$8</cx:f>
              <cx:v>Spread</cx:v>
            </cx:txData>
          </cx:tx>
          <cx:spPr>
            <a:ln>
              <a:solidFill>
                <a:schemeClr val="tx1">
                  <a:lumMod val="25000"/>
                  <a:lumOff val="75000"/>
                </a:schemeClr>
              </a:solidFill>
            </a:ln>
          </cx:spPr>
          <cx:dataId val="0"/>
          <cx:layoutPr>
            <cx:geography cultureLanguage="en-US" cultureRegion="FR" attribution="Powered by Bing">
              <cx:geoCache provider="{E9337A44-BEBE-4D9F-B70C-5C5E7DAFC167}">
                <cx:binary>1JvZct44sqBfxeGbuRmqAGIh2dF1Ihrkv0qyJFteqm4YsiSDBEmABMAFfIjzHnN/3qBfbFLeylK5
qrtO1JmYUigs6+eWyERuX1J/v13+dtve39hnS9dq97fb5cfnlff93374wd1W992NO+nqW2uc+eBP
bk33g/nwob69/+HO3sy1lj/ECNMfbqsb6++X5//xd7ibvDdn5vbG10Zfjfc2vLx3Y+vd7xz77qFn
t2bU/uFyCXf68fnW3ujb++fP7rWvfbgO/f2Pzx+d8vzZD09v9KuHPmtBLj/ewbWUn/CYpiiLk+fP
WqPl58/jE8pSkvA0yT5/fXnmi5sOrvvXcnyU4ubuzt479+zzz1+ueyTzLx/XzuSfFpybB/G2Lz+u
54fHCv2Pvz/5AFb45JNvdP5UHf/qEAjb1bqonbf1rcc/Pt/fjN5Fd/fR9xb96OQ/qvzsJOMZxQnj
n5T81AZJguOMI/x9G/wBub5vjF/d4NFivrPwv5LVLm+Ce3Z3D3v92Zmp7ROfebTSP2q25IQmKUpT
kqKPX+SR60ToJMUckSxLH/vMH5Ho+wb79R0erePH578+4S9lMmumewhv0T/a/t5F+T//y98/u/tf
/1hH+0WTnyLeo1X/UeuRk4yxBCWMPTIbP0Ec8TjJwHAfv55a778n3G8Y8vdu9mh1YNN/5P94/lt5
4P/LgHlxe1v7G13/mT5HThIU8wQj+tk8j4wXn2DKYv4QLD99xV82zKd09W9J9H1TfXPpE8N8c+Sv
5GW5se7PtAzonuE0TpPkq+q/KSSyE4w4hmj42TDoiVs9SFPf3nwx1/f8+/t2+XrhE6t8/fwvZROo
5+x99OamfUhZ/wP5KqUJRDb2yXcelxn4hKeUfMpYn45/McYn38n/mGy/Ya3v3eSp5b53zl/Jii+M
7W703Z8a98B/YvAexvmjgIdOMEYxgRQGSoNO4JOpPgsQvnz673vTL1c+McovB/5alhin+7aFSmIY
IRXV+s8MeOwELEJi8sWdsieWiXFCs681O7jUF3N8MdIfke377vTC/PoevzLcr0/5K5nwHyC+lfo+
eln987/gx8ea8Ismv7ex/2Djy04YNF4p/lrvPbIiPWE0Zh87468x81tP+8PSfd+Ov3GbJ6b8jbP+
Stb853+CM/5PtNAp1IVZzPCXqv2xM8YnDFw1ZehzbYKe1IX/vljft9/T658Y7nC3/WtV7sKMVpoH
r/vIOqr7KDed/+f/+RP9LjmJCY1TQiF3fVMn0pMUQR0Sf26pEcJfnvkpav53JPu+zX77Tk+s99sn
/pU8T9h7fwMW/aLOPyF0pic4RQlkuc/YCkr6bywZxScpydKUfy35nzidsLWH9jD8nkS/YbqvVz41
1dcDfyXT7ADm3j3bOP97mviDaS2Faj7NMsw+98mPa312wjHB0Ip96aKf1Cb/lkTft803lz4xzjdH
/p9a57eR8FciXtz4m83HAvobKvz7Rz+uHuj+k0sfEflHCvhi3MPdj88ZTRjChCUs4wnQdZaAfb4C
+4db/m49/5u3uL9x/sfnGGIofUiEwEkyAggSQux8/3AkwgC9UAwbg1MOD4ek+PyZNtZXIBM6AWfO
4iyDJpACAoOrnBkfDtGPno6yjKYJQRR21tfhxqVpgzT6q64+//5Mj92lqbV3Pz6HBT5/1n8670Hy
BOGYZglnHHNGCSEUFt/f3ryECQqcjv83iFGR0gYr6IyZFyGTrpi7fhJOxv1FlSTkqukX4vMKq9M6
w2MxMt/ukk6/8NMcnxrjL7Spy32NwyujyCHx05qjFP/sO6ZFO9XmpbTK5ZSkw3VsukOva3PZGfWe
GN4JOVZjHo9kOGjU9xs6RXYTp8OyR6rri2DkfuiytAiTj3JXTigHdZEXQOnr/RrrCyYjlSvUyry1
6xufNaMYl6YSyUDtac2WIMq6G7eopfHVDFOloSYXNVV8B/ULKkrM+m3jSLqtSLduycLeSNtzIlYt
X2VuLjduKGUhWVmfd2uUNXnJLBNpndqN4fPrTrfzWaCZ23NSHxs2TTsUd4XsDc51zdY88df1lOQD
b/g+NnUnUNr4TR3b+WWQdfuurAebL7Vqr0tWDaLryjaXiR1PGbN8P0Ro3gXlznHlV7FmShddRcsd
1SnPBwrnwrPT67VpQr5WbHqRDV2drwPpCl+qLm+6ss9X7+goghz7fI6kFqi3ZDe4KeTKpnNh8Vpk
C1p21sXrJirnNU8dmfeex9WWsrYVDuPxMs68FZmfklPMs+j9FI3lBR3CdLp4bC4U4+sh9d2RpBYM
3EbtWclBK6rG/U3QqCyGMmJ5WiJSNIObt+WEVxFniTtylvC3zq121wQk990kN5ysbG88g+1Dg5vy
WHd8H03RWVY7vXedYteq7/y+T8dxk7mWimDMcGwmu4hBl7goJwPCJkn9GvOZ5XBgGoRiahF28UfA
LutrgpgUUzUS4fUcT4KWdS+wypSgVUf2qa7lizLVqhUBkTk3qerEgrrsNOszeb5GCROoY/MdI4vc
ZFGJ9trrUzP0HhVDDSfbtiWbejY0xyZB5w1t0MsUdyFPedPlLU6mraww3a+uaQSXCAyaDbWIE2M3
6VT1whBlRb26WsyJsjsfZCKS0XeiVC59sL4W89jcsrmJxUprKxCS3VFHUXhfO/c+kDWITHn3SiVB
57FyQ4EjTsUcQlpYmbLtNGVIsDayudUJObcedR+WDHebVjOc111TC5/OvMB1XOYI67Uwlmf1Vnqu
8nparhrW9ocuxs3WhWE5C3Oj35UKz3mj5fLGRexl5SaV96nKjh1j7gWnQ5pDIFKbjgysaPkMawpZ
uQnr0F7HCVa7kjtwMMfoFulIFW7lLyleb5yi6XlG2bhZjSbC2LiI67g5Sht70NVYZnkpUxh8lgkH
HGnSjW/ayyyLyG2nULWpdOleWG/K47TIPo9BC+fWhuEMupiwCUmDjwSh6W3F470aOFio89G2NC9N
m/rtFGqzCaOpc74YLOxUTZUIg+dFHzGzl+Ngcgg7eO+8jgXFZD3jMq4FQWZ8EVeZPa3auM/H6OHR
SlJhI2bHIu3ZtAgTwL3z4GW/heguKzEguwq+xsuVr5PxBcSu5jQhvdkHPMuriq/mSFz00iXJcIkW
m+0bE7MP7WLKIa/quXxd9rh3og+OSxElwW5UsH0O+7+IBlxe2La3R8P7GBf1Grud7tP2GE0rzyOJ
wnlnSClCtaavymV2N40M85Hi6KBmXuY9a7nQXUKHbY9d+oIw2AuRYuQNqdvyyqYPCggBLVfSREq4
1CXtJmnSeYviajlXism88ZCMi5auJBG1y+o7G9p23vbZjA+udNOuL1e9a5J1OM2GkBURN/GZJSba
rnKUtgiag3tHGXrJp2U8TGPTF41W7joxXhVNgDiWOX9LR1Lng6/2rqo+VLxsRY9t2K19f6pBVx9U
i6pDM4ThJ2KX6BDYQgqtyuEsS4dStOXciSpGdueatdvoVb2rFsUg7CfVtZ6GV8s4lr3oPGpfKJqM
m2a1EE3WUJFLV2WmCPFwDd5baVH39r6qqNrOdHDFUuPk0DfternYmsaCt765rVbc5Ws7Rk1R6qbb
hnIq59Oyo9lQ0MaNb7LEVENOYgTHtIxfL+mirlbLl3c+4FLtWd0khZwhwIpQ0mg/tpac1l7iXWJl
nBQxl2UtplIxl69oLUnOjebZvo3oWBUBR2xHg0IbGG5FeKfLWCmRDTz1OecTJHRVUv2Wo657vSSB
vlnM2N2Z1mSvUWLCdR/rdBItLyGer5hurI/D20r25Eh0ORVtpPhlzWpbEG/0KIibOrpBg1yagi9Z
tmWQWVoRRVy/jSC0HseK9EeadHg/VD0kPRXYVskskjltzHoxUMQ2vR/P646r68WjSDTRQm7ilA0b
2qWQSBPuRYeq69VKd2r6AZ0T74btqtfmg5PNekc6ZnPCxo4JPETyTMZzn2dB+o2BGqQR5dRmo2Cz
R9cu7qdM1NXczUUdGr1f22w5ojaatnXfWCsmo/1UjCXsaNENmX9ZpRpFeTpG6YbW1FwwN0Rnq2T+
VJk47Cojo1WECXiX6NasedXOHtd5N8ZGbxafrce0ntCHIXHJ2dhqiNK2JPw2LHH1U+kqDHVHXb21
K+JqK7WKct135c+ORRXslnVUXrhoDLvMNtmFSmqbR2Hkuwg1UbeJWKqT3GYm7ovJRNUKeSPF+cSQ
vseLVAdELLdHSC1JlVej05BTSWReJ743tWDZEgVQWOOJSKI1qiGn9OOU00lPqaCUJlAvLH31FoK3
azaw9u5QwW0POo7Zace7N0mAqA7e6gWSpt+ouiJ7TRQ7tBO9dTqG8AfRO7cqm4veuOgQp64ukmG2
RiA+9IXx7WsoYU4ZXmOBZ0LzIVm6YlrDsGORLjcqmdUFjUxVMIPjV2PDlr2S+g1hbNinw3jXIDYL
KIbHnWUcCqQ40MKUMp9sP+UtKtsXsGxd6JkNAnT6ek4i+aae2vqYtlN0MdIebdcKn7tqra87GvtT
y3U4orps8taDm6pmdoKubS1Q5OL3dTN3F+PYQfxZ4i1r/X03t+OdnxwUq7QHjfvovBlSfEMBcRd1
xGVeDiRseuvw62lIOgGJkom+svVb2paxERD4yi0bK74HJ+kgFckL1qZr4YfA9gxDnGosHXetRLQA
j6LHpVnYXpdQMEkXQTXkMVRDK+doXy/6bkya7jDNku0nja91Q97FSXIYmTX5PECqi2j1Zh7UYalj
vUUDkWKNEFi61vNuGqQYk1gf5yWQIiqXO66y9m3wQ2UFuMyrmC3lIe4yntvQ9RuD2ZzlkLYXwcaF
HJtoZZs4VCkF6aFwWjOifjJlVx0YFGV5mMm4hW7hVTz1Y9H1WIkuqsObhU/0XWDG5syoN5bVSTH5
Yada/VaViy3SxhgRSOwv0mWudrY1yWYKZbTzJrlMyhDlsxlbaC7MkEP47/aDiroCo6xuxOJpdDO5
e1uOXT40qL/ymFa5aW/Gtrv0CcR0pcdexOVEXs8Kdk2cQo08xooW5bJkb5qx1zmNXXQeK+zB800l
6pHMAmoIDlmF6VxRmRs51JsEhf3i1SurRtjPyMxCsnCxsPQ2SyF/99rTvWINz6GYR8WII1zIVZ6p
MaKFZbLOl26e3/YluZJpiUWUNlU+8ekgZZMK0/hpv/Qc7RYaTTepZvOroNPuVWnkmGfM4byPxkSs
VTKJWa94q/j6QbYqE3SBEr3iIT2tQenvg9KLFEPpmj0e8HHq7IiEmyq6AZmhyMt8AOOVHWSMssam
IDKgzcwqWCABffkGwT5CQ2TEMnXqTWptdoynVm1D270O85L33KXvPWyTLZ3X7KzRtrkMhOJdPOFk
U6WqqDKVSKHWGW2gHp/zcZKtaNDY2GIZy5+CKrsNwe4yZp2oqUeigV7uErflupvjrDzTNeEFhLRR
rPWKthm8YXaIiL7NrGcirujPC4mngzYp1Eo9Q6LC80U/yXSf4KG9/AgNPvONR534remDrWX1+U3D
r7/+x7Xp4Pvja3K/fPjwouIvv51/ecPxd8/a3ZsHIuuenvQgzdd7/fJC3gPT+Pp23hNm8umdyN8A
Kr978BFteQSVvqUtKf09uPL4bb4HQPFw/ieSksH4B6gH0BIYmXOUEUCcn0kKO8EkSaFdTBFLUsBp
35AUfIKAXwNeYfBKBOEJgM8vJAWfEJYC8aGcYAAfMM79su5H9gOw9B2S8pijAESiAGQQ4THwGvgN
sMwjjtIMrLRlr5Hg1bA0+wWr9Q1tWHbUtnNnTTMilH+jmn/niQBsYgBXcZzwB3j4lNx0Ue+dcVB3
aatzUrHEiHWeMcrNYm2/ZXG9Xv3+IzFov/+FFj2gMngHFd7rAVM8fCeg6G9pkRlYbUoEkGXha2eF
mkJXQsIvFVS+8Zrk0FslG57wUm3aupXvRmoiaM8l/bAQ276f+3gyuSRkeZt5MqcwqvlK4r6jkYcV
P5YuwxgQd8woJQlJYV7xrXTEjLz0kljRmLA6MWnHQ1Gujl8wbKJarO2cFpqZMBa//2D8sO5HT4Y3
dmEPYRhQZgh42oPevqFo9cgTVVkIblDURfA+LUrJTrZktaI31YgOtUGjEzWP7cUoe4tPh3rMhryl
LsK5lcCHIIePdfuS4cZH4l9IB7TwqXQM3mmlnIKTgHeAD3wrHV2gDJs55MO+NEssIoCOl5Y6aD1t
o2phgRol+8hGqS4YtwHgWFKZDyalsJeaLnI/A/Krr7pRN9F55WoZFYFHWf8vxXwYw38jaBIDuotR
jBKApSkj8PLfY0G7tObZwkAZipXsUMvSbmA16rRpWrRPkIWWQ60bTDP7ppIzfT9oJYFctom/sKlu
z4KS7CfuK1oLrCd3FS0JyVVoAZGMqR34YZgke0fqaKiKvq5wKNzE8M1os+BzNU9tnjWhqXaDzNqq
WNLIr5dzyNrlimY1fr+WhtN9H5fjQzM5Wt1crirW0GRnhpArlXVrvCHWk1qLDlJULOK6MhlUW9Iu
07bFeFWXFZ/rZScTrZUoZUNd4SG4SSYmzxP/KrGsx2CoJX2fRCNqC1sPkTuMbfSAIVind37qFYBI
/8CgMpz0M3T2sOei1Rt7sGPv4osw6TIcVuDdpUDGR060li0q58kDXtV+Xm5kUgF9XXUGzsABRNVn
AYDlLAjQxA0EHLjj2gfkxYQm2ouy7+Ir64IsoF1lXa4SV5/TNaH2XEPPiESMFvg3WtpY5lHD5ZxL
0wDaQpaCKr1Zy2E3ZIuXwqwx4LluqtWyCxFC7yUHviqyeIUTJevGvAVA8dB7yeHYlxLTrV911V5P
zrvT1M0kEnNTqXAxAm5XApuhfQOTMZcWmczSuzasySyYJVXe4XFZ8i5bk/coWNeKpFdpKyRtl0tO
PcTptUTsNJr80ok2gsIMAK2DkNabFN2mtmqarcqy8jyVKd3y0AcpOjkRCm2UTgtnsjVfx9lPmwUA
64Gu0EgGFY8on/2iV0B1Y3W1wkvLd7WZ50iEmgu7Os2F6zC+Ylns7bGEdsEDe4Te6nqkk5ECWEeV
bbsK+jKZ6eGSyUVbMcQe2mOILNO+JBV/1bPeLAcWTWknVCfnq7ShdRDAtxossM1qttF2MoeB9f0u
ajwQrja96bqoWwSPTHOzQpkb3/a8tFuHGnUXFHRIIuINhCpLwoI3bNTDpu70eBpWfjr3fr3DLdR9
A7ydvyN1PN0yE6tzZBW6TgAfrjnJYg0yrIvf+9mSF75k3UHy0b0F4EUK4ksp2hp3hVmgoq6cN1sG
cwQYPCxxAMOnEhqUauigoTfTNmuqTgnNKOxd2nu8XTpfVkCVFMTx2eHbFZgfUMq6jN9iXZXQyzd6
JjkUpHZvGRtHUUKe2GKU3HMv1XWkaPZhiAYWcg/XZ7lzLRRpPSJYkDSpjxh6gTw0aVJQTfoNW13/
StEotGLwWr1tDGqK2qZAqechTiDMgLljQG2NRBskMyY65yB+rXNYj0kY2Su6Kva+XoK+sEu85HwA
tiRHnRyG2sOfqxjOI9EjZk57FkNUMQMnU258o/yWK83stoUWcRsGHN2bNLPn0OyumxH3/ZJrU1bH
mQJxEqkZmw/GrUD/S9KoPFQRIItmjhqgTDLNdktiWOFqu75ETV/nWKX0tJFO5YtyUXUefDRmp+0Q
NTmeWjyJ0S88d4C/Nv0MjC7XCDIXQutFk0UJZDXv53c9SWCzllyS89hVydaNg7xMNa53qmlQI6LS
u83EfHzVyNUXoBmyT1xKczoa9mbIACjkdaizWlQmWreZhUpf1HFstuOg0r2qZNLk40zrYxiHsEND
y/yZkS09EI3CTlXAMISOJpdXrR5fQeZv36e8JucK22nbdUtZQuO2zlUBs3E7iWGNh5cdvNln99E6
jleB8Arl0LbzUzZlaXM6eV1Bk7isl5FelGBorleRohZiWeWGHHbx+jORD+MUbSjfrlnykH2koelV
M5ouuupgp/eHes7WbA8JOSoPwM4ATsxuqbYD7Fjw7Ya+cEnc5NnM580Uo7lQvIryuFFjETnmjkvL
Lqd0PsDA7NqUaXzWTCFs58jv4ibeDQm+7dr1ZY+ye4f7l9hkG97E74OUF3adt3StL+vI0wOzbrig
xOJKtC4F6DZKiKkVftX2/NxjVG9dPQm2tPNx6Qb4X0Og2U0ArtNyxtDVdevrcs6W7RAzvtV9pvZT
cLjI0pgcINMlRSRrdQ+sudrQSA472IPJpuGzfz/RYTmd4BEJZB/DNzYFPdKUDG+MsiUqANjtq7Au
botsylvBiNf10bIwhty2WX86Kjw1wqK2z62Jx1bQZrxRw7rFi0b1Oe+acQbyVKFtUs+2dQIUWsqb
iAGUhSlTGr3qaym3EJ8reagVJ1Bqka5l+7KUKD2f04alm4xV7togCKqx6jFouOk28zqM5Us9kLWg
kpSzgE3Y5yjDpTx22sVQ63p2Ng3luk18vbgdlBpzntmFVTmp5+VFMwO4Emk2zvaMhH7ZAMhb+5wT
pKYiG6bBbeDv1qY9Ti17MXCYwwGkoH2SG9PxKg9AV5FAfl1fqhJ0DmGQEZzDTIr9NIxJlW3irqpg
xIdWLFQr42kLU2L+Gnx2OFMBhTnXUZrAoGvSvFDAWy5XCEBbRaKgN5OT7V0qPXnQUbIJFsdpQfrA
qBhMrYCflygTfu4czQPpeLxL54heJVFd5oAEmg89ltHrYexrwN1trQ+uklJuVtrYvEkSl2eyATTN
Sfquimk3HgeTAQhRHjjgwdekhMwxhXlXITPsqZ50sUwyKzQMQS9M1+lqD9mkvUijbPlpjLv+JVXM
HkOH0qsJDp8Tht9OqXLHpKHxuSGtfBMHwPRjFXv8M4M28DTjALVl2eIPypHktRyt21hTjgBPE/aT
xyU6BcPBjoHllbbobBz5vG6ZfcsHg2ESt6xkE6KxhSmDfb/EZtms0MvlDRn7vYsbG0TTd0sBvg9V
QEsjGJWOssU/942vRQrE9YgHk/QinUDOZiZabxs6efB7o/PVVAvYe1mOvIM5xzjMTTH3ZtqUc1+/
VQlUfmvP0yPq5IDzpF/AkmNGwpZGbITiCjfz2cQB7Es1HbvSclECwxMlmpP3AY0qT3twt7EcDyVR
ckfTNbANxK75hcHkdA6teTm2DEa8QZLpMC8wuxyiPr2cmcfXTcX0aefx8CIkfbgMfUc9tEw62zYz
cOkSc+gv0XKIwtT8DK1plbtsXq4yyBo7+NOsqNwkHV0vKqKB7fZqFgMDcAwZjQ13OqblWYcnfGpt
5F4T6NX3KtDh2GW+Oo9nIy8H1JxK5S6StdRnfRhRXEADcJRJdNDKNu94aeYbVo7m9QjFzq5t+RVq
6h0UcUGgyrgdjdAg0mRqz+wIU44edQ4QDo+3wKtGGNl2ScHWWEFCg2GTaTu2bW3mNwpF0DAOXX9N
ZujRTUraXdABBnVpBdSubvBuDv1Z0vZ4k0k/vsiaROcz76rTOGlt7oc0FZgs7oI0TXmY+VhBrJ3D
aXC9P/bTHF1DyYWB1enodJqrtRIZmBvsPlhVDFWVFMHS+E2QQ7tLSb+ezlrPhR7Z+6qvOqhDxmEz
Z920gYHstGtKcg/vNphsOz7MpeqSlqdDtCpRVS4TugrxRdQFc40rp887jfgCGapONktFoJoOEVDf
sZm3aVL509DDsBSAftg3ScRgljmG045qd13BlCSbU3fXzVlTyGnJDFBLmYqkjmcgmXO566Vqdy3y
MJOJKp0VXJuzruruQmnKLdTe+pTCoBICs2+EJwP5uSFlyGXfS4g7zr1IFhYJmCA52FO8zquHaTfX
UHmUMFUQE1dg4rrZOdqsV2Pq4+uEVmq//F/2zmtJbhzb2i/0c4IAAYK4pUlTWV5SlaQbhkqGDvQA
QeDp/5XSmWkzps/cn5uO6IjuZBqYvdf61q55Gw7KXqXlaZjlnWlXnw5m8dnazlgH0dIeQpy7XyUq
w+9iUT41G8E9U5b03K9lcMfgvx/dypIPkpXonbRW9hKoyRT1pl4SX+HM5RAQSzU02Sbp8kpGnQfg
KW70KOFy2ShGa0U2XP1qDns0Lra6DZaNX6tiGGjz7m/LKSYHq6t3+E32tI6aKC/rcj0YaV+SEuqv
c7s67y58XGFuF1GAS5qMgzuoXhxr1wxF1Oh+yuYJS2SLR5eHlOB46d12GGyD46hDG0Nwt7xvmiY6
BSilzgnqCzR0Q/RVwag79MY+R3riDneBhCHTBI+qavwhoMn3OOT0Br82KRJcLWfZNEc5GVcss753
arcXnAVo3WzQv0O95k8d0yqrKcVduje31HDnYAKzpM9KCetTzsodt2BUaShxvVfY3idIX+UBxfGn
XkB+R+Y2eu1bIe/AjKCyGus45YM3B2ENzpFOvq0yeQeJH3p02S7ZNBGTEaLGQ0zdKcAGSgfLotu9
S9pvA9ziV9sn+Ar2at/PiV3SyPnhUbWq7zMrOvGudNN02LToTRr3IYoaXpcn7v3Hhtf+sLIISEzD
jUtxgfXFvE0q81ESm3OyxztLe2P0mEI8x084+3pMYUZiI81oEdKkQvERquGt1OOr2vfk2+x0e8H/
2D+IFZ7MuZwNv2PV1A5pvSzsY2VGdhNv43YfKO6+dAFZHi2Z9jUtrZtPIedf4CnF8FqTZbrb4ph9
USycHuM2bG9mFrC7hQ7RI1t7loUj2gtLmvAJDSW/KZNuOE4wI24iwibgVEFNzsOizE0wJPZON8v+
NNZquZ8biX/t7ZgaE0TvdL8HkDaY/bywjbz1Vvd5GGizHPlgO5F2a+dOsoMVlK5QvM48Fiv+gU5g
jWZbzCjrPkzCh9/KgMFuN4n7FmGFHy1P9sMiRktSGJXq0pfDmvHATMddoQkqZNnNOBUYIzoPYyHh
Le17M6fL2kcfBI2sKcqRo+j0Wr6OXsEWFX3Iv2/BanRmynl+WifVvkQeT8phvZinUgTuZl9gYKiu
W76W8w4igpDo4zja8aYa+LegUcMNc3LNgjgS71G2v1Mbb27nFh1tCtzoySZRCPYDpWw97eYEWrN+
61jSfZ+mCecbjVFmLfo4qnCF9QF7Qi8DaiTdTe+TbU6eQrEMRYtFc5JtGOa27ap0n9otG4ymx9FV
wTO1w9PupjoHxPJkRkq+qnWvsqgf7V232U+wnlSECyuEcTHuwfQmQ7aFR5xISzZ2Y6VzdEkcHkqz
l6feBNPHfeFzbscuuFRx28H0rcmUmrC668kq8lgFw5w2bRvDhN9tlO59DyEHVSw7lInCete7qTIZ
seSk3eLK50m5rjttkQT54pd9P07Uxd+FjX0xE9veTdX4ro/Kffxa653BsN9gZJGnqhebg6qzDg9b
p3gJ12e2JNuXkNwQs8yozo2nSbHgYGFFRbq9fpmhPtmUxFP4RuQUu0OprPksUXh1h22Z5bHUJsAq
FJ5eYgjST1u3QF5KXA/tzDEWSJpWE2UwyIRru+YULaKqD1DwUB33TsXJhc9AKDK6dC45yaGU+jx4
CC63E60gpY1BucFumzltgcCRIG91gi6LWFUdcfO5Jh2tNI84Tofuy6xtA5m7i5sWHrSQ/KOt0Qrd
192m4h9Q4LppwfvYgGLgC9c4PNNAMVMeoh4ld9rFy0QeWKxK4AFmW9tDi6rl20ai/j1FQyC5VOZZ
4qouL4JZ9aL7Rb2ge5oVSrueffZLF5tjMyTc34fbSJtjw6e64Nyye4Ndhva8pbzO571u+sKha72r
Rrev5x5aooNyUa6PCy3L4UZQo+d0HGiTB2zobwc1wc+XSX0tN0e1D8chqRuUmhtAI17CzceR0IHj
qZt9yoZhUj+kgeaaE8Jj/oFIARYUUX+c6TWhShWARqEcwg7Vc7Faa8tUBywa70m4DzDrxBJDhocw
2Z0iUFZLulCK/37wHr/r2kv4J36d98fNb9jecRWz7bluqKYP+7riPxcoO4esg5T3vpywPA9kC51P
J7vaBQSOJjrzVc22TJQLZLx6W1BMDA60xRaA+zuM1VUdaWmw38XtKnxWEWFeYXjY09bVij/HYyDB
/vAAsA0vwRmhSUTPzIcouUNVXt9VFQyILDJ7X+djA+spW7EgwqxB9SmytupslwnDWp8SOLFhqmwL
FX2T/VCmnnTe5GrXzZRpVGC5HBsrnnzUMDGkSdnE52hrIogaU2QfK7Ct+GaGGSRL7Lshi1sdrjhW
RAzFCXbs+7ZmAlWyj1kFIsDhAtlYs8dnP9hS5yXtcWbs4/StZgvwIoOG+5NdyvpxjaLhmxbKvMTU
Smjg0/rA1pCsKR0FqAXu9xIOd7/bo4lKzk48Lsl6rlW8J+dxWaDT1guDU71Zvt6usyJpjbLqkdLI
cdiyg3qJUL+/Orr7ezkK2WfTPMkIF+rIP/DQhQoEyi5wN5tafPGzlYcASjlu6R1oa5pMYutfGz2U
KOj7VTQ/NrlBsie1MN1ptQwlP/TnoT9AhlnlbYX79ij5AmqySUq3H/DOoy/AGwE0R0EJHmh0vCnM
LrD6oo7am2X3zUfqx+V9UkX6nixddYTOgCUTJrFIcjA4VXXSmvvu4l0XggCdqibJx6jqVd6wHlu5
9X1Ej/0eorAKAkIfOUiN6OLUoJZUx5yqc0CbwWTgLQQu7rLayxyIWuCymoAk3YcVUn3iAhxsultV
ppwG+tToqL8JY1SJBXo1LG7bot7PY27Czw2/lp1NCKqC6XqIsno02BVgsErsOdODYls3HPVWCZQU
rsRXOTa1xGrRTVysdQyaVIKO6E9+6bv7NdGSPkQwUCkECYLSanJxrzIAI/gIC3bllsVTgDaQ/lzv
YVLV3/eupXHB0ObdU3zIKJ82uJzJSsYq280ygkOy0ZrONiZjWq5avYOem3xpZt19BhNX78d2itQL
RdEJ9qbqohcfQgtIzbCHENdF30Fd3LeHBNuvRUsg9lfiutXmq4S4cg4bO6CxXgO8Q9HTLi7qUcG/
bysQzymNqvCeLQN/KzcIz72esUFNpfHTAUMK66OwfFJps6HsxhNlH+QRSFoo3S4CCZ6MqF7bOehv
4WG6KZcgmu7B4OGjGRWGR6uXAP5mGcRFKKIKrM48BTVWPCn1OaR0tceBjNF+DLlXuDGWGu4K0Cim
itEqt2b9NtmxUPg4NsXBpURhejo/DFLizMMlDMKlH4D2oMHph1vTWnu7Mg/2YRZa+I8x68evTgi+
5rjGqbtw9Ef701oPFcrT3tI5c6t3oLqTcf5gtZjGDIQLfA5QV8n2/NPFciCG+nPoGxal4MjI27ha
eb+1yeIO606TKyJOwag6OVXvunaj9HQ9PIsYm02kQW3AtzAnGvSjiX6WDXSTc7LYYSwaWX1fJW2y
aKxQ040Nk+d6g1yUep3oF85Lv+eLWSIPMKXn0LlnXHXpMDN7W85UTodpHSQorgQiv4bKP5y2leJm
qGNVjWk1DLcloUN56RLZx6CW1to9tlLP1f0Sa2xe3u9e34b7NmMHQiihl7UTrT+Nm4aViP45Umew
hqXP5yUAIrsu/fJjGYNKwz4LupcpmkN3sXtHy0/Ux36WKd1LdY5WsugvYRN2/oWW1+ogIVYkBe82
KYoEGsX8jpWtq3ELdsVEtDTgK5Oa5VCAmnyIV+g+WznjzoCJ0tRniW8J7aWdTKezXuCmeGO+brxP
d7v05hGqfLs+Ia1AP3jjgS6ts4z2QziuFTD6mRv+YIJAoZqrmjzZwks3EPpsqqE7LJAGX4Xq/Neq
Ccs77keC9pfzCxgV/8r42KDCXtdnUfnxNLmEp7yK4eboODl1KJceZgpQk04knPKh9OIWxRyeRKfQ
5HBlxTsWxfpr14sKy0c24hjW9fwIH1t9J9Oy/Vh9tTfYVa7Mvdrm56adWnmxpk8u8TTHSx501jZZ
gPBLZqvSvYpwb05rOxUaIYMm72ovPu9Mlp/WUMgPAUrfXGgsBdEBb2yDin/vmz5hqYwEvdtcq89i
G8KHmiHjc6rBLtAbWzqiUjVOS96MrT7hMOAntFXLlEIqGd+mekLIozU22A/g+wfcQ3P9JfKsPQVq
hwKQWHmJI7bfcNAbWUwCeePqHs7h3on7Wk60iJ3WCdgrX3Y52zkLYISU5Nir2r+rgfCF8LGGkKUV
Aj93iWf7SUEh/EL1WmdEyO4BO2gKclErFJWiXs1XG0kF3RBWFEzvrb3VDNNVsg4yygxbuhlkWqHT
PWxyll0xir5+8NBbK+DFK6xVXjnEJQh4pZTOZf/Oc1X/gJeNw45s6NjqPgxbgKJyirKlr2kGhF0D
SGMdK1DXAt/TU7Tmc9eAwFRmxM9KuqzdmvLspFVpmyTmE+BelZvZLLfU++pMRgVzjJSvPIG4BYK6
RBhHkHHkhW/t8uos+ZEgbXMPRPSD4MThKhy7wkHRuoV/Csptqrs9C9jSPI/a8lwsiQEgJmD3LeXK
b/QOSCKOAvO+diz54pQdbwkQi0eIqVj43s7AEfkS5jufsTZk1VCgsuBeELpQskJ9RcuzEkhoZeUW
2IOIp3jMZR/O9VsPhv4GxluWgPsEIts2y7H2dtXgIwKTs8S2cWrRHWdAJ9+Fe9LfgiQZUzjWiUhx
nrITxXcGtxqN/iMzztl04na88+Ukz2iQ1QscByRxOkMhsg01fPoyaaKMWSkv4AfHzzugUjCSrh4/
2CkR941v3Sc5zbSQCUwmUPvkdSCBhaKrcaU24wLBIurCpj4YCyErXXp14QFucjcA8D5UIV1yG0w/
AkG3Ex8mrfIrIpT9v9oSh5+6bAFuSuiihmla4GsXLgOWjZqtKsebtoEotSKfkKnEDsV/hlD+yOYA
7UgiGqMfAJFAeRRHV37qd4TMgvMyHKYaZ24746ROMMrh4kuzfbWcwm8Le/HQWorK8j8/9o9Y1s/H
ImkeA/0KCSo3/qfHDqbZuXcahvYQiCTtlWMleHR828XaJ2gOBMDlv3gmCa+4z284EJ4qr8lpirQd
QiOYPPEn4GZZY6l7BfdZb+yqZrZjCB8qxOGVgiDSy6HerXm/lxomLkFNDRgiaU8w/dHxbV3sdVG7
OHxzapUbGqgmRPMqwFW/cqp5cI4DKObAb2U78jfYzaihJ4RqfvSdci3M7wSUCnhu1AcO+OlXIUdY
QAYT7whuZjn0J47s8FMLWSPIZuWj+41M5kOCLtdmvUZZ+4SgDwEGFJpJn2rTb6bQLSIzRWdLgRyR
5rDnWjRG85t07EqQBFOHUxSbDlKZDMl72Rg4qHOrg3NYui6Aq2TnKRPx5s88GuLnPWoVthZ6hTeL
mMlTX+8JNFiUVocoQHGZzRWLWN6ClEdZGPQliGpgKXG+1CHh56QBT5q7dXDnWIXo2XbOoX4A8plu
SBfP8E3QX78iZzoP+cTH4Hs/JAhJDfsuxBGOVfMpVgPlx6bdEl2wkrivKtmbMAuW3cxpt+1rWLTb
DjBgrn2c6wlKNBrNcccRAHUsyMI2MvMZOaGpQzfTQTiWYlku0gM7TRNvWwWCaAHwUiEi0eXTBM40
r4NmOFb9CmBujKOoL9pYmw1iQw0UtiWdxPENbIanTpkFsRsVysO8O3+eJEI1x5+b4/8g1H8ZqP81
K+TvqVfAohFgwZgIbNcrMPoP0PCfIr//NJPxL17pF6/K/kYBqkIplFH4dyj1F68K7hTZ3Wu4Nw6p
wIw0YHB/D/4S4KrgBwXj0ODZNd37D1w1+VsCtBQviYFquFAl+29wVXzKP55RIbnysr/7Cq7Q4O8O
5AQ+vkfAeE8JoJvzmuDk2OvgKRwS1GWbVY9Vb3YobnS6kSZ82PdwSzsftEXlhDrGvLEf9yCAGzSJ
5aYrwXibrY0yu6t8o2tyV4/Na7xC0ozNsOVdgnwSa4MJ1ETU3Veh+RhvU/BZslZ8kqufCgPM7YXy
TZy6dV6/zKZ9nNVwpC2KRRtgM3aLGvI2anv4x/zWMIW2lENGvp4sXwbk40ZgL8uH0gErYTaOjqWR
A7Qt+T4yyeem5FADfQAZK4DG8xS1Lfk2QJo7sm6jyHJAQLXGTXdUIgs1U/bZTvRH3MEkZotBrkYC
O2dIZd/jXX0CuP/guumlDHz3Idndmo6MIyQ5jEMOS6XLZ7l5DTUike+SxrUAbIbkMqvaIAK9qxFC
gnIZ8pLwhON2hhOMLGxqxzK+g49bN2k3TPPR9Ut4G3UKh+EMH3NsnedZ3+jmwffJ9A2pj297TdVr
aSqkNlYUtnHf6pexV+2eVcnoH0fQk+guN3x7ZBLXY22gFUoIxB8mM4S34IXDIob5jDJqZOmKz/T+
Z5h2XyCL+EWqk6udOFUDEmO9EW1Bm3GPoac082nlDbmGc8UDJfP8PtjYcAOJuv1CYes/UIjHN7GF
vlTFBOREAwT1viJ8fcboM38Caly4aX0DiABmuumb7y7B0hk39b5vg/AG6V1ZqIkhUe0M4Bm9oplC
519SX+VIeXzuI/LU75F8a0uFbE0DMBi/PX0tJVHn2Pv+btTiFl+eu0Gwgd6zchwPclqXAzKIy2nT
CV7sXxk1SQDDbw7jqai9Xj79zq0ZqkGfBic/jz0oASoZPG4px2//2bbhojQHHW77R7R45C6uJmQn
/+TYdNopkMps/vhvHRvZ1Bpp1I1//NeOTdPt27MhVeKzDvbmkfOO5chftFDvEvXU25Y+tLT22W+O
jbU+OUvW0+KXYxNRWNTRYJL/tWMzt0P8GMWo2PPfbBu9L/QliNbp7q+sG7Bu5LwFjsPdI/rHf2Hd
1HJ4tYiX36PXh0oQWYdKymFfLW4sLKzhbDOovPZtjYoaUMZY8e20+ao5/sPWaUvwfwgUPP5m7ayR
ZhBcojibSBA9gHduLtu8Q8KTDdbNv/N3fM9sxkY9nNGPv/uHySMqOj9X4Rwff5o8e1+NODzLsk/t
Pq/fuWrKyy+nByTAzSLNfli3HX65QsD48tP4QbngD/W2t69wfZbbZIX4sfhxPP3JBULYOb7vUATC
KnIBlJLWpasBHSQVhcD7L4yhCQFU3cXyEKmFEfSMVcoBRqbhGu93oa/b/F86RWbi5aFek+SInMzW
Qq6kBEkZKH4HHBniBBwVYpMktHyUGzYvBN/5RpEpAMuJVKVRpcmA3SGerSkCVXF5iSR5aJH0urRd
2d1MSCkeMJ/B4hxFl0zyZK8dyEUUoR2YtEm8DwO4GnkohwUzFvh0JWRW3+Ykdq/LyNsml1LrTESB
z3GsaAomYh/e4TA6dOXUFNu6wfuoyXL0WrcfxbyxgjUwwhCnmAqHYi6vGGsRRrXd2Rj5w+2GnMYh
KR8g8s3FvprkdXA8+mjnrvss5zW8NVQuj05D4EYECyvBtdFRzUN/X/v+6naTkb9Dhmi8LwfDLmhl
p7wdkF1yEH6euVPB447b8gOrp76GvbwCwlUtsGQ/i28Iqx62CnMDdhyvp15tG0XLVpYHlPrVcSFI
VW1kXx5sDwc/XzrCckgSoKwjw88w29BEs9fAAcf8Sas4AD4ASwlylp7AWKybsgCsKi6lDPv3hpco
QLvaLJ8wLarPe8SKkUvGFfS1piL6OENpearmT8s1ek6RQSc6GW/2ayw9xgV8WtXWXdZraB2kzf7U
DJtPg+GaaQf4PR2Gn0l3MV1T7/PPBDy5huHBkExZdQ3Ik2tUnl5D8zaa4TpN4X4bRuDo4ZeRU9X3
iFZcA/f7NXo//0zh82sgf79G8801pD9c4/pyfO6u8f0GFlNGNDmxa7R/hltzg0bRFVE8Ivh/HQFg
r8MAMFpCwifGgADDeV3AtmVfeTM8DtcxAst1oEBv1uX7CPsQV3aHeQOYiNAh2EMxn+SKFnBvCoJB
KxdP7Qbyiz376+yCqlbs0A2MA0I27XG/zjiAs1MWvFxFqq4TEJqYoDOQ5YVcc7UlIqH3OgAARsYF
EggGKGCd7C/Uo3aJOzd8XK5zFspx6w6oO8dzY7anYEUCvxpp0hyWIQ87ZvIaEnK2Xkc31NchDrUP
SSZbC87hOuJhvg570HG8QLdGtHi+joKoKp3A/8d4CNJiUAR0gSFLrsMjYmVdWmOehGh390auIybC
67CJ+Dp2Ysf8ib2a71xMb0OAtlm0gNzewVGAkkkgShFIv6sHwo3Tukn2H2XZLNhB0dc91J/r1j8F
I1WY6NCGp3CS7+MAlQ/MobUA2myRBVDfGKySnOwgCTzSLWdvm6YAHrjcQL8NkdeOfQaK4Y2O7fc+
CHFCSnG3DJoXWxk+48Ux1sZUuVFI5i7lD8ni4ARiFNMaNmBa1UzjrEEqFaYadGhEAdRFlOB3enSN
We0Rxweor7/avsTUGovFt2KYy9jXw/doQurTANo8tAmPAV0iyi1RGZ+bDZMpWvw0cLFTzQG54wLZ
P8/IX5wiBm5JyzVOScB/jJF+gDD5UeowuUxLkM9V/K2UoF8ww0EglbPcrZ6j/UT9UDA+MCA34w1b
RFzoyriXprTBO1fXzcGhz8z9VEkIXPWpAvwGNUre9moCR2EYJki45pl2/DvDqXA0YkDklX0CPzvl
QXKJElo0ZhzOFsHMVKCHvcU8k7Vga+SekW62tyBzNQKk231IEeqsGgRlMT9ozpIEc3889sVBKEx2
4c3K7zQ8v4zWqzj10/DiRh39aODVAUKaMfZl55dphV/QA4s+IduW5NUI0XuaS/KWtMEnDQT4ELUm
/BAsoTjUIvyE5rlAaXkXT+ZVlfP9kMxTUQLDzndF1rfrJoHhtD2G7bhBr4THhjJrvEPPdzt7TDFY
WBM+k6AaT4kb/NGN02WrvD25uAyPi6+RoIc3BpX9Ae4Wsrf98GFp3ACUSrnggk/dFhaQ0qGtoye6
ICEiHUUsGkogzr3uuY/3R9EHJdA2XHnJ/ETo+jaWQZVvLGpTG1c4AsFFwn4l8rXBqA7M1ij1LX5Q
zF5BHoQKpGQE3Je8DkVu3Gruegpej0cPxCItJ9R4CTh5DzvtiHsVBwFv9kud6O2ZUIClRlX3Grf8
EQn48UNdqXeOAIhooarfWCPHm01FttDIwj0lDRYtIinApSSWNqtrl9pt+hov1bdoHZGs1tafYEz3
GTeY1NKKTqWLZux9U1dzKmQJrD0cPg1zjFlDcIDzjfTuxpeufZivqh4iKeGDW2c/pWKfthMKT1DP
3RR/gXSNOQ4A1jLJxCUhEcYjxPy741BNg1oDf9uVvwNJX53IqvmdnWF0TrDBM9Bw/h5kw5pKj3S/
rEVzpotXP6oh9hfDVXfsPTn/nzLyuz9P8m+HoTEaEkik/14LefxPU/J/00X+53V+KSHib4LA+peC
USoQxL3+XZNfSgg0khgmDiYTMgEpBobGP5QQdg31hhjZC5IYWc7wOphs/Z8RaPRvECckgc4XYzLa
fxHajf6YjITyA4eaQOpABDjmeCN/ChxCYdTtDDkunWPDs5HOYd7JfXxaN2D4jd6+VA6AHiwMgSpz
cXA4B/Mc1Op2DOxwEzq4trGPsG6NvJ2lp4cuxB9RSDg42p1BIkScKFV1dRtZqTF/KwbelMDPqDIH
k7Bg7WRu+wWHZxZFa/9iQ5Q6SA9/nEuhr2PB+NkwXKE69uIDQlOS/5VS/U+qPGglBlWJwy2A3PRT
yP6dCLRBOwY8AkCiC6PbAUEETMMAtEJw+mSOtF8wxOfG8k6BQwFqtND7MMGQG1ReYH1x5pEJyDWG
wT6zIQgxxcQMf5EJ/SchPYaQLhNCkUSQAh31H0Uq5CKTSWIc3HUqBE2Fx/Chzc7i8Lsl/PhLmP/9
FLyrCfAHuR5PEVhNXNAYA4v+HDvdQKcpuyCnqbg5OgLeoQv7r46KZ96Cqf3PD7sGwf/5YchrX9c1
AxTwx4+0eRgOG1T0NLBhX1QcSDxuNGTauuYAXaHNGxtkZTt1f/VccY0//+HJsGCQUr7+zlcH5rrZ
fq/4MQ8mHPPikL3smEX9T/fuQuN4eunHmp8R5ZBwRrr4C4a5SIbDF2CCwmyYt6plVxKtD7pTqyvk
KRXmvjVOJhfkMF5ZAD8QDmaVZOViaOGjKX4YeTK/lmELIgcWpTu6Cm3WCFCsysKpUk8/PztbsVdC
EEmfe4wHwXiURINt3TYu7kTSdgcx1CzjyO0dGUakrGnSTcmn1Q/kgUrTf6nLaD2WgpD3LRqzLAEB
eJSsiZ6S63iqTFTdfIdOGqQFqk12ScquwTgNjEK8YDRdGWBOoGb3wRK3j42voMOBWPrYrk1/CTdP
Pi8GuGoq68V8mTDO71g3GIDHMC03n2g8FtGOoW7zPOvPyFaDYvVa+cPOR3T0SHE8DltvoD40c4gE
k4jsRxfxOZtDzZ+pKat3CJqJPNxWUoTAJM+U1u4ctmQurrHHHMEjc5yj5Is3Wh60cOsxjFaJeVC4
j4ncUCrIkudsXPb7IY7nE8p6pKwilDE9AKyZdkFhd5DfwOWBQ9rtvEcYOjMD5xPx0gJIBL+NNwid
tGzGi1hCIJrr/K7cmkzDcCy6NkbENdznMyn707S7AOAMjiQPGXZZks8KaCxq+kmD8QjqHKOSvnbN
amGF+i5jLXKO9Tx2ORiTA4v1ocesAAByWCCa/piaJDhZj8kqGDjjj2pCxx0YOE8Apx5Q3JU3rDSY
djgJ/aNCo5Yu1m2PejnbMfxW1fGlo/FwwqssqXEibdv2PmFbD2vJyLQWrs8Q6LOnGTAPRhuF58Eg
Aw5Whxc/A7UTNfLR1gxs7M9Ard+g56brKlqS/YzV0mlXj4Nfl4+dJIh2/ArYzsyvt/WwiuxXyhat
aIXOCpNdsz9HbeNO7DdoGd5+F7WN+xL0QGdnTO2xId5o2zv0FGGLxBvCpPbpZwpXIKl5L/0Msvh3
UdwahjsGLjiFcnUr3TffLn2+xGBNMWOQ5dFW3yHrN37jbp9T6rf69Fsy19lBvSMw/en/JHPL1r4n
Zh0L5ALdeQODcF/9V+ncEd6GhVLNyyPSVN3ZgoG+AAuBEjeX+sP/LqWLeB99dMPWfPuZ1N0MCz6v
GCOR0Rg8DP4CGqSAv0d2EaXY7uF3yvxXbpdjbT6Y0tMev9pfh3epqM3/Z+9MlhtHsiz6RWgD4Bi3
JAEOIqlZIcUGJikiMDnmyYGv74PI7sqsHCq7zNqsN72rSsvUQFIOf+/ee+7qeWveciXykzlGACHX
FG816BH0NSw1d38f5W3TVN9hoOj2qdvjjVj65u4vQ71kIAogefCv6l+DvYj8302ra7RN2ppFyMXn
x6RK81IkrbnlH6fHqeXpPyoH3wBOl22bJ9WJnISFYtDeD5Db4GhMnz3ozFDE1rKxJ/OSWUXy2WV0
p4lk6bbp4Mptkbf9bZ2SOBV+JENSTXHorhm2Lus51isoQsowvLcm8fKTYwnveTEK/X6Z4t00yTwk
+tsfC0dWTybrRg6Lse83pEAWgGoVL17qrwN/9CXRPHWX5SK7VfHCqOOZSUDeLZh6rz40Krup0lis
km+rwetpx0M+1xhxFVAFdIjlWNRueRo9uGBqMkZiG411UD4Jxaat7YtIjYEV3fLecM8PWrv47LD6
sFeoiN3l5XLvYcsDo5EtF32Et0DKXb9tetntxpwsjoaxcFuYJO1EWxNemlILK5deJdu6KG2SaqZ7
Im5khlxBp6eMX+VecyeCOV5nbh28Ppt5Mc5g8F4JT7xyyXMOg4cNdDBWvKE1h57sWQRhTjNDlNlp
hzM16KLV/Ju1zp3BV/huONiZ/Hl0HzifiYxNS/Q+GeuTZ2rkdvTk17nVcd9onPhtKi9O256Gxb2z
iRzvSj/W13hivwf76h3GBlAIu/37ZG5lQCYQ0aTj0AedACdQxLd4Yz4bx/hUiFHPiTDmQIlq+TIW
0jrXrr51Z4VRlLX5oer816xyp9MyWrvGwOY4OMUlcRXPwLZBZelZYcTJhH11wiKySSSArlSU8iTc
R2sSPOwqhmjVRcSClb6wbebJOyV6uRFKI8cGry0rTRHguAksOfU4hqqYdDwp0Xmaz71a5o3UG1Lo
LkAmXPzDTV4sbdBOsQGBRFnkkAUDOOyHBFmBF1u4807O8oeVeGfe1CDjw9gP9XLAfKgdlclaoGUI
DHufrELdWWOYayzVoM8q0IB+9BJ1kJ1qsGCTtuBlYu13iDvoBfqwSSW4ublJHGCrzU/bIY8c1NPH
KC2JrmnNtEnAZu7IJAO8cSETM7EseN94aF1xFo27ZcGivWS1/hrFlrcZipoRwCsfSAfyBf2BqZXf
r+NIc6q7ydG09x5Ynk3QE8pVxN1fKiLsUQw3AUrDJpZ19ja0k/7WtRig5RITzOUzMuSFAbvRxkee
ay8RTtKN2Wcea6tU2ylfJIgJ1g/RfEhZ7aNVLWLJcq8TLn9PHB1q8GKf0wkY8tIZAoFSfK21UQUD
8dSrLNR44mocbflQfBtGQoXkIS548RpYqfxQKWaEUZks/mY+cLhGx3FjOunHoie4olXSbESZgw0F
FrAp4Nkdh1RMgFEwPp39qPQeSkfDW2uM2k2uS9atjPvfeBvSIOaP1iDDp3HmN5mO2jr3OyfX5DZt
hnmXj1p8WLPizyjL/rVp8uY0sEdf7XYphjyUx0dr6OW5qbCgdX2eIm021bCtMyM9Ws3A9hYyMpZt
fP+dS1zZXHTM4voX1yjdsNaEf+waywrTTrHWmQAPWEoETIXoq5GPEadfzSaPqUvQreFAWZEhNYCa
4Z2IIQxJa9CWh0HvhrPTRuUeIhoeGCnWoPA6xGIw8hWhqR53fd5YRrzpiZjkTU1mm5izYO8dkAUr
H+vxgzXYN+J3rCRZF+MD1Xfz5OUvEyS5h9gy/DOOV3hoTf+hyNKhKSb1FcnZOArntS674Y2A4rIv
C1TloqhJa6rocy5McaqMvtxNZJFW36s4gGVTQT7L75AS53gzxRLBuij7/TB5T5LU1DEzSi+obWUG
udUiHsfY9FJhKvap+JdCWcXFa7bEqAop3tfXxie7SEhYY46d41cMc3Fo5bWL/uzUnGmYd2GFn8kf
Ncco9tmJ+qCn5eqeAz2QPZKDT545RZZtPRfNtSeUiQ1v8HO1QZwYn+Tcao+M8ssd4Y40aEk/7pGz
V+5edp2sqiE4GWsbcrPRdzlFy31dzEAe+khdRdJC2Kh0DU3H7J3BDbNRAFjMF6SbjajSPvDJ0ctt
Z1dqb7AobDcKNyriAyrK0HnOs1gvyMTob8neXRFzkg1huO65byuWpFGX8annRqc8MzvS6toFbtvk
3zxV2zueIUWALujcRRE5cxbB8Hwy7WXK+ddEqeRbPWbGEGickJj8EhvKy+yZ1n2rZqxVC9AiqBMR
KEze0/K2L+P5TIyrYNec5uMmiwgEGwOwDQ45zKYMYH3vwNDuMWxaecyQh5uDIzyObNWGi9aNz/Yc
m1tEUmc9O7kwilRpzLzKenCyioO4t0HhxLzgYl+q8cO2e/3A3GHCK03n5EvfdzHJ0Sy5H1nbIzPN
sTyRZVn/XG0/O7Gv17fOJEeyuJY97+t8kKwIZO5c0LzLV5lULjPdGm1C6oQ/4rI+jvYlYLH7LBrK
Hb8/V2phwO0VcRxto4o7iG+NEZtO1WrGRvcZJNImMvedm4tTU3c1K3YTmTSvH+dsaRMoFjWk2MST
GbliMrnE63Ie3QXmy17ky5UtcXOfG82wK+M6xzvbI5QuWPS6gdmqNguMr91inhdMlTuXhNGj6PJ7
cxiWH8qzkwu2CHyd/vjN0+sVlUwefOYI3Bt13kTb0ioVY12Lvb53aj/QNM/IDlk38655Ctp2I2N/
XUTDftpzj+ZcwsbwPM+O1uFJbqy9kY1fCrsnIefMTXqETp3sySpjG8mtpXpMW9fYDs4w/yhjMBxW
onQUhSqpDuYcqSfXG/qLEm66a2XKepWhOvtBWhLddo0l6Qmw42HGt261CwmoAr/2nTtymbETxmiJ
K/gCxMm4cNtrL4Jd1kawQuKClZRPIuvK0OajjWqwcDDC0mxI7R1KbYoPXV2jOHk8zHKj7E/85U3Q
RZdl3/kOvN5mYtCKLLYByIoEnnXpypfJT/2rNbbmK+xe/wuEdbBKLk8rb1B4l5GpElKTffTFI6zD
MbpAO4ihjWxsvM3BXHVqBeYb0coccuZDjw6R7ZS5FOVGyVgLiK3pN+RosQeAhL12NYEp22RhEZXu
J0wQ9TdblnWX+YclC/sVCIU2W03Sk/+8ZJHLMkshNL6B1W17maS35BDIqRlld6iH5KxJcD3YkH6Q
Ga5vPAbTjdeLO8+oGMk1Mws1YjNe7qAOgGSYqyTIrNG8EUV5mpfkPfO4R6gyC1KWPZuCzATXUf8u
8ls4MuStDv/mssoTNsZZkCSmSR+F+7uVkTnFWdtPHJRFt64GxHc7wWvZ1stzm4OhBe316E4kdv71
dzX+5EW0dWRC3LPO6qn63Ys4sDMufK3liWl32CFm3dw2o7C3Xe/wWJ0knqD6q1GbBwBkh6Q0AEd1
1mOpJ+mZNSkP+/ra6u2hatOd05XyF3Hgl0Lruz+uC9kx/+E9tllL2jbSGHKF/7tXpYR90C5M0fQO
OJcpiuaVSwtE3hg4D+d9NSPygJVnq6owry5UW7/0xXKMaA0M7NTRdwYshtIfPls9FcfcsQnr5VQz
9NDYXjrHC0oIPjtAzkSa2+gio4KN5KJe//Wr/McX2RLCdeFfsfKEmvm73yKezQjW8cRNCmPKBTW8
uzZ2vpzIFN+QyOrO//63w9WIF5u/dkP//XtK5KDn+cW3W4byJpYkmSHVkVjEWL+Zm+ZDGHUU/vyW
/zf+1r9Esf7fUVb/UsZZhQ1heDC1PYpncJN6WEz/WtT5TWvurxLOn36N/7a2sudcbagevE1DkOb9
b0GHom1hmrTT+J5wfNPAUv6ruRVJBxnHRG0RtCog1/Nn/aukQwMZZlxuBYiYZN3/HVnH+Ocd+/px
9gzXwfC/nh6ua/zO2wr3nokAphQHFAZRDzowASY9htSonMo9i0VZW2dRPhMtkeXEnzY/hd3Mlvu4
5aJokXs5LgNoI6OXJ1U53s6csRK5Zds//OaV/pPD5Oef2a9b+Z8/q+mbvGoEpokg/2Ri/kaC8bjF
YwEq0k1hK2eNk2YbmRHtrMGWNH2tXQYChYc4RSP1CjyaTeMBdyYs/GiilN6W43Qfsb48mAt7kkz1
JEb/5if85Zj/9Wf8+UkwIYwAyzWIyGP9+eeH2l9yOUlGaIe8zz7/hssJdlM/shqUwS9wzmFy0/uY
e/u3GYDSY0U0kwQpzEA90koZ+ARtgCsm6siKsXux22n4sJwquWiRRoiphe8UYHGrXgSm1ZvMb3Ww
hlInVWGCZima5oSs7L23WiM/pc8kDo7I/sqmt9z5i1Ne26TR790aztmuJitAsLhsNMbGmKYVJumq
u1rYb4+qxrdHlDInzzabdmyFSBPTyzIO3N7nNmrJZWkGMUJgDpm2QUDKyRpQbxPvVAFngg6NELKl
ulpC80EJLslDMdF25JEaPzXRHED/8oewgohk4712Rz9EC2McLSeXe1pmGDtagHiKSPBsbiPmHzG0
clALHjQ/5KOojFDTp1zt5U8IQOt2NnPvJAt4nUPe7flVTsloljXZQ/zZJa0Y+0jTiKX03XxqRv/N
8nuuz2TcByou3MlEXvs5hcA0qIK+kibOk3VMgTnTBx2TS72OMKZCC6DvxrlrIKwEYIns3ajbDD2s
6IJpHYT6ld2uxuUHiWBeLN3unpkp1tWRc50ZpZZx5EqZTPEPufDjmj/nLi+e1B7pkWnMLao+IJHC
HUBjgx9j41pnt/rnHOfqicvrjTPk6rt2e0jMBPcjfUFbizvAU7HOghZUsdA05bVZ50RA48U+Jv4K
2yvR75QntMcy1sanhW0/IPo+5hFreFNzzRBytmlsJ89D62aPyE/DdlqnVW2dW8t1gp0YZU0rA6e7
Trf2OufKnxPvOvuqdQpu13nYkXPzmv8cknFrFK9WHQ+A2NYhWq7zNIxWF6Y/S1Cuy14AB6SCwe89
ze2A22adyYmgMZ6z+PoOcnU8CjnYZzOfjIcpl+7Rz20Kg2qWJ/CQX6EXPTaafmSFFDOW5YV36ooh
CwzTHQ7RpMTBipmh+mpyyq2td0sI0MqHcciiwhrKpxE2Kw1WxXATF7r6cHzu2JBKkPcqFpZeDeE1
m/OTPxcPzmK15zbvC5DA/oxbyewuLvIPVhvYLqY7PvjEZA6mWZIJYkTK94MHWk0OQi+3tWdW94Ro
hrcpb8yNKRs/mGHjbIe6KMIp1Z2PrlgwPybDfT347i5NJHSDekhB3xhT2BRW9tK5ELlMkn43ujE6
7NRs76gX+rAHl5Dv2tp5Wuyfe83uUrBUIXOWsnhhvDySCLlVmbBOUzzH4QwP8aanPIA1BpCC2Kwm
aBhJDXxVFO0lNoF19bWkMsUaXgrHm8PU1Pgwel3ihQhB7LQ5ATaOV2oPFsYakl5zEhRlk+8E2f0v
IvLnPQDOg4BLvaliQ4WWVfpbt/Gcs/Isb9tVMQpd039bFlc+ZAtCjfR11p6yO1ez3m7Z3Dv4qeZx
1+rjN5aJxtZzgTP5TvaU9LIMR8vWn/O4yNBX7QCjY38hLZ1spygrA9Z0JTH58bOdpodJdS+uja+S
X5bjOF3F2aYYN6tRq1pD5gVuh503uKxmyu7o6Ointg6mRZHyR4DNtjr6XsAjvbsjm9/QUSSLKwoh
1S0em8rOl/BRCNyS2gceu3ZClAl7hNTAS0SifQ5bVaN49CMhUspVcCr3hA/cjt2uf5l6O97lGEi2
0SCdQC3Vd519MrsJgx90UCz7olorDwOICiLQVvzixZLMI463abJvc5eOus5I1Escr9UCeaN9RAtr
cGi4yyb1G/c2Il94Q+lDFTJlPiwmTCug8NoN5OJPWlRAIRbe+kI4Z2SFGfyUBVGgXiDWNk07fSEP
wjUcuOFxWJpxN0fFHYlucDTrrngQSDTN1dLbW3/NsGIQ9bc5lrGsr1KuGc5FzU7ywGrR2YK+9M+c
YN0YdP6Au6stjR+TXKgxgPCxnQQbNm5QdUBnBWuNxEpOtuBI08t8ZnasLXsLDKvaWTONRYbAdFE3
4/QJ01dee+jmgVHVz1KQ7i1G/YLR5DMFJMueHlPup217clv3pr1tPRmfrLSXd6KOknCU2qWYrE+d
fMrRcTG3TgVqUNEO9HGNcp9n8X0+uRB82gxeG5zVxzFtrmqNr1S1le2AI/U7e+6wspduuy26Gccj
Dv+wNaik4D3FQ5MVD76WaK9+Zq3iFmco1mkYNhC20sFoAxArGC9Bt+YbOx2fYvL4/cZq6QpZOJvC
YuLTnBgGx5a0gHhEBxJF07bTeWIk5fx10kzjHdentbHN4oGQ5UtMT+BU42bpRs0Lx4SdAnsXVhoV
K93M8PcGeCEiEUJhINDuVX20EsKI83W2W3pXGFokzvzq6jhLtJ9IeoXsTNIv7FhYlcwBFUpfSkkg
J1sr58xYSshjOWuvFtL8egHNC8hiMo/mlyUfs0OsZv802uUbfYHlLm39DLciIHArkf1n311BDoqT
HSmMvEYah7lbPLmAMaDIVB+qajsuCLm+y0x06chP33vXKXfDejZacI0X0RQ72tTg4Cl33BVL+Qxj
3wyYVuHQ9Nb0GBtadleY1cANtzIvA7DzUwrmIXAKHjzsvYZHqHicajqJR3fsjnj29R3WmenZG6Zn
bFqszNSY3wNgSK9WpdTZcvJlP4JwwkqKtIKC+CTSCSpSmZYh29OG0g992acyS+8GTelnaaVPqfOa
9MWnVXHxySUxM0dyiNixvq+Vkx47tLE9wwW1j8hEGyeiq4Ttb35yF4vGvCJb3hx/mnfmNDtqm7Od
PHaLIOlOKCBwEj6w0TRdcygSmNl1YJy2gHreunqwoKx+NXwDz/uUnyftvuEGyZqJpHVQKLs9U7Iy
0a+ojwdOkQfHVM6plEhv2mxVxzzVK+gY436KTdR/aYtmw40nCxhE0kucUYnpZO0FGzOkzJ7sFKz0
dqPVCdcXgvQ36SLeYb6Yu2rGzUvBEi0rRpQedUN/nxJfnSGOU7zZODLQQJl9ERzKPKjch9xEC3CM
1sYua7Tvia1/NYz6EmtWvdEj3uu0LX+kcYsw387kzPo0v0I4QAqLnWvGZfS51rropZ7EsV/mgYJN
70xg4mKnmCQSP4GUlNrV0cgceZOig960baw2jCLvc4qDU3kImZ5VT6Hm8nDIjRRUdzcY+z4RRG5M
qe/aiKcv6Jk3/pQIwpqtf2l1DlG2CrRCDLq4dhh0wwrK6okOOj000uzRyMwf+AeiwHCKMI3ZlSfW
ogdSc/kS5MR32jK7D9ThxfdDo3PmkJpVOj8RE1KKDc3NoqCO9OTBaTG0YFeOnym0eusHzMGdpS+h
NabDEfJqGrBsxLa/6PUB8GsKHHR1RKOdnHGyVFsjlfrNmCCmdQ7y8UbUbXKfJ5F1SEsI3axwWWpG
DRIO+Fp/l0r7be6i5B4OUEm+uYQ0QLYRKqPhbjVES6LeYaYWe8X46TRbZdGGvGEfuHFfX3GGfR+x
YsUQVrhHyxLxjKsRnOfWex4dzIFxzCTXG8DEJ92/a92yC5eZbh9FpwF+WNns1HpIGwDZ9g0NG4xJ
OgaYZrYOzpgCdta15VAvWOP5lNMO6XI3i6d8PJTLt7LkP3ca992pY+7FhODq7kerSPM1NVkZp//G
dvpEJOGe/FhzcZD1zmmeqWOjazOhTi2584Qu98DVnisKOe9wp3DPMFE7pgZGNdvKZ6547Qllo3+S
JNvPs5PfZoW77WLuSnln+qeMzChJ89ijf4+6i8pBB/QdDYCLF91ohbAejKmnHJBCuH1vwnCkzPK2
rG3aL+GpR3vuqja0v5anUwbMlosuDgH/Bb53HTSGTfkIsxG/TGofVJp86WpM9WYlvk6FSaDGw19X
9zV6zOx0T5PFk782TFjSkOdgqGVfBJPKthztoIkaC8RqczM03HFnFDDcR/Zy047WFADd/CjIeZBC
AvoyclEg0KMXV4v6NFSV7qntIVT5BPP3TpvTLJZRaFv3FECRfT/XkQ36vmjbY+HTMmrau6TvYWMs
zteoKZudnOzATh7rNn/mwvWjTNWzMVXurWv0H+mAUZ/VPgrf/BWg/JvyNf1Zj267XOd16atiK5bx
QpTg0HTDzTLOT2k3Xpd0DIQ5PuKRZw5azO+ggqpm49vO94ZFSUBi5IUVfrie1ZsxpS7Bptds6+gv
I/kMFtvcPNeMG8Uru0wr+y11mrdRixVhqsuPgQKrR6Nrq5DL8UNd2j9j+88Ccy276u9tnCZbHm/V
x7IM2LYoDU3suAA/PXwr2BZd4RuseBegUOaQeBu90h9yK3oZLFwX8BQvra1dW6vdeka63FG382DF
jOGxpgsY+PBYehPsvmKRKetbGkcVYPdcv2lokQCHhQNe1Dd0B5ab0W6P1FPMCP/cQ515wKigq+SQ
2EZQlktQxroIuaa5fH60l2p88mFTbI1ZG1+VqLWHJubAyhLcWGWlG3uicF0wzGrexQ2AJ93CEA9z
gxK4pcMqWdTdzpRdd1shh+xy4N2HvuP3J4VIcqju+vGKf9DDqtMUVzz3zc4DkrarE4qWNdI7/C3j
Eu0n97ugXuzG0MxiXwOpDiZz0DZdtdQ7s0oShA1SKNA9OYRqJ72WuIEYoZrPYaZ2slLidqToFxKt
TeGqhzUxjroCXa/+4uYoN2LUlpu0FI857Ki5gVCmGuO2AxUOLokyEcT2gppbj7GhKWYzdMvi4pnq
pjSn+7j2D52uHsFviZ0bZ3Ch4lwL+zatuJhzy+HzAtsnyZDGeWUFFRXYlLydwuZPNKlFzKPRMiCA
wm2bBw15AohXFymq+r4CCbSDHkFvgm+PNF82MeAqvlQNC2UPkFgcFmgtpEfz/KK8pt2VrqntEqel
YYOmxZB2gPYjnakb7bzF3UydGk7mkp0YCL8Ow5xfK7xnQbTWj9oD9B0/M9nUjALb1GzqkAOt+Dnl
pdsXeS2CMnNtQP1+X27aqu5CS7XuA/c6cWyB7bMhUBwiM2MFUWxnt5gGX5B2jx3n8SUnkQzXk55I
ks/TrcB9GTRpVyBQtGd2JwvQUGwWSfFKnJbnienezZM9PyndePMaQviGNo7BuhTElkLMk+CKUT+X
8ySxPxbyjo1ADFppfu90LpWYCJlpdSSoVMWfbhQ99Q53aiAjYiGzP4xggmSUU6c2zCWbxdbnni5R
VQ6mbTMbsk67G3ybBuc8bY7O5OCGh9W0wm9uDWRKbGnfh0lFex5kPKsllMANqTbMEXPNod7X5tUh
l33tHOw/mHlxRIzGk5l5KoAhxBNiMaoXQ3CyW75ST/EgeFsMSXJP6KHpVbyEItrTsIvcI1NrT250
mxaca/TPvXKfuaQAQe+jeil3uZgyAl4ZjTFd0/m7yFc3kZM0J72DRNsa1YGH9wt/GbSCNoIixs6v
T3pj8AjzZ/lmDuRWSo+4ngIRf+jSGv2jj507oOcjGRVJ0nUgST/KWRwpxc0Cqp6qWwh5Q0jvs/OD
1o7h6W9YT9LlmxIl0wmc/inwqaboBIPZcv0L6FNlaiDfNN6W3U/yk6gm8AKFWMXu35CfKmxTj3Zd
xD/YIVGCDpH3hSd2q22VKlBf27imliSLwCn/hgHFTU4+SU3/Ih0iyDKhrQPvVfmKXNUdrb6cTv8a
A4Wh1zo1FuSWUdRdgadm6e7pgWapw2zMGAqQVL3/LRGqLEd5my7Gsq/Nyv4OX5poEAa0B5GbddBq
tIpvJqVfktb++j+hQ2k8NcJqgb39kw5FRjymJb3n0ZkRJGAdyjC4Iqz+wYnyI2oq4tHzg9/AopAs
au6bS22/u4ogH7egBh+Y4bMW+19ASPEgaxHBpn66IwPnnEt2rrsxyWHWGcb4C0sqouU4bAk6hb8H
ShVJXT+wBFrfWmvob8yEoHBflOL8P0FLGfXUsaxabdwweij17E0gNvFgu29zrbcsJ5fJetAXLTqv
oCmfNaGH/TnvvyUI8Z+J/04BKhqLRR79b2FTfSmnQ+mZY8Vk/6+IU/+v/s1/g7cxdLRzlLTfyDx/
YNrQgd6ln++/rWb89T/7R+EigSBUPh8xEQ0I/fiX1Jb3H7agfpHAlm7+jHPxnf6LX2OJ/2BYdXXX
A7MHfhkd7x8SH9gb8ifAKXlWo3C43r8j8a3i9D8pUr6rk9hC4vMMeAzmqgD+RjVjs+abNpV5sGqp
h5Fz4W18nckWxOIZmNbHb16bPxHp/uS7gZayLd2HyURU6nfFgr6PdjNXyPEwouMTTnz3pqhyHYHD
Tu/cXuZ/4zCwdfMPv99KEBMkYC3WK5b1O3G+FDSUMzwNQAzbcs9eq7uuMZytV3YGFQK+RpkY2869
yEvxBqMyYsEKRrEcnPw4z/JK4zYrd2gn/hMF2w40+JZuna4Yt73r1Xv8gPp14im5c0k+h8ngGrtc
+ZQnRBkJaaBpp6yciovWxUDEfOiVHvdj5gEVQoYEaUADyZ4EOoe9CdpbORBasTw0wGVi7BmTkWf7
Yh7kFqyHwsqo2i0ZHFiFSX/VVfGEvYsAVAIc14PPFkqpj7juqnpPGo4obcMtMpoEokg0NmyyzSYc
YvqMG9gNeV3Tc8Lbce/Eg7qhuWnYKq5TJ8k4F8QOMa6eK2xgDaxREJpJ1xLfq0O/BdHuZQ1Ldi16
XpT2UYKk+eaWg8TuKF7jppMHUmjVdRgTbRelpkW6iLFJUcY+bCAdaGYwIrqtFvZ8sKBhm9VdbZYD
8d1IX6514vO1I/vOjcfmyce7+6NKB/neCUztG2qsvB99mfs3OPKcl8IXw1Mp0ZgpB4w8IoaRwgIF
cLdsG4UVRGXspdxexCfB9vmbGyUZZjmcJccWWeyL31jFQmqxKQ7eNOqvJtkr+JrmyZHGLfxy+85p
dHnfd8W9Q8fhqxfzFOMy/J7gxwvJ1aUv+izErTZ17k1adNbtuNTtpaVVg9mxGB9jFpQX9gTcposp
TKgiO+aiT7d2x4K5SrzvtQcGkRs9kqI5kCOOba7qVupvYWN4mzaTc0hzxXCfOWm+ZftloD35kjZq
ye11dcPSxWS8sY4ndgDPbsdeGq+kFTOj2qb1DN9xOGEluTqVGC9lLv0Dwoh8dibNhWJHL490CND3
EkYU5vQ58Gv5IbI1t62o2+5SpQIiiuxAZDYE3MWRzyGwBcPAdlhlRn3bt553LxfdehjjxOOan3lf
6W13GICS9pS2WLlXD+sG2gALo2L4rmWKBaXBgFEA8j5VsE8eFsHFLOWq4W17Ow/8kVYTTUVq18kp
x/btysvCKtgZIXs49UQWzY3cvatFGI4tLaKUvcsetAFjdUFHOcMftRUVFYShO9GOMzU2BEfDsVB4
53lbr69OKgxz3499cSiE0wRQx5NjYgO/SkGqhvynqC6jf/AKR2xxZ7jsL0qip0tfv/gAH05ZgqhN
xUx7Lp0ifbYJZW86i92ba5Ny5SoBHmUtN7RJBW4mG2VgbsEzxwD22ITPdaj5SXMwu9QObbe3MPeP
JuF4vigdze7ZTzAFq47lU5Om2fnnv7ekfPjiwXT2lYvldMLQcLYLl354qga2+oCzS9f4c2MXZ98t
QEjCqAGxTM0UWFfZ8L9G3aAqHq/fUPTDpfPQv5e8pyKmQBQr55aOBaCCZ5NeN3galp+8O7CfFc0z
ptjnNZCNvKBA3gVgf1jN8IRrJ+oZOwpagTJQkzBo55rSh9PkDeeubk+lNxZHRBhkgVTATsmS+TAR
lzrG0meOInp4rIm+MJ67/PnXYgxGhaKA+HmXD/Z3m8/66iG1YWyzEdHdGOeos5awzdaFs8/debOF
3Bnp19LMsH2CzELxV68uK/KwMZaFhcaQ7BfJe6KKKJyWFl4H/5zfW4fTLPU30dNJaaE2HFHro5Od
iPwJEsuybki0XewTIyVJQ2GQXVKjmQlaQWf3XGvxdJNMCElz5kEoa2IV+p2mHUBbfEdrJImPGHGd
3Dq/cVTLX3JbyTeVp+5r45TlXnijhhuiu6dowqA5prc5lblZlyMpgTYmlJWJ6GC6Df1kPs/nqsHL
WrUFG44YwSGzn2NqRrY+0HlMkV0dlBiM4ECO8qCL+g2a86eaMz55KaLeGA0ovtI3boicDoGdZS+D
yR+RnYzzLXO8cUcgTjtobD/209jtClX9iDHTHmxrxktuLBSOOGZNDZ6aaGFH73JZVsMsExYav1EF
s9GL3eTAvO068aWJAPlXecoQJBi2Ae1O27o2ojdMHPrJzxew9YYrb2oNekIWCXdnOuawbRY4876r
nSnwbfc+jpMAHPocJsDg+gSJlJ68w0S3yXOpNeGULWtQqWtCa2DtiQluJDblAc+BVrSXfWaE8cCG
piYxdjODoeT/4qCuhixczA4pevETKGwrJQIbjNFBoqxSuk7jGaO1pyLeigGVbsnF0dDcu6iXLyW7
2h6hZhvN7odNl8ymNNswgjq+sahgOmkCv0mE8Z+Fh0f4IqMBwpw5k5UOzMMvAXOjTH72M0oDdshL
Xsg0kBM6LA8wbMaL2AMnJbXYdXgiF3mvOMt3wqOACpw1RQT+0VIkYTOWyVuWyV8BYpT/yd6ZLElu
ZEv2V94PgGKYDMCy3eFjeMxTRmwgETkYZsAwA1/fB8lmF8kqsl6tuhdvQxEyk+EePgB29aoeJa3S
stTGDUgIby73XWFGW5D1zlZxmuFrsMksk2dkevMeqfXQ+bHcW8NEOc96KOhZ19CIkMbknOLsnMlC
n4LR2UT40sGALmpXKyTkwsmTI8VPKBm4/jfCUPN9PDXXOo2XYzNSdhCnbRYSk4KHG5FlSWbaXCtl
8B1rA8rtF/k24XXdmIVOV/GqOnG9Gv+NCeyfDKXwYj2b4x5RfNPln388zbZZXINbIoxEJDELy8Ck
FKidhp0fNcu/cfT+81GWh8IWSNA7cNbc/x8fqjO60jVoftkY5khNhmcgtRrEBSLbxHsTV2P48+j8
/2YK+/+v6P4vLZj/Z5riXP/Xvsstbsvmu/Hykf/Xt+//dSH+/v1fDGT8iF8HMhsiBmMXbHgP/6SF
vfO3iUz8AsIBfMVqu3QAiwosIP+YyfxfAuAbPp5I3NxQ0fmj32yXkpnMJ2uKr89hZsOc+B/QNEzx
s0n8d2OZgC6AQZBxEWfxOpbxDH8/liUeNhYAlvWmIh/VcwS/IcOX30fxSIve1ExQfZW+d/ByhzNo
NDZpV2ZuentI/nvOIOTJ1+lCeMOao+/VpdZXE4LEptdk6swB00Mxyfa5zqcPUH3xfZ4UXO8s79OI
8U8LzuJsF0mxo4N4X4Unux2TLD0rAKPg509PZcEmaLGJcjVA+c8lLeFHfAqEctmvIWdgAhQJbce2
y/NxQUcOprZACRjyu2my0cgnDwUxYOUR+7TscHVZLGwpo7UVOG3OYOQpvKG29h6ugiZzAMnpllrT
tmNDxj2WsQujg5EySFA8ejCjNZsLU3W5+DiysNF0bA+cTrg7roPmpZkXGyKevprLKtlPUuQMD8BX
x8qnwpOk972CsIWLp3ZJRdn5CkaiQwRim0eTrpynq9ajoCiGG5JXy1k0hQyhAXCdFzScghubuO63
vn0PV+Chx0oEnW/DAhceMZEMzEzZbaVoC5bRZG6rOn5A/jzOtr6z14OF4h+Em9iMYsmqKYIwvtZw
CwCfezckpc1vWVvHm8pI6UyLJ/uzzorLhBZJ+AQHK9ueGyJTebgovWe/fRtXEZmHUaZXgZk19Ogl
1cHoBBFjkcUbFnH+1UjnyyYwenlmx2ZukYBZ7ynjjppJWhHmQp5bemSnqDLIZGb6kPnDs1LvrBOo
REGt2FVR8NWyHcjb5PZ1ZOuTU1ni4CZzfUgLnbHK64P9nA2k7FRhQu+3+UxGvelSSD2ZUSjX4waB
LHrCx3jEMJQFvA68lsIriAsbZQX8yyWng6tgV5eEJPn2HIdG1k8164rzmFVo5mSFLim86y842PR1
tGKNNGo5TgNCilOUTnu3XcjmRv7yAWDOZcp3uvNs85GwoMcfcxfbZFA8tl33GjWqZf7F4YF/sHwT
eeqEU1fQrNwtxndj6oBT0L8oN7WgWBpDVPEEAtvf4b4rr82u6D+hVJxg2YHNAz34ZoPS/HBG8Gpb
SkloetO0GgVWf8zKzha7muXHzoUKtvNRVq/dzhOPqWh5EG5wFff81qaZIsPOXPsmWq1qPopc60uZ
6p0l54uVrChIb/oxxXGE9cwjqz33DPwcOGbMzW1kP9CGkZwRFNJt4Qbx96LVep/w1fkyO0H7mTm9
PrIhfELQdfDC2j1W1CE5+PRuHQ3ad69pZd7V4P9c0szbvhv9e1b3CAjGtkMhoBc02hQNh/ExMrML
NZZf3Jq/6CqX9lcRHTODunZuoVc0C8PZSzL7feHzb/de2NgzJ8U8h4ThxbeJXKurGyfaO57GiwPd
PRvUK+kkHUaY5nZ4D+OGbtAyf3IIL7L77uud1WKyW0z3m03D8EYLTlGixHg+as66kVXpM6EeRXC6
+upw/+dnjml6ykDIh0oENW0E+FkLWti2WYlZrq+MDnUBYv8OznD3YiX+U4a689DE7DQqDyeN0/AD
5nEhtD76KpRxlIPehLGgqTncY80kdZfzXPh60RZPgecdh+QGWFwktzZJ/Ve7toJ3Jbr5jMVE7Igy
Gic8JpLgbOw+9R0IYmCYfKaIC50il7RnnAyP2ViS8xU2qx3ggZLK1UTfSgKvFFJ7E2WsqRo3XHxX
rDLcJdjLa3WcyHiX7OcholJN9fBOwIx2mzyfX6zUwpS0DCSeOlLnReH5W9kF1B/iQn81ebGLTWfm
01M088cCYP4VXQiadt8geo0kdZ6Ba8tT2tiQxVgXPS9+8Y45iRcjHY23SaXm01DV45eRPsdQ0bUU
Zp6L2yonzWUv1+wIG8uuDhWeHstANEItPLsltNQqmjZjMPsbwoHvfN78mxnm6FkYGGBULD5Uxos9
K7jEUzp+77PoI47Bv/FmBBssCZIlHHslYRfJLinxDtFXlG8wscCHjNV05XR0qVQ17doN9s5t4sX2
voH9Ak/NjA4qc8fdqJLxxvBkC3gtorsMtoN4GVkPserjtoV0xcfD1v2eZOdHRNGTSSopjPvgLAeM
2kbvd9+BiQz7sYUBNRY8X2Grb11RPwz0pW9sO42OiTtz8casvsGLV536kSW6Lo2Sb5N/rfrC3lGF
xkhhrcZSA/KMOdqXfvmmCqt+nVYnV9SVKRFMp6EusPmeKPkyRWVzGACfHPMYLuLcVSAapr51NgbL
iMcIeOhbXVfXE6C3oyuZ+CtfAkClWr3x4sNEG2WCcTv/bNxhJqTdP0ZLQKVOJ4IXGcTfioBXzJit
z6mmJk/GOIgijyx+VuCsTqFhEtIH/yIDSWC0j4+ydve6hIwzcuHYaDbDGwWd51riTj2kSNFhHpTn
3EqeutmF3UW9NJdNdxsk5TNzfbmrl/hM49l6S70C+l1t0mZ8HKgHA+agT4hnMAERiChZifjmzwlA
P6dD71JNHN/HnnJuyFX7VFFpH/nReS8m8NtRO8uPRCKzIfeqZ/xTMakWXn4uNde1bugzkkXxyarG
fZz65A53JmgIwvh77mqMRe1B9v5lbPxv67YeyIdYLWj+LsKizUWPJ8LBxcR0DOOyF5xh6maNycxz
+sK9sPsKt5Nq86COLwzvgJxWyLecqu4pyUnFzKgSLUeJ+yqNnA3k9auZSZjEHncmKYlt2gt73ImS
yoNwDTIXUGI3iRSnKgkedc2L3fnqVuXVfK4Ca7gH8TTfxnGg2CQWMSSfBfmGvjvsw0boGu5rr7hK
8l3rf0QNOFxexOIarxxW7jXOxs6+3woYIVR+xdxS/L7f2TMToL9YzpOftCV9QMbFYto/UqxJC9Vc
8m1MvMYlOm2ELfGhY1a1zUHXvXxFQmvPwYB7IiXasUfqtTm7YgSYlz4KjamoP6zMao+a/eRlcdPi
RFEZTnq5nIj5VbcujbdciHoOgl6PJ7kbWB6UwDg60+zvKoevekwtNEdgqsSVMS5bLK1QLDTCuWEB
QGgIH9AFifsGEefAUrPcLKqv6Zt3bSZG363pRU3BKVVzEVLvhFE+hnggsgzvTjYRKJgl1zhS79t+
prkZf0AZWjEUFt3o68YQ44HqN4lCwcm3V/zdwEUS6ywrezKoZuckITIK3ZvxgRrlFndxUmx04LvH
REjuXU8kpHnSVWVueefC1B2Gg2tzDuNufWQ3OSI04h0F2LQrFm73ORU0GaU/UXLtt3i+p1RHdAKp
R0PjWaR30H4JlKKkdxz9fWC69T5qR+yPje9CVU6wssTfl9yx7gur7TERTWR/y6G5GibOiS4Bm03W
LC/Ggusy8GHjzlZ5Kz18wFU+YkNsGoFig1GGw7UfLhXAydWYVeBxO464fneVAATd14M+cUHotykp
YRgb6pPLQoXvPTthhNRPoxFRUwwx/QEEP6NHs7zbnl5o4sQmYM6PTamjY1l1ty3kgyu7zW8sbBoH
KcYeDEZ6ldYThnVFPPM+4yB9OxRopBrUQDgnKVQSeyy21FSiA1L7/jLTlkJzvIES3bRRcqN9siNo
Pad29JMb0jMELYBl7hpNYIbvRLFF06m5VdA+zLI2fmn90j83tW1ywc8x9BhDAG3VXU5eVk/b1Ont
E0s23pZx/eb22r3WEDk2ZIKMNaYDJXaKW44c6EAb/P/+9Zj1AspKl50axzM+RKGnT0Xg9IC4ht01
Xc6OLrqzSZp8Njz+a2PuG/qPwDvjz2tEnT+gR+ZXbdd+q4Jhl9dD+15GacABqcHOpS3ryiq0uMgs
KfZ5L9stk2y3hfUCoEdz+Jizvv0scJOj1EQ+d0SgKD44HirA3p2gDtLNtDY3T2ir9BcUiDx9xbmN
3w9iMG3ntZFw6egFgfKBbZXgpsamiO9pL6Z5h0XGwb5N5wKdBpWg2a0uHGJ4dIhKKMX09ei9aHR6
27ZjjSUyuGBbHN4b1vbfZp1TYFAA/8gnvz3GMWay1ui+eDYXEPoUshcqrGk+V3k50XDTXS8FCAEM
Y63Bnq1xdmK0d5QLl7vELfvHKaCNSSvIKp0lbouREzgtns2mjbAwj6OxJx0T3JgD2OTI2ndAl06J
YV7Y45s7Z/Lo/2kBVireuaEs+bTXJlXCCllQTqeAduwtAMoxHBoOW2xH2n2Eef0aAOETUE8/hFEb
bRpMQ0INN45ym6vRVm/0tXImEfzMjGjYBnDLq2cg0epcNj9KgN7EP+R04JWdz+wURWjZZDeKxCs/
WrpQv0gvxuxoTqGYsWO6Jngm2sPysIXY5GcCn6jlymNHtRmOzGTcLIkrd3SRyy2RqPel47M+zZxs
Zr4Az6ndNC/5+ihJ3keHSts0juc3U+9/bbXJ6FNSXDEYeXKd69NgmbjN/Bivngcihw6KU+z3rOqS
B4Y7OjAmCrACJw5YM+h0u9R8L9MIi11a4BsjH0mbIXyJ0LOTU5FUC+UDQ3RUEXWOm6FgfveA/Ims
dnZTBDZhZuuD2897WDNQoe5WbGjruBvTmpcw0IxF08BGyVH6ZK2eSqMxqHyKSMy0goS52zR2KBQt
Bo0503fux2rX4bYi5ldOXynUknRaOMlN41rqIUCipqGxWOSrMDqG8wZ6Messrqq81BD2oK1TZhct
p0AA33Zqp/0waH+5HrBTX5IAL54oS4H7ML32KLHbz0qPR6MccOFid1ly/LRUmlZhFE205Lr2eOnM
/joljHJnTCMq+FD3NZUMNd+SIt+lppTYXrP56+KBj1o6VxNS8owdpRnONrcd734gxBOWCYx1HM31
XvkWRcQU3B3Krr6VJaOENyTMUIWD4m6bq5IwRfUmjvwO+vdocp9qvfHQuAyFg9tB7zDb7aCC+s03
i+k14Lu3M/w+v3S183UG588SwHtaFGuVzi+rV68DL5QlvR2q3F62nuVwWRy6ee/m1LYZFexjz2As
SqgWwW3MKLvxbFhcGxO+JK1xVvuNGwFCqs4+FeQmQN/I85ljdFcL0cK32G/M73LiArNOeq/G6PV7
PScRaIiZXNqcvHbc97mRzEcp0/EUU9W4YfdP1zno/ZPv9s6+S6X9oF2jfwDB+cN0B9ffjAC2ws62
CdCkrYSIhpWvtUApuvZAzqWK7PulpiJlV3tGefgfSfe/A0f+VdI1/1bSvfuY21XMzT/+Ss9d//9f
9VzxC6cXWyLaEtD3vIBCpt8EXcP6xUVJpUcO4w2OS9fmj37z2OC/kZKcPO4b14GCjMT/Dz3Xkuj7
wiKDT9Re/md6Lmad35lsUITdgIosgYzrmWyy/oxssBxtcARhNz2UrKWVA3Kx9M3pje0j9evUCdJi
UHarohDPe6vwGxD4fQEkpvtKG8bGgnp5ZbvJ55jY56klwtgZWXdpFjpH27IgYfI78fxfuHTAb/75
CUuLQIVDxaCPWUdiMfqD/BzQ9kOq32DoclbMVRrUL7HqnKOdme4VNmnnRRtgYjZVR3PAxh4DVqEy
edUmp4BA+tVVmlinRcFIc6zkCwLIRPzZtreG39h7YLcM9ot5tyY97yctnvMRbv7GnlFoiBCzydvW
7Pz2yCUrx8hO7oie+DvbSCNMFMaMVdqrr5FfT3M142dVYjj1WR/k+0E7e/wu0aGtK+yP/uLed9NY
4aYtBJfX+KXqZ7WlOYZsx4LC0cr2Mx/9HQk2RZ4LYdXzHHKwsAr3RdY1xznPin0pgLZEzQwI0a7a
MOiFi1V+leqS3Nr7PbaApCQNaUdtv0Mf+ZSquvdG5mHfyIbLiDRzZqwsiCD64yEKujf8hWrvOzgm
aYrSh6UoxG3NrjR0izk9cmQmWiQQvsaYnBpR8trYWY0ejgYEgYORRU91Tshk8Rt5oA012gx9qY+e
4T6ReIiQPegJSNiQnxylcGlid7jGUy3X26w+qZ8rwcqUrwknd4rmLf3IjMTNIPC0erSpD4mIoMGR
VDEBttEOe9Tkc0anJlUWAe8/Jx+gQLN8IPbwHo0rpK5S6sqBu+uRFsAC7/cYRDcyXrvnh6J7wTUR
M97SZSwyfNxjtJqD5yQ59/Za0jlGu66O33KuwNvENO7qjkCS36CxRQx9p0TlxJrYt4de3gI25L4d
QphaqWIzA7d/SUUJ0RLNZEtxb8EthzyjdJ50RITWM6OXgZjrbe8TaouFE51k0YDTxDC9H2q8sWUO
3ImfgGoCyxdtsn31J6IK7qhh4HrqqbDUEuI/tyg5HNFjHRcbPiSkCXvejhmcm7TnqeelXCuy+gLS
MJ6+e2Vk9j5V/BLDjJLiO+RKMALDzUspfx3JeF1auyyBLDGqWny9uHGV6rbozTkEFNbeJ53Dr2V5
rfc89PW9KLr02nRaFZZlgmcbFOKPoYZ8CuWSgVs48w6HP2U4wro1Y3cldRTLs1tGzqEitk2+OeB9
AxjFfLUgIDDhFyb7oRZg5bXhVyGiTApVN0ezw8xOPDnhWkWogtQWs0GGuQg3kqHf/AoGQoFfaz8s
SbdNrUw9uA47E7qUJPdow7qrh9ojz9s259nDrZYG2cwloYNHudKO7HRJDr2ZPQF/Ty5+vRCTn1M2
ErRl35cDqRfQ4cPTT2/cHHkBseHAh+vFMVWsB9aMkyuAOETVGncL2HmM+OsBN1+PugSLzQ07pXPH
pyZEmOckOsQqNLM59NbDsphE+SWa6uqjb8rqSMkkgnAJx8FfD9qLLIg+Kd3+8NdjeMN5XHTsLhyD
f/ALRiEJ8Te8De3Vwjmey+QGAT7iCQDcyjjrR6P0r9Ec2/24DgL24GLJ6piV03o5dRUuAmsdHDAO
HZ2Gn+mvQ4VTRl9hYpg7adqXmlrVU8UEYjGJ8PoFN9j6jb2/FBeyctCaNXaMngmG8QibwDrU9F7H
eLMOOj59tN46+iQ/pyAElpILZHdtZIxIxc9pCZBl9uKvI5Tfjl8MNyN4kFYapxODFt06gmVdZn3j
WDm8e8xjzTqYCYAht3LdINTr2EZ8ErNh7xxJnjLTZYrXr8gVAAAwiRQDreNfRC0oTfLKSg/LOh52
hZdsVbK4oViHR3AVZI0ZJ+d1sITJVSFRS6bNhLmTnZG1b5lEW3zl+96vjD1bnPYTUoMkNo5Y5axD
bLGOs8mCfRJbgbgki2FdwWjgJSjAIdRT0L7zGds1zMYam8VVu47LfUv5IpNuclUgCeznOjgIputR
Dd25NsXZXAdvw2YEB4EyfbbrWN7GFohmT/BVXyz/WvjrR+LnJJ+0bDigwLL6tLi+JbNwrynuBuNH
T/CWJYt9wow2bXs0AjUiFsz48NANEmWdfSPyzl2TJS9agJ5QDlIDDfGIDuvIghtqZH+ZVJC7ESfg
D2JZ5KjAlJ7cLKuEAS0YNQOrk/lirxJHuoodyyp7VNjK+GyZOr9DPsQWaY63SLIstyofCZ302ima
Scg1ncsBpPwadS0Fs8ki9knf8r8nAGUnK4guLu2WhxQSxF3KPnVjr7O92d4RHix2ZuS95aLPmpAY
DLuTphrBQbLYSIKUYzSjfUgvnbebY2Ud8rLJUOlq4JtFIPdatv4n4swW9MGzDVaE+2hCOTjVOS9w
YgAVZBTTUm/MtUaNZbKDdyd2VkHtdCHQJaNuJuZkCbjX20x79m4kYA9bQ5vnuc2zIycuAmsSvudn
Iony2hPCo6pwaVAL/GMqgdwa87qgNXqPdUNLAaNHiFTnI+vApBsfmXqGDzjs4uDQxnWEvg+RVvKy
sVVbhX36hJgN5mIcXxHfkm3WGw6xre7a0V1BtFdXoar7KXQcOznaKTPn7Ppf49yHERtMGzBxOQua
Etczu4aRR9yDaaS+y/MkU9n4Cf/vHQi7vGJzbKG7ERpisRq8DBaLSRSc/k7hsNna0WA/p+SrziPr
E35ho74HzVhsU//73DnGBwfcJFsv3AUt9HZxbEDfbMGG5EcyvSgGlXuXprZx0EASdvSHxgdpwL0e
aw2+lpap1E1u0XAOkFllKKv0he4N+MNycL40dZq/6t77NikIQMC2H6fRJs1jrsHgqIhPVLpC4NW8
Uez7fIfoc8etU1T2GWLZhOgeDQGjHyJH0aNI2O4UgQ3oH6VnQw+d3SF/5bTybUQPCwcPDMaC9ahL
ypHIEfSXbBD86zKUexXEp2UwnlXfgkObOMKArToJId762XpkneYeu1jRrJ7pbx17yWOQz92a3RsA
IHqs/JioraNSvnMulADdnE89o7oFrzlL5LGkuTice0Znq4eQDMDy5BH+3FeEcDFQaofpE9Q/bHno
JHnQTi8FrP8dbE3wmYQGQ2F15odO2+6+TbEbl2Pef5M5qyKc3nu3TL4JU9UbkgbBblltvmXEqVCo
Mb32bRChecB9UlrDCjbmPmtAFYPJz7HsiQBvElI13l8NjjfcZBkMhKplkxiy++rfbJB3YFj7NgWw
knQbT7n4ZdUUP5R9ypesS4flvfZr5xELbAccCQhTIKEXt8EqWorCPvfjsGxtcnh3jXByDpkcDT2V
d1ealSZcXfpaw1RrVvySI2SUeu37UMOSoXHgpo/8B5jaKY+DJKKXQb660hlYoTePjsl4ATKsI2GB
GB7AOoB/Ot6XhNNPbabEnqXvsjPy1njudGfjs5qTbR4RtC8yk6gC+S0CZu2E1ysazqPbxEB9lPc+
tdQaiFzTJ6eWd2iY08WzgD2XDaBHFTgWzdK2+cqytdj6hv9FWsWHA2ZkM2Mqf/ZX7JBDNhwzs1fv
cPqKiy8NWvKcqb1ht1rjCI3uonG4lDiJ4BuTZxT46jth3rs9UnQf6Pw01pV149u01mStrg65nfLf
aaCJkmI+5bY38SSGHxIezXmIfL1r0J9woLKUpGNjm41DfuLO7aKzwX/b1ky/O4eP+8Fy8fRwDuFQ
0afc9mRXJ5dWjdaN5iqHv2eJ5Qe2EHFI4gGpXJQjPtoKZ3KqkwscI2wxee/dqdTCTTJ5fXLJWKmE
ttF9mKWbhNZit8cZkflAt7sii9tOdI5FzJzzoOXBtJr+UAfFrZ8SMA3c3KMw0VMnbZrZOVrIIeoA
K7LP7WwvfMO9s6wJ+bdoOJbULdegoZ0+ikq+Vwl3zIwh7DD6cQkEBixIuWBuB8WZflNc2WgxaQ9F
xbJiHtnjL1zKD6nUNXFcS5843QV3ROkbcp+cAcweE0Tutmdo/+ZH6vUWi+QqPU0ZKyDFMprjhlJw
ABp56VXvnVnMieOiU3moe4c3Nhi7U5Z5xnEoF/dk5OWw80bRgufs6r2YXOMOc8a8XU1bsKZ86wLG
ZyT8PTTeVq/feLOmXtji6nV03dkFVRZx1U2IOBNncE5pOcx3WSC7ryqJvNeF6hc0SW5/DXvreUNm
2wmDsacJxoS1OeREQMJoEMm7mQ0gMdHNB/e5HUGTNyztmDJ0XYST7jSvjqRQxda5ftNFCwDcKscX
vzDgmTg4fLnOcQqNUid4M6RuHmwps7tc8t3H7V3vXbO/mtyW/pyO5bzvZji9sKYsL01X2yxJJ+8p
0GtbsCrcu9mhKC/mt8W1ky75nlNfSVzIpBwujuoZP4HpLK86nYrvOXbTd5IQkqw6msc2T5LkMCY6
+EkohtOCp3gMW5yiGydprT2ENRrSuOCw3hdfzLTjIuP47VulOJOyz9chqaGex5FRdBUpyeqcvdcF
U1BxNpW0XobZuS9iOz5B9lWHvpXzXaC4SzAWRiwBQbtAm6pTKzQtdBjqkLmODP0gubO2FMnSRqrm
kyvBG+cmyt/O7FV+SCkouLImN/sMoojjplHOFDyTyF8rmmYeL/CvK0rt232cZ4ENlmeAn5XM9p0J
iLrY+f6aBsSrZAuOdHVD25/n3jm5Nt5aFrpZWICFuItaE/KrMZXZDzbtxZdB0yYcY2k/B5NgSMi8
86CM/iYVURbh8Da4x1nL0jxmdLYk1Oj1xj2E1oYTGLfZA4f06f5/hMr/jlCJckcxGhZfoDimyTVr
jeH9tQ31puoH3B3fjf+l+6T7SMo/uFD/5Q/7VcC0fiHgh9RIiz0ES6Jq/1e+NH/Bb+piLMVUatmW
6/BHv8mX3i8mGUCCgKtX1P2ZU/xNvrR+8QLon54vbOi64j+MCK6u6X+YUX8+b6RAHh3KFCBSF9/r
782o0OAHNgtRRVnpjINqGUlQ0IW9Id5G2mws5a0vyutkrOMjN/XdkNfGVcPWZRshrVxBzQ4NYf3Q
7nAfGx7IQk7a57LGwMd1Obhzl9K58D5w1CR6e6d1D38sH6prMkz+e1+auNvAhT6OcVReAZarb8qB
Kgtl+XOIeP+Q1N2T7hkmQEtgdCyX6ymbuy8rxWeXOMU3I1tMOpEC/97zrP1YR1441/JrwdBBt6sD
qyoJQASWdQR4BQdrbPWsThzJLB1n+S7LO/a6SQSnyLKxgm6WOALKkLk7czJhtQyWeBEZB67ffXL+
lQb7z6854jR5ReRiS/gS2fr3r3mU1bM5ToR8YSX5R6/TV41G9mIX8sMYKMftZp5QO3DoRFKpt3//
4H/0tv/6QeUD5AaebTrC+bNe3eWS+x8S6oYGKYGhb7r2YJps0oEJUC9d8ese5C850O76y/zpA/b7
b5n5p1joYk3aoCmhwp3K5t8P2ONZA90tZlAMT46obZaVC5wy6JnjxmtM1ja0ZB4cd+w+jNiBYNHF
FiQdo96POf6+CfznTtX1ZZAjRYB2/y0wgH/UKXvIekysg83m6FS5Zbbj7sMJNMb70PAxP3Z4PzZp
lQI1EP5OGDlhBoeuzJmAg5kk77MtTXCO3Xpbj4L92OMfqVkfHTBdZ0dDMbL2nn8jEslpVhskszix
4BIumdOtqllANHuOeHTo51wrGHb0jRonE81zb6FRbikp9O+SWU2UCqh0N1noxX//1v7TKoKvsA05
2EHYpwAh+JOy71kYZai74JfsqWXwFr9GOo+oljFNYystr9j2js2xocymBxBHwb/5WP98K//4VtsS
Zz05aOJ1nr8ucX7/uXYXt+BwlRebPijZzev8vgAUem3C+7qAArklj5dzhmSyyYKAa0rj3swKQ+jf
vwrrFevPz0IK0/RYRTnSMv+UE+FQJzsM8DiGvChvHhYKMnZgQ4hQNmWSl7u/fzTT9f/0CV9ByusW
yWXVxKaJAMEff21opzAQWZxv4GUZRy7oyIYV8U67xPihpsy7iekW21VjaRwn8kyHIXfdx6mggjx0
Jtcx1poW8+CTnHyjSL2C74DTcVxZGtVK1Wirzj8I5tntaDbyri17Hc4rh6NaiRxRy1YAY2X+5iO6
M5KuNmFV6DMGbMC8msaSYXRuWJKF8GStc7BiP3AtX/lJJ7/1zpJcIP9wGV85IQm9efcRmJ1NlvpX
UUWYC70BcSJpjspy47BpnYdmdmlmWmt3R+KdV32Fuq6sbLy2VlZJayb1y9wl47O5kkzY1TzJlW3i
gwkM57Yq8Phwsh8nQ36S1QNMa7eGuxlXRkqB4engNA3rhaahSJnfh6YPQk4rYAXOaHesAO3eRUje
J7eS9bE1NehEY75RXZ/9KH7CWiyNa9FZCS6tf+hXoks/Oa8aENI2WokvLW5lFtkztaW186Na4TBz
Puz0z3X7SM5baUJFVrcCUNjWObw2iKzzU2R5d86KnQFc9oVwLNZo2wlpVT5PhVWEzgqrcUQ23dYr
wIbpH+Gb1hLPdvYk1FZfMRuw0lm7GCij2LcNqrZYuTjVaHsP5Lrbvf0Tm8Nf9lH6O5BYzmxCyoev
Q30wZVYrcyd3Fyq9IoostDNSYAVc69KtpJ40OSeYMp9nu4gwcsTqVRPkOyYr54foFj0QU08BUFzf
M1Oqres0kNC01RwySkoOQKzUyVsBQhQnTSv8MginTLCaWEFDft6gAdsr65MPlNplU1eep1Gc7NlZ
R1p8skFpwahMD+VKMlLsS8J+pRsxMdMxX+PBxTmdUjvoPdcJHysJHWmOEIKjFZhUjOxO5E+Kks89
/zRDViL0i3U1HxGS7UdnhS/5K4ap94pXkC3FEUsBBC5aL6E8mzYVmr59m+iJo78x91dizNIbMiXM
qzEWbZo/4hu/dZjwrdkgtRFbO8onICiuxCi3Lr9iiERBjfmWqQSklFnLPvRWzFQ0AKVaCioTqiQL
9mxShpvUWclUbYu+mK64KgeuUtj3cXsLV5qs84q1alfA1eJgdjFqoFfdir9qJe0GRQUSiy0Uz3HA
6gR7dzev0Cye2PDF7Rg6y+GJWpJXbkj8fFfa+6WmUhz2FkQduUsgCR0So6o30jQWoE3lV9xjT24z
yDNxnuWqHsmGEI37ErneSjbY69ZpL6Jd3fVavaZwwVqvW+5y0X4mGqIXYKiichF4p2DZYARBXMZ9
Y9dpuZVtujav+c2VtHNCpZOJkOQPIVbJG3uaqXJbIuttiAvopQBpFpcajLJ+1ivaDJr3gxqmcl8A
R7pXA505C4RmkSuQvtGtSuPkWhhmSbXn8ugo64dRcEELVhUE8h8uxyHjouqTf60567m1Sy5at+73
fmWzpbX7NJhByDt2AwJr2Zhu9dS0/5u9M0uOnLnS7IYKMowO4LECMZIRDDLIJJl8gZE5wDHPk6+r
dtAb6+P8ra2rJ2vr936QZDJJKWZmBOB+7/nOt1z4OyujGZ9qVC1D8WPJGCDJ7FdFtVxkrv6r08xf
y6D8a40urjJQgs2ojoHhyIB06K3a1P1ItGZO92pyuf5JMMJiZ4OKbsZJV2s5Xa5pyJWUTcSrODtY
+hPHmDE8O3jtkkA6l5CdMRs8l6Q9GW4UfHlEmdJXr6V4jOvoW2kT5951TOepIbez60hd2Fqp1+DW
C7Rkb+hDc09BMspdEdPsGRMV3/YMptjelsnGQdWXm1UXzcj7am3xw7MYb9KBBQgzKzZ2a/bRc/be
2jlXS8Emh0q3TcVz8zDGAFNxG/q8KpAGjtoe2EqyRBJEmfB05t1Kq7+lBh6yjlT/sXDWx7YZjRM6
WoUnqS9OaV2/jU32wNMwQit+LbXFkJ6q4YUK2e6OcNSPmnv9wdbWQ5uflMAoTuSZmC06j+KQakvi
ajXqsvbdcvK0Q9HVNsUarWKOXjFb5t+D9i26qn9Qw8hfkfmopEsvqK6h9tRn36bhJqbshzBEeqSE
Dg3zyGR304oxsj3iV7WI60OgnY+jxfxhtFfo9b5ojzwMi5PSlkjLb6HctDmy93FIjp4RPvYSOTUj
fepQh5hKLm2f5O8Lyfm3kjJGThloS6Uvm4HiJMyVuXZYMvqcnuyOl13r5nsjoQc1JamXLM3jWCYi
UlqCyRBvwJDdTo+0fv+cV1SZMZvfTZLwkBgJtOPMBijYmiGbX1c7NoMqw+apQvQtQAnmPR0I6n1o
4/SmGnIJsyjrY1qjNyrxcyME4NRhhFmwx//bb2NcnyCTyY/QYBOOnby6MSiPd6WWgzL5uU0mXvwN
i0b+LTzwc8J35BZaaP9KvZ4tSHfshCf4hY0K4oP/aZJNf2xVvPBQN7GDT/0By0pwXEfTeVi7BYel
lpoSbQovoRadZon42Wv1qZt2RFi0DrXUYtS8RJyY0JS67YeZByFeO6rXtDUap2qv5aqCWf39wpft
nqRJfaILKd5wAYXnwsvKVPG8rO64swz3hGc/fq0G5fyotc61xuvaEvt+mLTqlYDVvOF3/VfFhLPn
MuDUjhmWMfIHZvj0YHVedvT4Z6TBOGSZI99sjmB3sfbL9otZ7HztnJ20fZZ5FYthR+5tWb1n2k5b
aU8tzXeMn0YfCd5Sm9HqNtM2Hpona+m6c8s8rSAuxEe7fphh3y6laBBfeA6eh7lk5RpQ1OUVDQ7B
FYVuqWW6q9Es11bCRtisC4bSPo5p1p/jHj5mE04GN12t5x08pn95rIAByd3cKHEdTjPfRCGL/WIg
o7Pr6ldasSTgkRs8zB7LTctn805HqdPgTFbiVIME0m6t/pCewyOZEiBEqnpdeOAcZsP7hOtzHueG
96aLXZv8uTVc04z9dOhYPjuWtv0drIM8uPjRojawMp4jHkc6j3IuONPgq+HovOlbxa3HyJc9KSI0
V6m9Hy2yXnVbdzz6PHWws1bCQvXyxP9XfBkJ2l8Bsa3LTGcX7T+ls8eD8NtJZXsKKCvdGTHD37xq
hzsX5oGdkzmBLGNSdfHQX33KBd6SCXPn4E/e0c8y/syqpQZzrK9lCPVZ4djymHvwfdWBmda8m5Ef
H5M1QCpvGhUTzC4f7w3R9fdkoKqDYm9535W9feKjTEon88i88X3YFRmq5W7O5rfR8YAwuvI56fP9
1FcPuV+1VyuhskNq6MTuSuulDAyJVKMuNynf8Efq3RBN1tMJlUl3Z5BgiiaMRismnShI+NESj3n9
P/RIz0IdFUD51U6ht8vh7WnQmzheLo7ajeFwqQPit3IMct5IZroTbP63iYIPFf5g/eGtMEDTDiff
sN+zZAkfeET+nsv53bTwxuO23XGUP9qGfHaHGezZGHvKRMo/JS+XNcjxmNINHzGnD7ZB7/P3C4yF
aNLcVg1tcG0+z1TXjU8NLnn2Nv22DjgF+5klt0OwkFVgX0XtV9Mwf4hT1MGYgOcxPudNyMHYU84f
F6fC1Nfdu6IAyh7xcHOp7OH8uwdrlD5X7XgfFsOztGhZjROb5g5RzfjXgyW7rsIzLlkcxtdcTxpM
NHh97F1jf3mtjOEvS/Wj6cliG9bJNQ/kTrgLp2nWB1FbOs5NDPS1Ms4WW/y95lOetR+eoo934BZ3
35uJe246l9Y0np78HO07GtmeaoLE2xer96eWgpuQ0f9NYxOHxUDMoLUG0sImCWBOLq71ZZvqqkbU
NXQg8EYOHH7mqYQD6wMby8n822zmJzHMDyG+ELhosNWQAMiGo/hPbx2w7fQD8sfOKt5MVBgn2KRu
Z2Xw4CzaYHs4bQaNz0KaXJ06E0RQyR6p8kAlM0JvW2etbB2y5mpC3ppFDSR/IcnNjDqQvdLIzYEL
O05p0bg8+jN9fKkOcduLj6pWB7ttHfGu2kn88cmsRY4OgC86Co7WZ7ivnfItEbDJm1rHxpO4EZ8U
Ctcba1YcCBmVvEjun8pY5TYPzWHHzsz/JRzFVjnx8VONPAR96X3JlKF+zMJ8Pxr08Y7u0P+wdbad
s4oRFbBWUaPD71NeZmda7FI+iTD2Rp3sq3wIeNWL57RqSXcai4eP3a+eHEXJaOnSU5902fyUCzqz
gYM+8TdVB/MbBM7s1XkqgpqkhOaEF8aUmzjgzN1rinh2Aebsb7Q4LtK/wHDjbdTcsZnULj+nXwAt
QiWHxD43Iu3n05CZx1Gzyyi23mRu8xUaKKRRtMHs03Ys3tYFgobUD19MTUKbAfWSnaajpeakBcC0
GlBQJE7/2/6GqYNvsHqMuTZsWtsDUdTkddK47ovQNPaouWyGQ8ZPqVntQlPbgea3QeTqN1Mz3bXb
Q3eDeUNY/UpCuO+lphbJzMzlbdZUOG/OiEt1t6UqhxixZsfjb4w81UQ50iiWwXZb5OyQgPACzZ6n
A6eeGhw90Fw6OzSLgyyseq2pdaogOU1okr1BcIa6xDR2pubcTU28l5p9zzUF33BLHXjzMMiFkE9Q
u5Kc0Nw874lLqUl6skbIFx2eeabm7Mn1wn1A3q98kgFYfdb2YPlcPs2t1KQ+l2LnHGt633Wb/jPW
RD8rKXVSmvJXmvdPlU2qNw/GbJvnNVfXimRA/E9IIOuS25JSYUyuH6xFpwlGnSuwFmS8k8O5yUpI
HViCzwW35n5DvUVAXwZZjGmaYc0yXm2xzi/YOslg6UyDFgTdxf6cbwsCD6IhQck9mBlHO7kQXt5t
1vmIxEyISjBcQBNUJ+oYEKQwdaKiZ9yjGxOyu1znLUydvCCUk0U8OoPLoHMZA58G3iv1LSWyoVht
nwK3u8VzyF1B5zpkesqKQF5anfjghawd1CfkcB9TRcghZBOrAyLwGgpvbNe9cmoK2fJ76cHW6J6a
Lf9mYY97iTv/KRjz5asgsnKewvAmxiy5TsuyZQ9dRVWSTPe0DyYbpXHBIU39A+9N+zHvJTChyyUF
1cTAd6jS1TbkrH2NHxpy6LAJYV9yxWQwj/GQ/wRi2oNgEwIhibYNgzw9JmG9HTTgaNprc1mX4MkO
xYfEs6rWlTIF42dmdmCRfiU8qL6Gs5v6QQM39KTs4muhH5Pjuq67noI0CjB00Tw+5L/ERNonz2LS
Q6JX3RwNaeK907ym6zIeS3nVI/1OrmPnsk/XiGdg4nDmbEWUN50RZjuYoAPRxNdZ46HgRfjbSqi/
fCjincgrTqErVRsESUhOlVPyo9SkKTcOk0PCtOIkW3m3t4C1DeDdfiqtMErrEu0WrTq8fkBZ+6ER
WpyAOVaDrlPmLHsRwt3haY6JyUgOVdYyXWndYifap/duYP4wtAiqBKOFmuFX1GitLeNzWZJNtLo7
orVHVxO4Vcb8JtNULs+hcm+DBJ18zeyyCqXuGYw31zwvE9b3AMDX9mdsHYwfAR6gf808zogiQplM
mg1OB69/9TQv7H+jw0pTxM43UDxotnji7Xpq5zXZpYmLlU7QbJRpInn4ZpMzQhyEn+VxHFwVZWiN
As0yN99Y80wr4rM0hM2CSeTvRtWCUsG3nNoqESfSOvLiaU5aamK6nqA00oZ3nOM6L3hYat4E2Msw
Y2Nd+6auQ/8l1hy2pYlsZWbGbvZr3mbjTN6u1uw2A53s2Mlq5nBRrNdOM95wnHilbcqS6qX8mWoS
3NNM+EyF1QkmnL6TITgKTY174OPUDPxmJEw3Rx6qfS5yqlaG7IVAqooov+Y68E2hD9xOJzJSoK1D
eIYF744AZ0rHgvNr7OA0Q80SknULiDQ6X30GM0RRbbp3hzGhcUq+GnOgLqOG5FuNy3eLYhZayRdL
Fpepqg+2fBDMPrO9QOV2Uhq4973x1PZN8aAaJkRZH4fbXgP6Yu2xeJaUrgyrrDSbAsmfjRYzTW8y
IfzZo/yovVQ+Keh//t6DBxBZBwCKaMDM2HPnkRaYUCvB5pknj47e+05HCnqz+2JiGqJcXhexocwi
/fSBLHd9WyEKGLr1nkfhwjTd67hPSnSGQIAY6AN5v8BI7OvB45nr1wXsAACOa2YvgT5ojw3WOUYL
CKqV5xGx8guad4rytSWagAOT6U7pqZarIFVCrEetSATljsK0/MhDPnw2FvqXTdkmd+W4PsiWpWA1
0KPDiftc5d10z4ETPwyg/b5NA1oLyDFeSH7DTrQFpVujSbjfdeMNywNaeYdpQdGfmlcPj1nk2O0Y
JTg9SLxPP61yWJ8yL0bFTAiT51Eqt6MC+0/CjHQtVQMw8nY8R6DrOVGwTDQ3Pd8sx6nZzXX5Vzb4
LopylXett2Rnv47LKlrW8jzXBWc/meZPNEF8eEzI6Shu6XIwioPRr698vj4ztchrwQ2Ou/+Q7NcZ
8m7OE9x0MQi55VreY2yQRueliKieIkZunn1z5rqUncJ+ZpyEu9MHrFLrqS1b6iQwhxyzjGqdIm6c
D4TasHWm/zAkVn+VyoCElgBajmEKar4krsvS8NpDQByFUpsqChM53LuNlNsJ8O9IeWwYuRP9HHXV
gMBVVnfs9Fuw61gcmEvyVHAnYenheJToJThWeVtyAE4dygxY+XW+pviHGSFJLY0IfxByjaU7W/ji
jrkU8CckQw7Ymr5bvw7eNLExsmGjbFY0UcE8GYg6YaIb0nlH6QT9X3DcwzUsuMUto1N3ez7OEKlj
Nm5N8Obl0HFMfjFaLJ0RtexcHjAGJX99uK4qmuyUiiY+fymjRxeCp0QU+5y19Yp62wrfAMmd6VjO
tv1pLw3fabepy22hpqbcuXOZi63padwKI1/+ZsmYb03lZqzdyBOhEOln27tWibO+8bWbWLo1wY+J
zgKeZJBTdmCyiq2M4KNQFVqF1Vj25gTxSjU0BBiNTatJT/d2cRkUNFx3H+mcte+7VHofBmOtn16+
lK9eszJWDjn9GCeQufEdxRRpmDXhAUXBmOvV99Q9pP6zExNA39CyVKCEMVQ0SYi5DBJ3O5oj5b9Q
F+x+VRiWR+FN46PRj5wFVB9POU+nIfkcUqqWaCJcfjTsN1f6osI4ou7cfxmbdeIvzAo6CLgRzul+
DVKdQgCwrdpu5FOccmIfD/PIo2UvDcleeMk7DiyboUhrkCGPZKoNZE+rm2OtdtQvwrtLgRbC3cBY
+wk22Zmhk+jlIKWbzK+Cu8ALlm73tFplfbZwSF19fD5fHYoN/qiF/VaQcNwwt9x2U/heYmjdhokZ
RlbfD08jEZZ9ZyqLHHAdbs2+s66kpeMLOx0LrbDn8QedqDdzhsCm2CW9sXfhLJKI/uAMAlZgTcMn
v7emH4IzE/ewWPnndraIhtgNvVMeE//n2BTJzvMCeUatyhi9Cjl3mVy7HmGezN9xxhtx09Nonm4d
l8GKKqb21tEkTRBmWVJjM49lgCe3FR1lCdRTgPESv5npNnjzTQTKfUZXhc0tZ5tL5X/kFARuWczl
x2oY9r3phz+MvCb8O2TVUYlZbu1WgXINk/eUEqWPyrQMXIZHvn2ZGEfA21bmFe0UiR/TWCDcSad7
9p3b2NaxNoP2XNSar6qzASmF5x2diqsWRqS24sptdvsgHNfPbEQZwm0IItEafP8p9XAOO8rNMBu6
yR2mWfYqahk2//bf22RZY3HKZujK7L01/WOJeWs/YGrZ1m1nP64p4TNKNvGsSM4xg+6YFYvTXwwr
eElqbLZJS3ZXt9HaFFId/g0pxvhPpy55pOHGjMrmHmj7Z7dWFJn4a3dyW54ynV3WBwWXgGdQbewU
v4MzSrxlAepKLSC1vnt4ew5buH3iafhnU///fYP/F+k7OVFaLl0rDCyK04FgAuCB/zPz9e8gX11S
/TFu8r/8B//y70Xzp//P8sH/7a/3D/YFwEXGFNkgAviQEmgfWOMfM7z9L5NaZxMgjN0kBJrWsv83
7Ev8KzAhKMiL8b9g8fmfUqvuvyyLkTmSBBc9vBNa/08WQuH+j5jE//qT/0/UQuo1ec7Vqt8Eg8+i
Ml/wHCWdadxj0Fn3SinaH2VTn208LIDvDknAZUavgA0H3ho7G+1Hgb8lD/AlJRWaKGUqbRrXUdis
u7MLNoU9j8VoDNZL6UuDzir/t7KMmMKfZbqLkdc+tAav2nUUH2ZvOVsGOIRKW/+cYh8+mLmKP5Wp
ngyE6Ley4Bvjfc2d/3fFVnhvkEXc2otBAYPH6dAnXzWpEGmZ21pRRdp0y1H4ZUAwrukFk2lIk/0c
/IaEvlMhGxYp571GBOdxCmg7XHSYQtSPuWDcSQcqEcWia+XGiJ2rYSKYJpfM+iVrzHdTtcQLZKi2
emt9tbPEcTbTEKuDCnBAz4xLdiPLqM1i1I8hB+hnBK/eJlP8cvwDqEuKD8IWrJSYhLyYbIfCnsxO
Fsav0mqg1DIjjO85Mk97N61MWrNE/uRVBoExlnRHWS/4FCoe/vbC/xFzuUzw5I7jdV8jkiRozNzR
5f0d9XNi0f3SDN2utd3x3va/kz80IYKaOWjLWHF7DDrRYQlrC8Fyh8F/VyE73LWk97buYrzSR1Rx
zUzloV4whtHoJvZGuzQIt9AgZ/WLxNx2Rz0sOsaZIpIN5EB+N8/UXHa+cLfdGlcodeoLaoZm64zo
ump/vjPc9XO085oDn/lt+Yn8YHTPYWGrN+TdxB2XFUB7Hv5iW/6MVXpdDT5eq2Ig+j2LTNeOAkB8
Sm4t2CJxST+BmKMo4W27LWKtBFf+o6C6ze7S4kIVIo4M4e78vv4Y5lZL9xkwAi4Yn6PJYRkK3r/Z
gnea5IDzx+hs8cj2Div7VOx4jszbWDiUOhXDAAtdo74dSSGUPVtzn+bS4wCWiGDovW2d82rlUMcB
F6QO8o1foV6flAX35FWWvadFlWBYT1rGWhiNog4mxtgh9sf8JRZo7NyJ/HBFtKfaftt4jUkRNCuZ
Js3UJTC4N5V5pZ4Y3DEvCjml9V7Jhod3GKgMaQdrPKST8i4rp/Lfi9+6x8HwYIcC27sfIXEYHJkn
WmXRvxVoLvC3U3oXcF1ndYgWJeqW7B7SoT26vrkNbMZbFJFqckXm19QIlkffDsSPfM33qw0sSsqM
VlDsjpmYBiQnScPcNu3Tl9L0htOER4stiNxyXjKfPNch6zmp/C7AYv6BXHfY9ryY4ZxpFl4MBTSH
9I2p4SL3sc+aSY54t1yKuiIuBnyW3VL+gvu7kCbl7hVWVQSJhg6oFSEjt6C7TfFCjmvsNFZYla/M
k0i2tkZ6ii2ChcAINmbmILzRoC3+JiyrPlUbmKe8Xwq8XVZyIfjY7OFPjD81JQSX1id7V4rEOS+k
NZAjCzOIqjqWpMRX6WwY2OZ/6575teJKThKkrP33fMrdE6Ha/HGkOX2NiH8WJ7tGXZcApEc0k9O1
lXbqRnUId6M6jTJTzfssz58zkMjtUsTrxQqC5lgQxHyciBse+PhTuhjMFkZnYwCA6N0y+wtuDoLh
06oZ6yqpuJjcqM3yYUdMKH6CfTBfCJhQJWyyeGDQ7aD0WsKnZhjm98bxubTE/N4udi/9fT+2yWNQ
sRDlB0FQbxAc3DHUt1nHq4Gdbe8cYUUhGSE9Xtuw4eeGYvIv8NVQ8rWh6I+wkaqmtl3z9ciCYyZZ
K0Tj7OKqHFtqnnG88fAMGsrceqwHWxQ77smpzPXA4JpdB7uZZ/rI+kgWSH0gc6co87oa9AZ5f7/y
95NZ3USBGOTUKZGF8ViZrjxZ9GpxwZA51hO+aEd01zO5yFWcM4NZfEvp4a2dpSRFbeFyl7EtnoIu
oUu5ozqUtXos7lMT+HbTtBWLirGcxGPBvox896IeTRIZLJATTtxjO6enUa7pl5P07ripalfAZNHY
sC15MJO7YV4b7IXPZDaaWt+lt8wJPtvc9fnPrII/Ps6fTHyWygtfg3AWP32pzDNxD/FMPGyShxQ2
E1bD3E7AG71v5xH/rXkHjIxMVYoTH2fGdjl3TTnVVJlZ4y4YnfcpmE98v15Y89rnAluUX01gz8Zw
QL12aH3rV1moW2OGf3qruVl1yCDS/lqT5Doz4jNG96kvAjIyMu0encV5GPx5+nRj/r5cmuuCND2H
XvhoWsZFpfYdWbAgWieehZjxznEm/9TxWkbN2jnUmN3capp2IBfqR9C29GYqv95V6KaOHu+1jaJA
9CEslU8dXJr9iRuLTZydfI1pSZdAjcSxL9dPfGvpNeEgvW80YJc5Cc+6WebEPP3p3qxrsevYTW1E
xgEl7WZ1457ikRdUMG3zUD9TLJFTEu8c4thImTgyjtsOur96KvlcweSGD3nTtoelrkfaWb11pNC6
zbN7kcbpfsrj8r0LmGzQ5DHfnLKd3gFpUfUlgm6TvWV26oCXNtl1SKs37eKYL6vf2zsTXCRFYAh4
SxyZJVaXXEqiHfFuYflEiidH2Y4ihCgcfebMEjlyZH2XghQgsoS+94ntdhPfMF41TjigtCoSAohO
Mt6R3VsPTJ988sZJ/ebYnbMriqVFb8cS4jYixfwUplc/ThWDbRKF946E3Cv7POroBt1W7vgwUsrC
+IG/dOIFU0R7xcU1fec0ezo2SMSrjDol7c+65NHFvNB+/gYWa7+zH3LHcHh+NRTGFeiOOWdd6rRv
HsYcR2M9xJe2XLJDbJrMqtq63irD83/WMuR9aM2viyJEPqRS3s+itx9S4lgPKbJKpPiB9Zw26e+x
bbmwMcpBFtewP8wCM+I9iAUoZjDULmqlthgqKRyNXWXzBz5k7R2u+2dR29Oj2bkBJkfB16NIrpVY
7z1r+IkRxHiZR/FYe9YvL1XTS+4ARg4ZoKFVGcyK+qrHVtSuWiEWL7RpI4tw6QjlhIMsJT1z6yUK
SnSAvtODS+qKrFIXb320t/A3Vp/eMfzi97hy6npRFofewtMVz8oekfe7zgOgApJaYdrzT5H48Yfn
LjzzeUv+6kkrXYx4ca9hLP3j6uq9BC+62aIIUXQkTruQSBN15taC3bsZOIoK9yPlY3HI/Lq6y3Lq
umNBU64dM972bYaSCk2vwVEuBm6IvhemjsGHdehdilTdP0PdeQgGnLuBNew5CbROtgkONKjNW240
nBLMp5XHd4Qghh8h0bPRJEkpI439MeKEFW4st1LH7/a/bAzsxy67MFXD/tBKh1FAWT7p/e0DbFDL
BRruc2bZyj62kTvequqduki8DiMB9VHwFhkADPdjiQQnsdq3vBuuDQvoF6GY4Zd2xiDd4KTgNOwS
cdvOYEjMEwgvsshhBcj9n8WL29O0aGWSWfAyvmXInXipcpTi7OYTHKM+FmFffYu1kteGLN7nMEwH
ydHiaGVz9dKsrQcu3+vumBT1n5NdymGu75lloUcM+uwhC3h+lBmhxc7CJqpMbhQWYzIABeafmxDW
+mtoJh1nHdtux6Qq5DQnuQHF4UO1Ik2piubQV8nr4jqvphVcDUcbLPD9kHloCUumfDGDtOvf4hjt
No4NFGawZuSpzWsvM0ae5RTwuhIYxyxz9k+ymfABi6G87+rS/EhyFfUeP7n0u4NRyO7ebOvPArHH
YbVdak5WDLU6W8RgcUIB2eMkqEp7OBa5qjQJU3ImFCsflPSly4aP1Cm8U+/1CctYO9muMu4Oo2s7
B6dL5wN9i6wZGiX2S08BlbInfuctcpOQEcp7b9IW7HUC4Z6zjLt4jP8UORF9q+v/5gKB/MYPi57k
C0/wcGYPIvJYOzEzDPEIKaLYG4vn1iDN3HMozV3DPPegVTtm7TxMlnTl3yZwZbN/aWwfXfQU+p+j
kXT7UdDNWkBWR8inkwN71eCQN31zCMdS7kx+E8fBFnRUSJu1ANfTDftx42EOmvzg8H7MIfYK8SQK
hi+srivUu159yQo0mYlZcj0j+fT8bVGcCCqzPUILnrvTeCCjwlk4ABOhL9ieItvJn5cedy8/EYs1
bbdGM4kRIM/4VvmMlFyFga5dICrMeKzv45ay6glX0mm0gg9/cc37btTHVqdIXqumn1/l0jdf/Qi8
tCmSZYxSNwn3fstUOe509xoFscyTzcn9cr1RkQGVncxBdnrSkljklB+N1ZIhtMytXcs7mpz9WiCr
VvXW0GJ2y0fRnjjIaoloBgdrRuBu58LbpEZrkDPnRFH6GaKImc/HZnRmk6IorYKnyyDc51oPb6Eo
PXhaGZ96+EGHloiW47gvSO1+sdsUO0+hmpfJB6egH6ZW0GPTBtVxsrsQJ8KdqnNUwRh1HpERIKWs
LJxFo7ibes2lUT3JSQ2JadY0y6Oo/OqAobzbhTPXlkTr8Qm6XnHy7bnwFNug6x8Y7U2nldHeqUUC
lWLZp+FTsGXTfVMqQ8I/OwJmkFFxgJ+fSX19qwaU/UaDvN8f8N63do+8DztqZTx5WvRfaeX/iPuf
ETvWlsWcNtSvjgz09gU9AV1AX0AaCu5Y+s9y9P0KNrWjWoBX7l1K1wBFFN5fUap7aGdrM3o8SCLC
o/AHMVKJHQU9fFB6Kk+fpu8ig4A68VVQboAUMuWcTVTa4Qlug8ed52r0QBQBgGhHuhM+SJDScJCl
MSE3Q2zCO4tcFQwRnhV9sSwF9Z0ARqkaWfTNT50x/O4gkLpC0NSkoaT0m0+CEir3/H6va13ZX+E3
x9RopCnJUHNKjTm57vQ3oQeRnXrwRy+r4a9hoixNRzUay9HAVKfRqV5DVAQzuCrCVfkasOItwR+J
hq7Ab5wbpaw6mACSlcFmBTBagRvkW6NPj6ro/vLQeg0S96o01VXjOU416MXM3rj43/DXyG8u/CbC
6JSHroISs6DFPMWPZ8GPdUA5USwL/MewZaOGzBxoszrLnT+sTxEAO8F5bSgJZgtOJc5aNmw32Tl5
CS8ooSG2OsQDlqiyh+bwrqHXPwmzI4GuGvu84gjdurxSDrkjMMzSabZoWC5tJALVmRtqnf0xuNVH
rkAaZMHYxe4I+AcHZVJSl3jDO9Hi37nG8jB5vaP7PpkmDd6eRveMlWOmp3G+XoN9iUb8Kg37cbW9
+Br/WzQImGkksNFwoOIG/MVsaTl+MwsGwbQtFnE8XGYHhJSVB9+dTAwEQIcMwU91spY6nCYfqSvF
5xsHJN6EZ76ETVlGspbYKjXM2OnuxC7fc/Munwd4x1aDj9Jt2WhrGLKZTPjVas6iyc/s06qhyXWN
y0PnoFZy5v6+nx0Ua8aiOUsMdAltDeud4LQRDWgg+cx4UaUBTTmUV2LU9TnQ8OaoMU7C8uIPlcPr
m6chz1bjnomcCCloBDTTMGissVCT7yDIediclsT8zUHc3k8aI6V0z7qUbRVch96KL5mXy1OccyR1
NII6D2hRQP2bHSfPvVX709FqY2xKHDSpJ1lDDBx18OWi79kkGnJdAYcOjgZfKbUGgf2GYTUWK1zZ
bwRyhCtkOxMqVMEbOvicxwWilmV0eihgbCcN24qK4zIrVfUnmVkIayS30HCu51BZw5aYJ22n4V2p
MV7aD6pfbMWRQ2X7CdK3cTnHZjz+b4XGgBerDX+awH5rLtuPrLZMdjXtLjP9ZpMFsUSUYI8PiZW7
m8YMUqI8Jrs55qcna17FggWB/eZaZuqnUK6L8IBxHmzNEH3L6S1LBPjZKIYO4T1OakiPgR/joStG
VvQIo6LCzX61/Xvupi92W5tnUbjyUbWmOnSBaDcOP/7eTmfxd26zF8o7uOqihSXjkKsDzOByzoIw
JQ8vzRuamX6bq+VHYFrzD7OjAEFM/akvPPhMl73g2M3j80o+7wWcItnREpDfoTOxL2PDd9yAgXz0
1nx5NqCONp2VOjtlGo9ewWPUjUWzrRWbMOhZ1O+puAX8nlM7CDbcWE0G27SKeVn3hQNwAYMvX3JG
W3uLeec2xyN91/cP1JsOvxyFlyVFB7HVaBcUUPWTyGl4x6iD6y650Ne+o+5cspgKsTUyR+yYdtDT
95xPdcd71kmvpQjfkOEapWojI5fZm7v6/h49esxaun0oaru4E0PoY0UKHhzZP83NKRjkzZ6DJZKT
tLkaBeHBH+xnis/XzUhtM9N3dHWzEcJftPIYluMrcspbPUKHTYZtfSbV+hGMKzYrZOr8AvGxEIFz
5/RM7gs21Ctc2d7pQFdnAaqJzGF6SZjdU+1nkCUlIM4hV2q2M+wekkDrtTO3RnwljfdS5jeixtDh
giZS2tQwJudiOQYG2zTUDcZ9VTAinhuFe1dkLX8g7UMiUud5rhgYB3z7d1mWPPlTcSi60dMJthzq
pLSxkRPdGIX1ywrHZzXg0XLSoXhsA5rrQsooIlZAoMRx6vxiItmrDcqOnxYlm1RzEmCaux+jRz0n
G9jiwRrimbIb6tVc6XBzATbcVlQBRX3rwZ8JJwEwlK6845LMW9RywC3IgezZWppkjNxuq3Xhf7uQ
w1viGz0zjzYMz3XLQ5YYUnrLrODiYPi5Q+sCXtuEURwAy3hmd421mmT2nkiKP4/rsBzSkFKRtpi2
IKXBCeyCGOR/Ze9MshxH0mu9FZ03FvIABkN3TkkD9qST3tB7n+B4F+j7HovQPt46tLH3mUelKiOy
KlOlwRtpVJUZGU4nCRjM7n/vdzHkPxazH7DJYvOiNOBpCTPcYSzjPmQx4SDdTd9t22a84hAt9APt
TFlrsfEGkV5QJOVckb5mh02pzdpIKu1N0yrvUBvh+JB0M3D1mQGHFe7A/gRsJGXw0BZIrsIjVOJP
NDtMIIxKhiajtp3m4lMQQV0DmPGWQe3jSZ+8E59Su0pRlNfUzHKqI9xN0504RSapx9DAERk3k7m1
YTyhDhlr5sDnlmzmNLjXJfBhcJbEXXyywRbAsEvmNhVaXgyILJiTtQDGQkzdxWFp6QNmsuY0GsyM
MSev0oB9fzGHyQo/7ENaW5dWVR+tIf4WOqQKbYssbE+xfd92BJ6JydE/BXEzzgnS6bsQ1/9dXljr
GOzf2iHidx/QE74xSu82wGHIwJYhEZvHj6TvzOXcZfNq8GS95NxyxLwckvMr2Zy7fXpOKzZQRQA9
jB3Lsp9RHk2Ze+wTDdqAfdBRQx3shO9NW8Gz7jHNSRhB7AnX4PQg8ru5dtbhxi4AqNK2BcltEwrN
CZbcktOGlMsDnix2pMYc4lpyq5Mblt5GMwr6LXivzHpqpJWRSfxFH+BD43qXB92zr2Aq7Wvysgi9
xOqprK9PudGWq6a070A1JiQbSeb03DN7vU3s6y42cHs4U3msuOMeGs+hXBIE85IVJcCu4TlEirob
t3eti55uA068GN1GmzRw1w2eOowKxoNF91y4orhJOlNn/uOB10L1SrZ+Y1HN4A/FyIcxnmP7yxif
d3hngvZUzbTu1Oy4zlEaNUd3ys6dwZreuiV4Ok25fbvm0fK4QII6Hd84iNDGACfrQMfXXZsB0UpK
g9BSPc+bMS/woBYtXQccDsxdCMFlh/gQk3fM3EOXtCz+ecQE1HAG9qkpaMkEBiEcrtTZGygwZ5F2
1pEX6feFnY8cmHK5G/OuXcmU/I7SYkqa7g/26L/P7qxMsWhJTd7deJndPVNTPx8aAvmXQxY7G6Nq
31q8G9tBq71jL0VzHgc3eehrMkd2RWomd/ob32Q42KXZLYdokpmzKZ4TalNqJ96KDNgrfrkAR02u
V9Qd1WhiVsG75hQFwsOqfSDketMdzU6bz9AtNGcpDDfi08253h0q3VxvvDXiBuMW2pRepO80OdwO
PG12IcfrJW1QkrWj9/YaQtXGtfRHA0xe1DhBsK4cGAsptRl8J1iXaKHbe2bTLes2iaiKMHtlI27T
40BM7NazffQZMSYdmnpSHViK3MtxHpv7uOc0XBnzRCcwRRpmTZOQDhx/5UuLaOi/SlOi6gUZja9G
xlEJ9dC5x0YULWh9sPZTTRCvHJOnokIukWaTPYiS6dKSZG93ZLrIZlrvuBVlbrBHHVBRl6VQZpge
TgP1L0uvyCAkKsueNzOPk513xIFknvS5vzZx2B1AsZzgT+Us36SM4IEawMWQsbvc/YCqXuNKz4ob
WbLdj+LK+k7o+F93xp+4M76jw5Xn4R9bMv7zP0DwfHxqm/o1f//8rRfjb3/71yJILE4WciU6BTNs
gCu/GjCMX6Sl8weeYwldyi8C9q8GDO8XXBmSP3GhehMmwxXxK3fH/UUpY/w8m3pJie3xnzFgMBv8
AVPh6MDCbbhDujDZ9eEe+AlTgeecPuxBPTBLHphewtIhHZwJuH7dpTmY9TmE20dkujDTHSzPah21
G3soz5Nd3cl6orswCMFeDuVr57O31MmSXRpRxnYspgOM+3yZKZMBPdXXNJDQk07P5oIH8b3ZVVdf
DFsNInEJjTkugpfBZehGnMlfkNu51TLEqZAQMk4VXN4OAY9IO3K/IV4xCyS1GBqMATPKuE15wSiQ
4LEOdiEQ7Bh0J+IXKIdxlffZdTKEL1OWP2eae92VJnnK/ikam5OItYbJdHFoEopydQdxLKoRwrKC
n0OPF1l14FyELjk8MY585fDzliXo/1Xg3DWypfPCDQtcIry1IjH0jdtQxZOl3cruyEQUfv0SwQ1d
o3FKgir5O63hPQ4/bBTEumJG9+ynqrGFGYdnnTQOIlIAvJFlsyg2mabspjH1T1HtXTf+eB9NyZnk
rbZnQMC2xne17cxgkyNQ/pGU1vCp+fhcmcleSS6upUZ4dFOJxFTDrpvW9R9RUKmB6tBvfbM8aj7j
eDdGWwh1ZHCwxx7OkvKjx062MQNPLN2MDjVpqhZhJiGVHhmHzu0uOZVRhZBGHwMDEqx6xbtpjO6J
afmVyVe3KAb678h3PyJR8U9d/9Tk5OIm+cmZIt15kfzE9xKgKfY3QcAHIbL0bGTGlfJLhBgSB2ww
Yw4UER/Qou2TTeOGaF19WF67AZJ50Hk7XQiIPT1lRsDf1sKMEI7H4j2Q5IFQD+H2tu61L+Dxzuyo
o3wwN8TX+R7M7onZyqU/VbCyJW8iAOddmctpanetStUxhDPgaXtvXhafsVTD6+QCsk2Lw2IUL6Yp
5Vsw0gvOLApXzDEv1sEZkI3F+Q2iOhntoz/iQ0Ep5IClPevzdB9hNqga4yqb5qvOQlxgVq2vm4T+
SSlgEDvmQH0OCk4ikFgyvunhq5Yu4QIsLDN8KdrgsVI/dQ7yrZPV9w30jHWAzWWdMfDlQRZ+4DJ8
iQJoF7bpbHwts49Qbjc6Ey3sCTSqBpRSLY058zEA2+GFXtv7xkYIthkywL4NljaNoRdNLNn8lIei
oZMlAJDCyJP/qEvKg5233a52pGJ1YSnMp3s7KI/6bB18nSp5zK6ffh2fRSKuUIihLTZd+0JvF76W
hHOfMb1iRSRopJ63oe3ehnpzI8zhqtOr58kO4AcMtF8VaGueV7zQ+eISVCPgHLJcLseGES3KJosj
AkAtL5AYWLuc7D3pgnmLgdtRI9AXF/DqqurBV+K8QDkIucu0QV5Aq390uENdM+ec39OPXcPmpsjb
32bsx7gnCK8leAw2iRrzNCEoY0yXcs1DNkBCYnksopAAb0qPLDyWt8RnxcjSWluKkvgTbQGUPUXM
6ehusVfoYs9pRQSpkpxvuYVbszhCVr3Ge1Ct2NV+fE3LAHyivMx8wLixWR1NpJaoYjalq4UMITJe
EJsG58o5w+05SQcRCyOHGIRdTwK7oe1v6UvnIqi8HFK+ftBLPvlkiHZdwHWms0TiaXVPU1r3tNFx
I9ucz4FMpDiBqqi8cNPhZortu6lgyKn7U3wVAOhCFOOgh+buLoH5n6NMfg4Jw9XSQMvT8+eAtBjQ
gj5ZfhnJKgD23MdTczmNwyUVOQ923hGC51epWvuFqDKrcsKFLhveEbHuj7Ev3zldcYPLDCL9cJt0
ITPsYbi00/5yAOrM1B+6h9Bw4tFPRLtM0H8Y9IitSzJrJPPrPWrWKYGjubFdhr8Wx/KF50S3Umsw
5Lk5ieK+e8qidnoukUeoyUInyXU+Zt/gv+fjOTYWo0ShSEKpa1ylSbCpvKk+RTpzFKE7175D9V4j
rD30gEs7qk/JpIC7IUY0GRXXhW5eZMqG7AL8xLJrXnAMec5m7oOmvUX6H8k6Tia9QSi6QvD8yBue
fMONVoHBraz5Wq3S5whjhxqcTEtWdcwiY/GEVfxUBM3dRDfQWudse0FbK1gU7FAH+Endxp/rcxDZ
2b3XqHH91IJYb9wdMYmWCgI6tNya4Xll5BdNxe3BpKwg/1Ph0YqSu6zlCiu87Lrux/sqSPSrBOLw
KpmAz7AyYg5wyF1CRTpPqdG84XersRIMlxlfTdFbh69gmBWXl5FfPzoCucut3wZDAlIY9PKjw8cA
UT58qegrfAvUk1WBCVd+7ow7LwyMPeXMhNpjHEcOu+rWKJnDtoZBTKl84OTg7DqmyEvEcgvyD1V+
WOy+JWH/1KXNG/h7KG42zwCn4vnTcl7Q50Zf81FdgqiJLvzRaXZZVTTbJpnTtesUzcZ16vo4gAtZ
iJrnj5E+1xyr4LyLdYopD78YvPeh3EQ1l+5Yn2TEMMZIrE+9R0QZkBQ4RFeQq2X7FHjDq2uHu8Hm
DbMz+GYjiK2iivNEIejLatG7nXokPoYZfJFlln8xhkYOKfZ+NrIDgWXVd1iw3bL5StvZwqda1dit
BPMt6xjxKBQFLg/E1HORSibGOiis0HzKzfZKPbwmj9WA6l3sKj0QIQP/Ux5vAo3LO9TmT6Ny6iUk
1jMoZvpLSRzwSGRJIsuxl572RoxPg28VZvRXAp/JbP4fefh+yfMr+8T/q2Z0GvGdzN/TY/ueito7
DTVP3jxiResJ3B8zfUgvyPbwTlL/s7cdsQybxN4MkGwyqyBLhcPKGpxvRS4PZEYwzmRI1PCb+oWf
SRgvFBmEICYXTcSHUE2oeHo1veJ+WBVcNPDjZ0b+rJKisy77WD8hmnqLqeKpPuYPusPSAGkCiyh5
M25ltVilAzLW3B8i0ZwCrXpyCFws0FLu9IIUdFAK5owlqfKp6O0llsAE5yG1MzG2A5xdNJMbqYTj
mkTTMpaJfpaxzfebTRbNMqMEs6CBGY4gUPldP62CoZMUYAD/aenFRuoeti6WgTYCJOVSJ/bhUagI
tZgOQz+fvVvhi89RZ7UXhuAd643WE2o3AOOkoNrmpOFJLyGLpGUnKMWwzg5K/soLneQkdAsDdEvB
AafU6dAWeJ9j4Z18c0YAaPgUvvcGhPKA5sAqHrbxKXGBJzkOS3mZ0xqqa+jjczu/+g1L6KyKN6sa
UR2+VUfMiFrOMaKgM6MyZdnmib0HD8uTsdGgkGlaBtcmfx4tojHgaT4Ftd8Ly8Mz7Lp1vbEiDFMj
hoylbAHQjFw4a69nxx1TIkgi9OAFnAPczKDGlHrH1aBKRsVM3Wg0gHv/esbnls8BumdLCqhm0YEX
uQ6q6VKbwI5Fsdvc0XYdv6JtQypiB8K30ZQrTzWe6k3WvtNLHT8Uqg8VottJxqy8nupJhVJjrCzV
nSqgEClUCuzGiQe/EZiPOg74ZaQymdAbs8s8xF5BK6V1W5KVXXPKDw64MJj1TxQUGvwMpjQvlRy4
VFW3K3ygGy/n2xoFjxNEdZKfXDOvkkbDtbTCe49m2NilIlYmPP9ammcpjGECFGo8cMwxf08N9HVo
cc1Kc3memhL3EF8D22tVO8sYu31nLMcyHsg3pwXwovXTLcPm0xgA9R0s5wbt8dBU4iZ22DjQvLDl
ernPXIepXUtfRJrf6LrPQKGRL2bkYWwyHsOMQ44dSOvS0wBWtx6bDyfF2paYOWYsL38wE44Obsja
4I1sACyjuMAeL5nlx8pbF3jLLnVfii6+6ypEd+q/P3QQM2t8kxu/yx6YE2yacHxV/0tPLngMnzF8
hrkpTWHvREZ6tnrxmPFvg2EMFz2jBqMhmCzp49xq1C4QPKfBlmn8gxWEDi7m/F2fOPFNE8/xiqZh
3embEy5Ol90pT0pKNklQ1ftqlgAsyjPYRxQ9KiHDpe5Y54ITyIJ41wQIzL3Gv7mDO82Zt44fi3Ag
y2ek66wvHwLPO5Gj2RMK30/ZsHPj4NF26hPYpokytwLvDE0yYAFesty5ixtv58X9ZQOadjatfaKZ
Bz/GjVw2/a6M7DujcK+H0T5PVHajuIvHZmBTlxh+vm9VQbMAfrMc0vmbWY73EnzakrQBd2nI4A6r
0rFq1DEpwyMTCLUbHXsAd7ztiDm/JaCkgWREx0oY85k8nEcsO4HtfXA+op+GLUXjeidrjIDUTq+h
yaYB9Gi6AHhSLtRnPzvac6Aj/tbqsG1Xub3vCa5QD8hN6Ts21RH0+DGjD4p4pxHuXaeqyloztJJc
frcORxbtOkVenROej1avtsJh/jCWWY1ai5UwR8nkHkctHTpeOfyqzYbRXnvTazGNr5ahX/lBd2sY
4QclL2qEH0JTdTbCSMHoUcFdx+46DfpLmyKbvRbzUQzd+DqrwxG5OxpwxjpYEenbTUR2L7SWACjG
Ciyh1A2kxbWNC2fVtsWDlPTj6DdeaZ6ELI6zndzJiuBFh6WwyrNnOMnmUg1R/CY9zyQYuFPtW04Y
yj/g96u+4szimVPxPlR9eEOljvYMnocylaR4MVyzuydLWvMOA4e2TlrMQ9Vn/iU0/a8s9yeyHFKV
FDzjXBeYqjCl4QBA/ccKHZJCHRBT/qtGF35qyyJr//P//lar+7s/8r9yU5LYL6XDZPBN1/xtbsqV
QGVRzPhTgrM6iaZfZTv3F7JUKHoIdrQoCRfI8K+ynf2LYZnoa1JI07D52f+MbIcGqHJRf8PL/v43
VxDe99czoKLm3/6P8a9uhP2UtQj3nGmnjC1L3DhfnkJO7WeCEkyxdK5Cx/WnJdrTvo9ECLWg/hDK
mygQE4TTU1T+ZVxUAzZsYdmhLwS2RnXyDRjPrLqkyjZTUNp7Qw+bOyAZV72yRrbKI5lh+E5w+y9a
5Z20dR3qq8HBt9Br/SnyCLdLLRxuYShhaOmqbB8oL2auXJk1iIoVg+03Q6O4U8eN8MWVlcrN2agf
VKl8Jm4A+Pa1PgG3dNYEcBNOTOO9Fq1bvaOTb4QeljnTTVjSaZCX4JqGemsql24gMv0Cet4V1hrr
yg2y+6Qr5AWNBuSulRnVobEpIjbitdAgk/zOUJ7VwMxill2eFrVor/RpuJeCABf9Ic2Wr/RFV5MW
LB4eyCDcsIXjUWeQiEWinLJmpcMk0BptR/Y13DSexcQ1dKJ30E7RMupK7YUYz4jL3saC2yg3bl+m
7tor7XlaappTLSuf32TI6VNhn4GZN8/orcXljcW3mKqETle5VbKUrWzAI6aJY1lhX7Fx7TJQU37h
UlmH6y8XcempTuQQZXEff9mMoXreBb18H3Ege8qK7CXDM/HkC0x9V6XntYtZ2ZZxzPXXndVS9YWl
ue6nu7JmH6fMzvwEOIzKAE2KBtivCIzlrOzRfoO+2CrLdIh3elQmattHtgmVsbpXFmsrlsHFoGzX
E/7rwcO5NylL9qDM2SIhvVQqwzbnI+0T8Naj5RcYUdtv2hhiog8dc5kr2zcNg/omI0NwixrNp0Y4
/dXS2eH2X55xjPUg+AQVdoXFHkZZywWV0gTb2+na1tRwLTh1VqSvafEE5+MO6avg5j/jyqSuTwhc
7Pghi8d5nJ09SZ95y4wSt7vyvRM0bhal8sJrZt0/tMofb6jHW6Q885Vyz7uBTnuNctRTH4PRrkfc
R7qEt0ZqeShuCKgEp1aZ8QuvW7lwRJmVKqv+FCXGHWV4iH4lWFtdWfqHJKXbMsxhLy5rz+yfCjcf
z2UwgtENTE625nsrB/e+dap8WwRMvkqrAMTUt/wWC232gApy4FP2Lhq3ilRZbqw50D7zevT1I1i/
6rmc8uqhcnRHW6Q8xxcucvIt8atgg52YDWttDxwCe+MZA/xI0TmOADzlZgYSMnFsa+W4Vd3uAqlV
17Vy6UO6msXCJLZyIkLT3OmBS7e4O4RbqG7zJdwVoHFJ5X7QO5MsTVcbsRLUyulaefJloE7GXzMk
SBaknwATTrO9cDJBwzQBnnKJ1OdDwcgbsSiCIjqEZsty4VfhMkCiHxeGO0uaPJpQbmer94++R0sb
Or5S0Ad7Q3jDYy/iOpfWIDGQO3rPwbUTeC1LADuLqEf4huIf2EdKxMd9m/b92WawcSnIgZ4IWTYq
uAZIMm7FkwcHEKdN1dA4LXXsUuohwujTqTnbyexQmHN8IXFUHSAFwQgbCZmTA0FY8T+Z/r7qAPow
RhiPiZu/FUwq1t3gv1L9zDadmNYSKa1buKP+LbNyd+kLBImaHFlAJtwgYZA3W2mzXE0oA4w34JU0
IOlc7lIK6g7dkLHR7YpD2GjgzsL0Sg85+AWordlo4IOELLIg4dsBch1xdqJycMpYpLbdgy5LXtyJ
g3Wkg8KzoXJypUL78VL9zmAhZQy5xIyxYOyFY15GK3aC0cL0wxtrpNI4F8wPLASWFLLAkFb4dofx
Hn21gowB9sOZh+Q0lNn0KJPxIaSoewXBbr4bQTYtGaW+B9oI6h6IE7Y/Fekb013gMp7Xda3YDbJu
l3lJTaSVCocdXlhvevQq7k7y/UYM2Qb5CqeQZB5cWeQu1SReXxMXolSOTke/LWtkbo7vA5Fp3GPt
oYaFv9en2qWxsle0q5RJl2Q3vID30J/goWsX2HBY+ic+2iSTw12dTPYrBGxvlwtyAQs+t+C+9IaN
WRFl00vQ4GO+J5LgbriUFk5tIP4ZFqkIiqIx7HnGTgy5tnHwR17oAlaVC4G8lSxCCjdi15g7cyxe
aEcGjFSLb76ytAnVPXO+tVV8kTL76YiErtqgKdC2iCWAJfj0Uxu4E8oo/o/kzsmdGWzahKYFnJCo
41IkU7EXqAOLHFztkHi07sSch6ogNReFQPzhJHafmAiAFfP8DZZ31EYrzbYZXs0FD0k+RUbt65T4
GtSGHKVU1fvJRiWsi54CORtawLapnwMv58wArofB9sCrA21h4M2IsVNyFDym6TinnDqAELXvkm4l
ah6piLO9CthyEkX+sUPmCxe5llXATHnyFEnXnGfOmxQOBXSAh3RgdcU4biAIb2QRuStyuuEFhfYH
HebqXdM0UHWyfkOPZ0A0r7/0Wpd/SA1MlQZWL5Oiv7wttgB2QvCDpXxyeCwfJE/WfdWDtcrhu17r
5lgu7SGbD2ZVXbl8JB+pAvGGevoNxmV86RUFYZihy9cRPLwbp0Jh0gcKp1g7VEIIFaWxtHw/hnOw
NHUBP7yV+DKF8pflXIg24J+A7Ncu6rxyhSeXInWAJau5BrIkAPFMVtx+SxqyMd3kh/TcixKyVaoV
xO76PF+0k7SezMKatlWCk2DQeEZYLd8LrpOrYGzkEpuN/lYNwXvpGKhZ7nTT2slDoLAkaGWA+hKC
KBETKg1mVGcJqhLrgeBCjUUKcwy6T8VYwme9nIRz7fbtE/ganHKpKJaZW1Bwq5f7aGpsqhbgN3d+
+AHhJTpqXn9ZCS3awns2eI4O6TN0oPQDssh8gys1X0lZDUAHxRE7yqOWRFea3aYbNteYo7PiMhkN
Ql1Os4VaDX9rRnAJiHCyDWN7GjePuVM84I5gRlO+p67+wDDWgahpjy8qnuRlHoqMeK2zTLC9I0M4
BDiWq/mJSlRGPDYIpXyuCWMQKgrZTBdKLo8ZBfM0sGxQKE50pDLxwxZ6eK5oQD74ZvNme0Ls8B4y
6fHmhFAREWjRlcFVKnx6O70XAKVPzCbD6xbg3kIKVBm/9VfjxGC0q/VNUN6OI5fHkqKD4Swdg132
nL6IyAdnL6Enk0lhbxnI8xyQH0pnmrsaJ72s4j4H7q/uwgnDmldUztoBSQ/EyHeRKu0G3Q1XusW+
fWGG2vRJwa2xG3qCazqqDVFgJRcU86nptegS47zD9BAvDGuQc48j2LnLMJfmdLBIRQAwemOf1uO4
BZRSQBxi2ggSPfafCL9owKqCzTwG4atVVyNggZIVYoApp9M1dBNTI7v0gCp9E9Dm9uTb9BtusY+C
8MBirCB9t530rg0W0E3mc7fMrr21DDt4kVliHipNdxgqJd21htAHviueLm3k6WVUkYNy/TFE7mZL
wvMAVHwmyL/FGeHasMsRWmBPfY2dbfgERyLaktEBYewFZbS0XDAmuaoE+ywIoeSesPQvmb+Q/wia
aGVQ03fAxd9dTUkuN5XtdmuqzPQrdzJqA0xdRX1sMjL1IUS7lUGm7waPKJkX1d1Gx0R+aJy52wY+
kgVrocKKY3+j1Me7JSGQsu1gGL+s7QwRlTZuNc2xkdjsYXQv9MiVOyjHxVJm2AqrmaBrCIvzjFEh
3pExZYaUVaRgZKHhwG5sWyyaPpPMpdzmpHDNb/TG8LRrmA9FCNq3DTj9NcP3icFZnzhXbkHVY6OF
BdBx7JSY6vU7n2tNJy+UzdcdTCgukIidvMvnvJjqFur0ENTlpRQMG7FEW6hGhmhYDUJeRGadOE1W
2N6JcI63rogZw3V8EtMMF3uRMRRnGlPWR732PtxaDFdq1sQbCa+/GO2M2Op1NlCYKBqOLhnn7rsO
lu8RqJnPhWTPZ86U7ingkqRpiYGSZMpDUbgZXUxZL590c3Kfqsgo3nGsFd8oxEazdBgLJUY5fBaN
U13jfOnviNI2d8h2Lv0TajDA7voMXb3G1xkzwFf+iwmf6HrmMEuzZqXtkzBqrjvkflKDWi9upCnk
pki0+WmiVGDfxhS8V+FgbFv+drKg9PvDg6q3cEogfODO3K3ZFc111KQgytXJ3NNglwDkoELBTaaD
KIX3IpJ+fiwgVC+NVK8/p2EmMotOuG9HRqxYIMpLzxuc3RdUr2BgtW1CugkmiErPVS+aB1bgYY2x
s8W/nuOGhYkNt8qd4yu9c6I9XQzlY0lqYwvdB/MbxX2bObfSbamzx4wjDyuIYX0YDaMkfSBuIDNy
QgKWxl1nmhSkihHgII/aihGX/zBqLocIp3qNaulvJgeRTXdC0jEBIwSK4Qib2KueJjrdNMRLX+OV
ZpbrXmAQ/phgduwkiVBVVLPUovRJEjk8prXdLVJWvkXZW2vVPueDSYML4N5IXIAYJ3EykCTyY284
MfTHH9D2PE8Q25ZOT+wrs607Wr2qHXd48xYabf4EaKsiDO+Fn1XIauHwVXI7TObZxH9CgFbZTfxQ
hXS61gNm4IzfujTSNtmoH/EqrYUeVCz79WvB9XhqNYau7K0b82p2lHCtN5y6Zevot8koxam1hxbw
dkGdOWMTnTrRvtuVFdR9b8QUPgCgRG8ZCJK7QfOcoS1saCnE5pp1bySj89MwOlyWxpTdMUmmlBLX
5oKpFi+CG1P7bGv6Zxr6jlb5UOTPzFZ0Qp6MP+u2fRzD8jaxgm9MXb1dFZHCcjr2tARGrG1JrOE1
9Vq5Yvw1bLIUf0JE9v/gzYBlaI6tTlE4uk9xKKmxSihL8yzTOTicce+Y5Wjb9iuj9xXX4xRPdE9+
xfjMr0hfNvryjXwOOT/LIfKnETFchioHGMLJXdZf4UA2H+UbYvjwUIuJ7GCsi6Wt8oR+pr3QPJfs
PZU1nFXqsFT5w0LmlM/aKNGDo1WLWsXPvq7JVmUXh4YUo+9kt67KNTZRFfL9A3NZ4sLotqgB7QbT
OaoQUuImUfnIYq7oAFWZyQGD7i7VFNehybeWSlXC27GxT6qoJYfUBNZsrV0mKolJ7hzzvUpnUsVW
71yV2EwyYrOlSnGGKs8JroT9ucp4EtusN3NlvRZfAVDXyhwAKdFzmzbTsVQ5Ub1Dc4hVdjRTKdLK
024yGaW3lq6moSpraqnUKT48II4qiWqrTCo4ZyBkOkHVMof64xFdrQkJMB8hzdp4PV4zlXDFqNzc
9F+x14EALFk5e5OrTOw8lcO2VTnZUSVmmevSPaVStDan7T2Uo5emie6oHJ22VPigg6n07dx37S5G
MeSwQEu3jhfxNZkdbzcKkrslab/tTJjXV6newKm3jc+UsYDc3ajk72Al2QVwArrLsD3TUwlhH++V
s6i/YsMdLu+riigx+hbWCpXLdFTOuP+KHPeEj4EUtjQ1xNymBJMHaT4kvnevPnn2je2iJcJMNqFa
8jr+wVf55hI0PlCzxMrfYrcglfwVhZ5UKrpS+eiOArttojLTVWLGl6bKUfOxzfsRQg3Le3IxMZ1a
tESuUdmsvc31dNd7Wrr//6vbqwHBewG4IgI72fz7X/46MFi9tq8//MP6q3Xypvusp/Nn06Xtv/+F
vxl8Fuq//O/+4b98/ne6KyW2yz/U4OuobV/z6bea+/e/811k14xfEPXZY3AVeaZyw5q/mmM16xeD
OafDpMnxbPbq9g8yu6ebrnBsDAVUzf3WHev8QuObIx3UBwtyn/XPqOyW6gT8m8ZuSUf9Brpr2J7N
D+S1ftTYS5kIEUBEJikkorWXNB8W6S3OQRGT9yk3OPHY5jZGHs7a9iDDyFox01oUEwntRjwW3R3n
zHeztnC9ZioXkQ4PMebwwGFcQfceDJAjgz2bjJx/G8TWypD4Gsl+Wh6PEM/O9DVnOcLBYY04k5qY
7JKnXpTnVGfSmdrBjYYcS6c3rCOrz9+C3Hsm4TatZju7oURpF0NyxvlDy2BhrDzHuyFkMfOg57lt
xfgztVSUf1L+96Of+Ptn5gpXCtexmJ7oP39mPIABoWX0M1CqXdeWRr8Ki+dvLqPr71/Bv+Rddl0A
jGKewXf/uy8GQ7XtOrQMGlxSP34xvVEVJoY4NDsoSRAQjGFp2MVnUwGz/uNX+ntvx8NobfDo49yi
/2SPthqHdnAdF3DYO+Vulra2tiqq8v74VX5fWciV5nGVeQZUPWZOP70MvXykdhIgjKWZcwFhLJ14
4+scVgqsUona4OXRhka8pdtQYpgi1vVpMH93/H+//f/Ox/pTg6C63rmxDMPCYW4L8+fKwt42rICz
A29WsyGYelBBO/uSnE+zpuV9bYE5++P3/fvv0YKAaJiWYwod7MhPTY3UFWZiwDS6iDk9LUbahxd6
bhBXrKd89z94KY/5rWO4MPLsn+ZlBgYlz/F7NrdZhy2dCMtFEcpXSaPd2x+/kvpJP64a6IqWy3jQ
ZipkGz9dnHohETcaHOIBTZ+7hC2LEnDyN9stWzbyekahoSIrgQu6Hob+r7GNf/glkif4+eUZkXId
qaXRNH429A9DPjDxd4nBdvQ1r1is9Is+y41D3OIiXBVNE//J3fjjKFLd8jY5BuaxvKowTPPnb3Fo
wXCDu1oAYnQexqzQb0MzbbYci6IbyHPpRY4etxycZlj98Uf9u1e2VPcwBDKDOIQjWO5/GIL6xowm
V88wXEqc15QVetpR0HUfQtiOyofJTLzbHP0S4FfkXf3xa39dnD98z2DihCG5WXVmPZb900rnZlHf
Gzrac6NFxzqHde55nJjmoHPgzQWvpjY/drkFX7HAS6njt1uaYRWj8wNha+KK/F7iLZyWoVPBnpa9
s8tZuCu8p7gunVPqDK9sf/UHobuXf/yrG7+7RiwpTYtnrmOy6ECV+PFzg5QO+QTTEvvMdVr0IHmG
tKZMoNsJK0LFTisLwZr9diDuDJjwS88AmWI3w0dpELIEuU3Aq+zmjRzS6U++098tQpa0uHF4djs2
ncTeT99pOnXCDEO4LF1OB1JmZvj1J5vlR6fR81JSd36X1ln1J+v8768kaYEzpVDQEUItgD9+Imkj
HSi6DsQmo++OvlZRMRARBQMEubcU7tvVXW1RaWX8J89L8bvlgvfrGuSChFDrrvnTwpS3Jd0oLsOe
1p1wshI4pJyj0wE7FHp+y4CX4Amx32jbTMq55MHFY+/L6LugjzKrcX/51Bouc/n/mDuPZU2RdMu+
Sr8A19Bi+mt5tJ5gR8TB0eCAO/D0vYjqNru3qq2u9aStJzmIzIxfAe6+v73XrsSNEZkLtIvaDD7n
qxyM7g6WLy1OM8DOzHLFOSCofBmy0d0lsS+uReQKnrYcmOGvKrwxDtZPs33999fbvzzm+YB00xLe
9yMXQ+A/XW5Dbs3k5PmI46i8HVw5fJORgzQr0v/mlf4uUf/1puSlWEo9vlGHJ9I/vZTdhdmgHWxf
FnPXh54GXuBdDKHE1HA+B6q3SeAorBpce3sOxN3OVm65+vcfd3mNf3kPEW5zbrFle/tP11KFyygu
Sz6u6bZULw35n2miBjrGG8Q95uT/zcv9yxaFb5ff1XIsnkeRj7PkvzwE2V2Xfu0nw2pO+WQDReGX
MpHB6d9/KC7Ff71SSVHxxKA62KQm/u+//0+Wk5KxZwKeiq1HZRCsyhmkVOPEvNdR1mfTDqd2dNQq
gYG4bky6dcdGR3eywmOW+m1zpgaTJlUNIGEwOZK1IfvmumRain3gh3C5taLqJd4nBnGuvMfUUqWL
Wms7H5k/fNYLar6Qvb0dupS9tJlL/y4wPXeXClwd0Yyi3FhWfkqqDJKGVyB2Bu10srz61rQlMNJw
9DmtTmqTAE3C7dGCIWnHydrHDREwuwID6Ro9h10z3kzBkF60RwUHPiMvuINcN51MDYMtG/Allt6k
7wTj6psxVOa+rDVOGllH3gp+J0A5+OiX0sJQbQKG2sDECNXKyfkve+66bd4S01vH8ehdM62Ko8C6
sR7zSa2NCqskJ+KtP/DWvR67uxOM51gO07GPsKiUTkaYY8SCWJMi1e5k35SEoY4R3Rxr9lr3ZiBh
KCpni2i02DbUJYmSe+zTpEzdsbvpuiLYeJlnXmjaQu5rhuIhAie0nqs8enbBkLBcNZ+BEb6NYcOi
lBX2q8F2/+zzVfH6OC910uirb6j3SVJ4qzu/OgzK/VCeFN6FQb8+1Q3CYlFB2rVkcD9CrFjNLhp9
10Ilm3PPeG5bMW/zoDR3spuCo8egDTiMz/8JNNTDcgMJ2pGryO0fqVucYWE0w+uQ0aXEwJXUXGo8
6ADPQ9xaHwnz6V3ZNf2H8KmEqjgU4Ce3Q55uVSEIxzAwXrkZk/vOdBntZrV/Z6fmvK7NEq9mPRzN
ghxfR3EEZvy2V/jyG2AImZoXeys6eQlh5iafSUixjOOwpTzu4OLTkXx6TcS86Ad78zfOl0o7voSy
n8gf4Mg2Y5rGMreqzyN2j6+p5iVKzDSXLsU/iCkV7SRm9AAHOqepN422s7U4Zav0h76vVUbA99Yy
OvurtlPGornu2CVzcLNSGiH44ies5X1/7sWcPjmMdRRqFq10yridGJ+fdIjoVrjG01zZlMg2tAON
0iwof2TUq6sEBw3qYOcxMHZHZoHI9XqVm/KHSE57UHb+YjP9Ofi1BXwxzelKC3R262N53Op5avet
15WMPh137VsYPyLbOuOReg5j1WzCVjPIHALw/oQwjGOHgLtJ0cUxltukOovgu3bIUeepcA55CIDM
nJaZ+7SUiWfNS816eU6pPzpC8yiPC0L7Le5MYlND4TQhJKZegLPG/RSCvcefBgg87V+xZtFKI2ua
S3gEb+ucHrDSn5j89UFzM0/Fczz7j7HCQT5ru12bZUnwgg45HtTkulAEvw1CUqu5HHs0w/qoaxp3
UAfx7AhPrkslIzpZveqcjPNwP6Q5TZ2jTZRAlmA9JsdYmcraDTO5Eqr/rEdlMHjPETM2IbnNVV22
0bU0s+DVlXrEMS3G1wrNh7mQTnedFztHWXfyVymxhFmVuy/Y82xVKIyLcFRyLtnBr6XD/D3Joh64
gv3oxjNImZpCV2SM/jkRtv9lDPLek+ONkabOke/zRPUGI7xAxA9au+YFz04C8iaky4Dx8RMu2k1I
v4nZGo+pJ3+9OvzOjTRnjhxdU48zadT+CUwHqDIYRJF8e2JghEMJWTWCQC4S99CH7UBBKii/3LlW
RXYbD4l9sFUBka7ER0j9OlxmqkqqBI9Ie5/YYALN4oMc1UoACVhVDQP5SNZXgnr7wjLfDPNDgY9e
yl/TVRHLH4L3E7Nolb/GOrkZiXPtzCAT24IIw9B6Yk9kwVpFwIjPnZ+rsxy9PxBZy71oGdGEQ/Id
jNbvLAFqjkJM1wbXNB6L4FLSQku6DhKMxqBhet54oMDDgkya0/WBQP+CGnEV0gccCHBH+PkfKAfZ
rjNJfAUTu6uJB9e3O8jsNpNte86byD3UAWYTYETo9W1gn0YrbGFvh9E5jNv8jrHPV4RRU0HpayDn
JV4u4V5VvkvGTKQ0wevg2A9yfMrnzD6j45qnfoiDLfq1J9ZFMhwofq2uQyo07RlMaHczOyO+OQ4Z
WWP9kIgcYJbQwBQfQK3hztFxa353RpEj8te+2sg8si4mGY9TLlPCkZxpHhH+mXhaAKFphCW55DMM
edKWJ9hZZhiYXMarcjU1ZOy2gUdKcu9UYQt0p1HNIWJ0fiSG6xy7tpTw6TzPLRawFCxC+FfVaYDB
ftM2xbzxQ9N/GSKDSuwomY/sbvzbybPEJ21+6Vc8m/YFUWBUmwVa167HqGB2A3piPiVT7dyTPw7v
Zp+4MQVRFpJ/likAE45Ox7WUYuRerAqeM422prs+cMhBtMVs3/maSGZEZ/t51kW0IOgbXCWJFWxg
1ettyJJ/20XhfJ9ymZCxrcYTDBZ/30Sx/84aWF9JrYk31c3zT6rAcK6sss2eRTuzu3Mk/pWVjus6
xZlTF+GqqU0QvqiB14xk25FKIf1ZiiYzWEQgHg5eWOJtqJ13krDGtrTt9laYEYGGGiLllUbN8r0h
fu9uzMHtnhp4KhS5mG7wPc72QKcQX+1DLQse2zCb6zVdaYR8gLo/Ro2S94SlAbL6buDvMeukexNx
gCt/YrcD3iyrFj8WOdmgZcBlFOZdl07Y6DrqoGAzv+vBP4V0wm48Pt26sFt8k0Z0a/fDnT3h9czZ
a6BivGMbhW+aPLk28PhmchmVmGIBaZKLp2kLeDeokNtc4lCbzO65nfV9G5YXs/51MQvtLB0l5Wak
7YAJr429i6zFZs5GdVeqcn5GIZ5w4mClYSYV4oyZJRD4nu1kxsHZAzw1BeMDHiCGXoKvMLNuqzYK
IZ3xep5Mn+2++UwGeCqpuPEYiK/TpfB4yJod5ri3sCIp00c/XLgFsLaSlmYMwLNDFWKa+ARnxsHj
UdUD6bcI9WcWDWtUaj6ZMMwADyffNU5GHkJnohHbYXHeCKt8s1X2xPB8cbliZhmSjNOakIfGzewd
oDB7Zblxj9ZlPqhBW7uWsfks4amQknZ3VjX8Oklrr9ACypXoqzs5Z3c93oBsSpmP+gzAXZDzM+gY
ZKSZ5JbDhhaL1mcz2Xt6Q+ntFEzFliRQ6JdfvcQpCPMOV56fEH/q5pI7aYaA7r+3uCGY8gDHxJj5
1bgBO2YjXmFvbG/K1nw3y/FP6hY/1hzRLzoR5S+7T9UqthPS+bTIhXLgOIqkPGbQdAjk1g4p8WhT
lfMl5jffVl5yrRpFBKd0ckKpTc0JNb2tQ9PelER9NujTx9LC9F14jrHttB7oJhLrnmk5vwnHVjYE
jlfW27pSr348bWmTw5kUhGtJaJOSD+BMuuDO1dY5H5p+jc74NrXxcz/2/GAum5skLV56NhZrv2o/
KEnTD6PjUu6YNYe4qcBR1/zwFjYij+38RdhFe1wEpWPlWKCXi46ok4hujXh+b0V8TIVv7qVVUX1l
l4pwXg2m1Iw/o8iY7625mLeuTt78oX7igW6/9UyqEeFAo/ZYFCvRHVjqOQ8I8zGOxROPJoqEDetC
6xV8voZDxCDjZ5ES3qv9VepZv2gC+jxmDMv80L1NXOo3zfxDR8q/dtZiFXRmDXS0FExZhyffKHHM
O463dhuk1ZzJ2KoNKE5rlzSl7+GvG3lKG0N5ioTeu52VbkgTsEmw8KdN7dbD4beSniixsTFPtZ4y
r/82JmxgCQUTWfrYewZFE91t2yXFJqtMQAZRiCsmmo4erwiG9FgY1MRNlfExGuVrlfqHxB5jLIaF
tSd5CIsyCf3bIikOnM+4fNFEp4DOR3D/5dCPm4Cu4tWoK7FBwgv2QvGGRh6tRpH9NLMCPjUyw+eb
SDZmZdzUk/oFgmGuh9Jrzg7D7+NU9dQGwnG3cNLZA6elurSwG3fR2dfuAQjtKyK4ySLHuxbCrTZG
g28nI9T4QI5J0zvQRM+M50+UgDV71ZRHnj97RJpLpBq56zscU3Y7IPtp33yXLJpRR/KgKL4sk0DZ
wCru2WfGii2HFD0eGjh265yRtFt53S3OQsCKBUWDdXG1ZZXzEI6qDdPiYN0DABadT11Zplg7xvzS
BPgz29HNtilZSdJ57r2RzhsRaCyBlvgqeatGHJabunYfnN7JNk07shA1FLcPjTeyR892vY1QWjsx
tfc9vzr7dcGXZdWZ8+Fq9wrFpd2kyxlxlDxU4SLQl1rM4aEJi70FbHfdU8FCwLXaBLqgDc+2X5Ch
3oYyu3pe/UXBBIDa7gO+mnmbkXLchGm3gc/6HZXmXaqnN0bL8zbhIXKgSQJwYJY/d3nKI8zgsG2W
RbhpJ3aaKTO3hd91QvF46UfMhfSnUntVVHdBbRx70poxW28e1io8UgtkfY6GUPvKdOlDjeqDtGit
qc2HEF4JYS3m9f6YdbjUTfw2/WsGmJ+LNnbwNWUlYcQkEackc+J2zTGhvKuUTFl+EQXQc935MI6Z
ONksBUCvGxLLJD/fWpAQuDOq0PWJr/j+WzIAf8vyTv4xqqbe+0hwO11b6UPsgcVcJ2WtxKYlIXRw
KfnzKemo5Gsbe+JmrDELrpOI7fm+LJtq3wjtscKNYfAbmhnZAKIN96K0jBf0Bth4EWn4VChCJEWR
VlewKZZzFBR3HMoxyjifzO/SJ/o+uRxgKsz7K1x1zleVz9ENiZ8OV1GfwZlBn8FVxGGeJTgacWz7
CZeMglO380yc475x5YbgqUz5460lBA3YST2+TOFsni2uCZQRQZR3anoAFDoBfa46CiaJ3szblMjN
bWbXnxm/Nne92Zw0jLirT/bhikTibhGov8IJj8BKuB8xZXP71MFFb7NFNwdfbnUaf7Y4waCUNfkL
dkgWVvA+0edYAsFD5YIVJILwHC3WZlLUPIu7cAtKsH7N8jQ4ecoJjiz29Rs+zROaICM07vSzMORj
XbC8sOfkSGIGP8GEVBVgWlvN1fztGC6o2rrZZ668N8wRdzYHBoccRYvkKoOFAj1V2U0RA4hP+vJd
F8OxwMLUDn2+X1qGYJrUyX0swuoCOQDycBDnP2EUVzuBNrltOZdNHiTFWUPy8tLC5kM3D4Qi4b+U
+JbqvM5uXGc69H4bXgltvzuFA2mtx38HgKNYz4aLqMGOej2V/ltXO5gAzajftfX4zCS4BWit6fgs
TfMiR5xw82L2H8l7rkQW/qi6s99SD+hy7jn5wUAiPSZG85a67HVYS1Gr9DUKQFtInXtbc4TgKRL5
2FbGtygly0b7zmGG9Xbun0svr1duSzo6wKOFDZz9Cj7z74wlFHXFuScgeSCPtCUgrNgHwUaREzgJ
hcwkCwyGVs8ExKqOKayctUkQHzYtlewmaYGGH+hSh+NDl5XneTC/aJXkT0ndUzwqDlVZENUnuCJs
/TXWyd6oFRy4kRZtWrufVTcEl8ztU5q8gRiZpqo3uMbtY2xM1SdCaXl2xrmAie8k+yDnqJKlQXaZ
E1Vj+2++vQo2Rj9n0IHnGq4y0j0O+9EjlxzvBtz6wDaaCAeRkTGxj16kInaWe82jhd6+CfHa5ZYN
5BGU4GoKzGwj3fxOTMV1VFhzSRRnKz0NEgMRKEh3UITARb6l4YjlPfvyTDrLva7aUUbdryJFqGCw
wz/KUm/TUKGWSfQCLo9V7Y9XZro8QxtFa4BPR4dRnKk66Jgu8Yz1O3Hm+cSLRQYfIJpeFIe1u4gq
W4ZRVCrS9PZl1CXtutVwx9SOGQBgSAicUu/oTXn3OO6SJgJ4dS7oqINqQzG2lZjrcW76U+TrlyEY
8vs6kS2NGvZPpdizdESKnnUtxtsGIQk1ei6ezRSwaTcM85HznXWLMYjvxPCrfeYMJsfT/peG0A9P
G1yw9vwm/QJW42yP3SVgsle38GGkaj47z/5Tuu4LnQi4/w1bHcbFc9jY5OvlqNKtGNRjhDi1Yht8
jHuJubt31BKgG/4xLf9/FsT9/9DQQ6zUI3hArnX5J5aXf5+x3UO/+/kf267/zwaf/+Pf8Q+/T/gf
jEQwOoSux6wW8wYThn+UETr/4eCZJ1AbmYxzmeAwQvpfoVrP/A/LD3w7spk4kMX1+J/+d6g2+A/i
tBHYZR8LAbPn6P/G7oPt4L9OAf/xzh2TqSMzQIw/4T9NbtKSNHDfki8DnVbd2VTE6BXVyfHGn4WB
X7ZIbLWbzepOEBD81OD97zN6avW6x71+Ww3pBI9K+JtIAVhN+J4385x5u8zhobNV7JZ/wqTHNWjV
9EnVLYO+2Ag5v7eZXjnN5MFRqdPsSXZjd0zyeHynoF6ikNreO9JLv2lI1cAQQBHENg5NZhtqw70P
DE6FRRblv0xnjWeG/fMOSZG6YB2Y/g6uXXW0Iny0uqLegbMIiUKnNIKHEksgaHgnfEtKt3zLenp6
9N8jPsOdP5EI013TenRO4e3N3c1EPxUPBTTRPnViEzNejIJhjtPVrRTKMkiIDWwYeUtT8PgCAlBJ
9P/BOc46rUC422UDTcWT4JGN6jEm3nNhgob5L+tOQY6TllBn8uJiwo/zCGGlqJhWAmMt27WbC+cc
+axm6FCv2grH96xzgudk4IQJlHz4bky/31CG6516KzbPGDPCduXUb07px3KD69boYcN48pUS3SJb
RaX1GjpLoNYYis1UyS/4aeNWLi022py2kA2aQ2cDKSNAVo6brs5hglZ5FT0qgkfFpqWZ4FyPOuKs
knUbV/v5PQf9AzIgaTg2SCcrEeldw1x0Hyo+oWuPmHPrqrv0o2EXqzkKmPm2BUTZUZC/tDPrVPbm
uAd+Bw4XeY4mwyZ9hXZgrebGD0+ECxrybEVi7YUWxBDEzEFVtc0rK7xLHqgPYN7WTvVONxE7VUfY
r8p3ztQ6K8qJJMHRILd2oWU1VFBrHO8m+mDYUGA1hZypxwE+FcbumyBQo7d1C/kHZk51MfOKa72o
HwZ0phlzLUPVWA9LO2MT3iVQZSk+zCIc86jiyuc8VpJJ+fAJTkH5kma6B9QEATast2bDua6ZwVhY
2LwRBokTFFlSMPboEI77YrxPnP4s/Zn+lIjKxbksadmewvprcO0/MaGGtUPh5Ar8ObJFw30jS4tv
y2W1MNyUKQDGgnHXqvSVIPddSYLlLKXRPfet2rZm6OzShGlwiMkVZJe4csqNblVnn60Y1jE9iiNZ
YocWoCxvwnVqsdqnSXwCCG+uWz15N35c609n8uXFn0PmG2Wi9wU1LR31b32LTgyg3xRQp4QAhRtI
NjhOrYwNxqoU9nFwiIiKoRER1LOAvyADaANDMZfdPLvGpuo0sVqjC3ekl71dISO85bNj/JmDqwWq
G2Vq7vYTozW+T84gKcnhvQaTHBSNtaUqYQBbVh+VrU8i6sq9VYaf81D8sQNSLviRqYTByHtLeFVs
qtnKOQ0QwnMGPZ0nJminRmnjiVyytdU9FQaJFdVbZajiZImOHB72cSC2g/nhBH1wbQUTk2iOxGvm
GQ9uC1iAvdN8FrlDBQMcJ9GIcpN4fbmtmXxh1XXfe/K6mzjpP/kbwobNXxS+lLmdk/Kay23Sz8PZ
bw0HAauLVpWY7FvkDOo9GWB9x5VjPoWxDlduksIagmZyamgOXw3Qn4pRdCQhRX+mOcNfC1RPwIVz
RDzf8DaNMUxnWhAIwVqDcRJz/is6JT9qjcdER/kmUWNUs5lMqFdNvR/OucwIKE9bt5773Jo2aiAz
gtx2niaftxiUE7cKkTQ9JOqZHY2zzV1ifU3u7HRm91tnvHUHYZ9cf4Zh4jEe7IP73mmdj9wByeBD
dmGaKpihMk8IRs8gnE6XCSoyYTYnQ2EfMtSfeX5WENL2RZrvOzef74ewt58CV2SHsVW0vOhWkMWZ
kvxmtsW4qgZJ91LWTivTkdnOdKaGR6OF3zTHVzIoGhLNOLaPZRcb1z5F2fCcxnzO/QyEeOLr5oSt
J9yEUe1segcdAMIefyuZGzyw8nW2XELfxXCi/pxZ2GDF35TWTEfOuwPt0sJ4MZXhsgFLLhXzqIXZ
VHPWHOeLlyDGoWMc/N595rcdOZKwy4+nPL+G8UMYe9V6tItsF5njBYXozue4tJ/p023LvNx1SXai
7bBaIPslDvpGYmWLIxrANNvzsJzUrtIUfDkCs60R+X+8zMxJ7zOzVtRq7A1aIo+TR7FEBGzuvfDN
clcOZO+msYRtGYx7drb2Q+CW0DmTiWbHl3bMP+mws09qqZ4rJhIq0suPgDoBPtYSL0eS39KcbQIo
4DxjaqMEmiB/EDxrGkKXrgXbPnKP1fh5uV5WFKyG5RobIlJRW0x7Bfp/ZUaxubHZRNyMXvrhZUx/
OdY9yy6kmVBQJDsVNgmNrD9wenpsl655rxbkO8MmOUltPyKhf0G5uO9Lv19Pof/A+Lfcm0u/5JjA
K2cpb6k/6EAdFvO86SEBfI+QtW/bdHzXZchWYkzG8UjMAMDZe5n7E+IthN2WVA4IB5wyKzeiJtbI
5a+V5IT8pqbZqT7AcYFFuXIImMeHvoUr5TGT6lyH6GbqDRggk6TckqTlzEoP9nCswlEeRNNkbyXn
mpq5lyweyeaT/w8L9eUGJRGTNqShMkzogDOL6iuGxlCMY/hTp/MF9QA6WFHUr/iGzXYt0AZOlhGQ
ElJpvdNubd9k2A5ODvRVlEhAZgHZw2iyX31Pc5VrC+V7HHL3S5jTewIAhH7ojCTiEvKLmLJ0VS12
syjrncyzjWKKR7LHMLElZE9jOLJTmGzxx66ZDoxN9+W6YLkNNR900HcPQ0b+OXfd9IAj6zYfU6+n
54EdQuua+cWgUueaVmg77sIw45jXr5zCJsjcZq9KCwwT5FbfG1O/Sel+tmb2MCG1FCBH96A6vYNI
9X3ThcaFlrHFLDCsi5nkypyH7yExazFjFcB1nkCV3zoeNVgDXTr23IIETItDnqFwcKLUKrtONcMH
mYwQU3qm+JPVmEch5z8amErEWgsrKSY8PGcEUXR2Qzr8IslhgY+p7ATAQpI9yo5yBy2sV+wS5Paz
LrvFxFZtbEFti+WX77GDKTvN7WTtpoq9So9VfD2GpX90ZUnEtNPXIPG3YCfDDRC3cI86luz71qBQ
kUakbcgxeTL0Pcl6vEIzGbjKhS5rNJxN408dXU2DNuDELZA6xBxHqEPA0OyZP7QIYLF5lHKlJPEh
YfP8MLMUu0LrN+9jXn6OdexfaWGyLmFkvAtLqFu/DxTya2dvMGlzzm38aFM0cb7vcd9vUi9OT1GR
Ris3QMmvsiA/pFkcnIN0yq6zS6dDR4E1QFraS0hGrQV8yX7MEvwQvH+XztQtUNiJOmZ15wPNbx1A
IvQBLHRX+IqV6lZMD/Jn3y9frHo6z3b3g6AR3TgRgUGXROKGiJDcaDX/Nrb74fnRcnRu7718ifkJ
lJMaLekaGJPcg9o0f5LGiO4HWZFebwd+Cxl5H+DrnuIGKdNlT7GPpoXb0yDjOA21tiJJ289y0v0m
7lLyBpFzMSy03wXvv9EppGIKCkHzkJifuuIuj9zuk1R9wK1vdC+EIJstfjj/fUppljTm4U1ZfQ75
hZ9sYbBtooxRIxQiZxWFxss8puFVcUexP7fXpIUr3A6TPE2GwSwzQ+mA9ULcEYsMt+CIJ0fPtyH4
hpOxdPwkqijuZmbpa6Xp6UKx73aRA7u3LUp+vWDMWedg+VcgfiG1cQmBWfvEvxBSPcX7qEWQPHZI
MKsmws1iZ/TEgGzsC8YmQ9luOYpUcEHpDOtsVX9kcAn3lEEcKEF6t4AVR+YAdc/havlbt6Tn4CHO
kv6jIPZ+tCm+XjfL9Tijf6wqy4KK1BbhnbGIeO6Ilqm0bnn9trjMVpaehaIJa1SY4P0oBf9YMv29
sICbB9m53iOi/bOy7RA4KTQHyorajwouBQUoIGOGOngMCajg13FpH4+mrzokLRtQrrczojqkB6un
HqSzfqMx2eVD/xvDJ6SjuVE/MazqVbGArOnOeqiE7T5XgAP4VMyilIc7r03DP2EIwqmPyJxkJjAM
Z/YpnO4GG6GYyr1EgmzvOq5Q0cXmSYWtRRu2ffLZklMu/KfpFNjb3q7vEArllpYXKrSKgj601EhP
cC2spUMqvZ+JCBvQbi7Fkhp2xr6+91Qk7rwlT+zBq2WM9MQivaTmKapqIBr+1nluX+WSRHYaSABg
b8XexxvHlnbJK8cyfMx0ZB19k7lvSxr/bKvU5TvD93qSRhV+m+ALVsESfib9puiIiWgiTkqsRdTg
VVu7aV9ia8g/AFQ5FwIE4lXKipbeJVidwJ+9H7l+sP2RsMasVK6CwaAh2mupG0eyh6fFfbaks80M
Z09fZJ95PT+kFOyNIiyfRMADNQjDW98tX7Q9/yJnH3g+ejQsV9OrrObPYIl907eYHejJvmPVMa6h
5z548/I0sHPBaFLQUw8AbDX77glB0jvUgmXam9STzH1GvXn/MzSyh3gxhG89ytvKziksFClYP77m
7ylgs9ugwa2MXvZMNUmoG1PdbGICR0d39nY8S+QmVma2z4wqOpXsS9f1HIbHNK3f6ap+d0zjHTPG
KwiZ7oAT4VsuKfhGuPLc08WxocsENRo8MRDYcK+7otkWlaZ03IAa0EjH3foIdjdhFeodN/gjAEvO
74RimLQlLViUvzl8sqw7N3M8nvu4onnb6aZjldqL2muY1hTraMnxw6iVa658d5WKOtkidva3ZA+M
VfUXAmA48ACo4yLrm4Cmb5FHL83CDUBsbh/Mhg04bVNcPKkFXQ2Y1xWyID6ahT7gLhyCuUi9HdCZ
4Q7uRoCUAq+A+BH9AiAMbJoiN/ZCNRgWvsG0kA40SgObrOBn1pl1P1QWns/Ecn/ThZEwL7SEaOEm
KLI9AA1gKShjEJ8ueAWuEWOXLMQFz+k7uoAXDgM78hFUjXWs255jA7CGoTC2RdcHT/PCcTCY4Twn
C9tBKigPtqTFXS3kB+IR9moEBtGzgTnYCx8iqhaTAsgIFFYFP7S2Hvy/QIlwYUugxXMnLbyJZiFP
hAuDgqc6Xx9YCkC/D+RU8UAuxAocibArgFjUINVAiuf6QeEm1dQ2PPYgLyzyssx2o42z0DBGBGW6
pxFIRlAZ2JY+ctAZ1sLQSKzaBTHpgkpaCBtTquwD9S5fKd7Ok7dwOHIR/pDXLS5+QzcMyFySvCE4
sKjn+UkLE3s3T24z4B6hxOHNXPdNgf2oF5BJFTb2qh+Dzxg0yF+oG3amj2ahhnjj9JKAEaHdDqVP
vqTdK+UZ/YY/w3O4kEdUpzkVLTSSrnNuCLrcmAunJABrs0sKPA1yeJ1Bmbidr/8QvgVqsXBOioV4
Iv+yTxYKim+V2T5wx5uBSeOlB5WCLMDduNBTRjk8Vg2jGjI1tOC4ur0h6Ps2Al3pbAokBGjdFU/F
Hkam92AKCzFxobWIhdtieuoZukS6G0G6JJDs9yKvXroI8AZhEryX2Tf3nfWlseyt2dGy5+m5lQhj
rCYC1TsCSTMpA9d7kwtVRiin/pz+ombIinG2ypZtGpPC/hfvA3KmjVd44dToZWjiT2m7obp1OOie
ZjLq1suVtzBuBvvgNFBQbMg37NSSdYeGeYwXLM60OG459lPfsUBz+IHn+5hsyRYDFUjjELgO9lEW
cW0l0KEbNZ/mhcZDwd50x+DRZ7SYZ0ewX84JsLL7xnoqbqXV7PGzLE2yYcuhWVrg3qKdDQCoswpx
zDu9Yx7UIuzRLgeBDoVIsRAt8CBnwQjFY7wjbj+ChGmLo8dok4YisEMuNZsPccp7rhco0cBshP5X
fNaXtPfpjEgiZeydBWWkpxlm74I3UkJOCH7sblBSsVjmTbWGIMXpij7jHak+WIDeu+/LaK8Fwe86
yNx2zcPaW8lsYLleQEuuPXFkXOBLeG5gki5AJrmgmZoF0kQDPc5xsBrUoqj11CwbrAXqlCizO5Vw
nqwF+GQt6KeAUfOA5Abhp8cLAx5KhflTtgCj7H7pIIIh1WWQdWCd1bhqwDUJf951EKcq3w5+/QlA
IyJq+SLKMN7Obems/ZY3V0OtGoWm/n0BWZlTeus3oK2sBXKV4MM7+H/JV05ieStfItgxX0wXPFaU
Acoy41s6GhM8pnrnqzB5zooaG6ZwiZ1zmiaAbufjU6FD49QsIK5gQXIFC5yrTniYqAXYZabkFue/
FC9QyuMRRhGSBYgv7raSNnmcmA78L9Oj6DIvlblt/tLB6hLst5lq+GILPIwUm9i4PGpZzPEUMSRY
GgAsdsMZZU8hKz0qN2pWXk9rbbZPpj8O22HhVKRT/VijvO/r/8ncue20DQRh+FUQN73C8tnOBUiQ
Vm1VekItVL1BVuJSpyYGH9I4z8Ub9MX6rQ/BS0waulVl3yASZ9c7np2d3Zn/H9gkZnnCyYSgNWM6
5ePVEj4DMkjKC3IUPQoHXFov4dC95fBi+RkyEDjSymhErIAovA2Bmk2qpgmh2s9lSlge6nAQRITq
0NYfCfxEq4IqMgnKVV795CC6oGBstSXkVOjrMgWCQcI9eDNgXdn14uMqScrnMTuhseWxGyIpd7oS
ZHBu6s5e5NmNNY4BRYxLTjnhGYrYJ3jGiUeoL7pxzzySz/zlAthQ8sWgHklpJOcjuOguS+gdndtb
ti+RMTu5EYx1VOTzTsBRTecRbHYzaO3YE10QfXbeZOkyIIDxzWV7QRrUwjklYyM+Hdml/hb/ewFN
V2F91vPV6mx2OSeuChtOdgXS4eaT+UO/WKzK4ryCs/y34B1wzDUY/+hlmLwLrsOswuTffyz/+zTI
fjOQXsw+LdVoUPFtBZH+lLx4iPrf6abtDUkkAJOkoDBTeRZeRcm8G+/zwSNJNLzVE1X8A9saiIM8
yotpeLhvu5pr2pCwmUAB42R+1XxuUh/Lt0hpo9hVfXVf8baxbx/WJivCpgylJw+m1wAjqP2QRhMp
1GnouuV7Aiu4iwAeNNMRAGFMahxQHswHrMUFkrQjhwNdg4JA8AoTrqSjjmpsPvgug9vlnt0EQMQU
SmMfyDiW1PNM3eLR1WQx0tg02QZ42vqdP9QJQIQC5IZTPEydqPkt1GRAiTcfQB+46nqMvPeuPpia
b5ECTrHb5qoVcEB6UU8MocdqgjAhzabgCbDxeqQMtCOIkWboABGstRwGNz841zOAY6oJwdJEJgZY
MHIiOqN3NUDaOF0AZddaQkcD0gKsg22auvM4Y/sjS8U2SwnzuwkMVZaFrQEWEZwj7YyAyWVYsoAl
wdHJOPEcQt2saaTWqOoF6o/BHYEcl/SCdBlDJ89maBJgdXAtJrNJ7gz5PB55QKoSsDRPNzlVolJm
fUmCwHiQZ0TikDtwM/kv/AdqEmAJRJ1RLnnNNDSmhlV7EPX3Q1MNJodrkrQ+IiMe5XXIxFZVDUcT
zogp0sXaMXdsp66R32VD6nN/DU0mYro4Pilv0OOw1BuOSIlTW0gczcGvgiygXTGk6WJrHMc4lSNe
S6U2UANaTxqvQnlB9TEbI8g2WjGgbB3dMDUHzaGidONzCPqGYa0lrKt/yNJ88rrqYyMEy5XTWFLZ
gjiaC9YCK9ra2Xp67qQaO9y03qqOv0fxtNrJRmHWYbD74w3thm+zgWYf83p6uM9GVbpP1JupWw7X
ZHdHkutROVOdL1vnquqm+Xkzvs2epb7aQbUfvorCNEgnBGaqrpunFIcIh/snj7PmrZ/zcF960I5l
2NbyhzRZhNSrPjiOGfrB+NddHu5Nnx2virS7o2+81vuB/11vYxoA73IexHvTcO+U6hVht5dmNjO7
lDtK0iyaBG1D4l3fb0BUG9+p0rfqewnKTMgoDh4TkzhjUB3JO0CM5GuXbUtCTr1uqXpHxSKMKZB+
fFtEeRDNpffeu9irdvkqKPKsvyB77xmFan9/X11KUVWekHKv2NP7yYSXN4+kl9frxKsK8xh1ATsS
Hpx9/3XHn8o6dbW01xfa3mufWV5vjjeNdXsk1vczeSESd0ziMEiPfgMAAP//</cx:binary>
              </cx:geoCache>
            </cx:geography>
          </cx:layoutPr>
          <cx:valueColors>
            <cx:minColor>
              <a:schemeClr val="bg1"/>
            </cx:minColor>
            <cx:maxColor>
              <a:schemeClr val="accent1"/>
            </cx:maxColor>
          </cx:valueColors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latin typeface="+mj-lt"/>
            </a:defRPr>
          </a:pPr>
          <a:endParaRPr lang="en-US" sz="1200" b="0" i="0" u="none" strike="noStrike" baseline="0">
            <a:solidFill>
              <a:srgbClr val="1B1C1F">
                <a:lumMod val="65000"/>
                <a:lumOff val="35000"/>
              </a:srgbClr>
            </a:solidFill>
            <a:latin typeface="+mj-lt"/>
          </a:endParaRPr>
        </a:p>
      </cx:txPr>
    </cx:legend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'D0 - Promotions'!$CB$6:$CB$18</cx:f>
        <cx:nf>'D0 - Promotions'!$CB$5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'D0 - Promotions'!$CC$6:$CC$18</cx:f>
        <cx:lvl ptCount="13" formatCode="0%">
          <cx:pt idx="0">0.25547445255474455</cx:pt>
          <cx:pt idx="1">0.28767123287671231</cx:pt>
          <cx:pt idx="2">0.43065693430656932</cx:pt>
          <cx:pt idx="3">0.21146953405017921</cx:pt>
          <cx:pt idx="4">0.21052631578947367</cx:pt>
          <cx:pt idx="5">0.23999999999999999</cx:pt>
          <cx:pt idx="6">0.49696969696969695</cx:pt>
          <cx:pt idx="7">0.24864864864864866</cx:pt>
          <cx:pt idx="8">0.22105263157894736</cx:pt>
          <cx:pt idx="9">0.20000000000000001</cx:pt>
          <cx:pt idx="10">0.18309859154929578</cx:pt>
          <cx:pt idx="11">0.35238095238095241</cx:pt>
          <cx:pt idx="12">0.35714285714285715</cx:pt>
        </cx:lvl>
      </cx:numDim>
    </cx:data>
  </cx:chartData>
  <cx:chart>
    <cx:plotArea>
      <cx:plotAreaRegion>
        <cx:series layoutId="regionMap" uniqueId="{9ACEF03C-45FD-493F-8B08-204D3C56598D}">
          <cx:tx>
            <cx:txData>
              <cx:f>'D0 - Promotions'!$CC$5</cx:f>
              <cx:v>Fréquence promotionnelle</cx:v>
            </cx:txData>
          </cx:tx>
          <cx:dataId val="0"/>
          <cx:layoutPr>
            <cx:geography cultureLanguage="en-US" cultureRegion="FR" attribution="Powered by Bing">
              <cx:geoCache provider="{E9337A44-BEBE-4D9F-B70C-5C5E7DAFC167}">
                <cx:binary>1JvZct42tu9fxeWbc3OoAMRAsqvTVQH5jZIsyZbtJDcsWZJBgiRAAuAAPsR5j3O/36Bf7CzFoxQn
3enKPrWjUlnWxwnEH2v6Lejvt8vfbtv7G/ts6Vrt/na7fP+88r7/23ffudvqvrtxJ119a40z7/3J
rem+M+/f17f3393Zm7nW8rsYYfrdbXVj/f3y/B9/h7vJe3Nmbm98bfTVeG/Dy3s3tt79zrFvHnp2
c9fVuqidt/Wtx98/f2HG6b5t76MfhrH2N7W+f/7sXvvah+vQ33///NH5z5999/SuvxrBsxYG6cc7
uJaykxgREhPCsg9fz5+1RsuPh9FJjBOa4Y/HHn58evaLmw6u/2Nj+2VkN3d39t45eM1ffn77Ho/e
6dun3JpR+4dZljDh3z/f2ht9CzNTO5N/OJKbhzfcvvxlSr57LNA//v7kA5ikJ598peHTGf1Xh34l
4T//D8h3dx99GuSfJl96kqAsZph8UuiRfPEJA3FThhL04St+rN6/P6xvK/f0+ieqHe62z5/9lWR6
YWx3o+/qP9PAshMMFpYxzh9Jg04wRjFhjwX5OIDw6dNvGfi3pfhy5RMRvhz4n6zEb4ztazt5dMof
dXP8hMc0BVNJHqkQn1CWkoSnyRf7+fDMD+7tW/b6eBzfVuPTdY/O/R/uo/Y3o3f/LU4qO8l4RnHC
+IdZfqpBkuA44+hzlPm0+j9o8AfG9W0xfnWDJxbyq+N/JdUubm8hJ9B/qssiEFRinmBEP1rFE5vB
lMX8QbFvBpV/a0TfVuqrS59o9NWRv5I6ubHuzwwm8QlmOI3T5GNAh3j+VbYGoQZxDMHmozAofWxJ
D6Opb28+ffjvB5fPFz5R5fPnfyVNLm+Ce3Z3D0nwszNT2z9TnuSEJilKU5J+UIA8kidCJynmIE/2
RJc/MqJvG86v7/BEqV+f8FeSbAe5/d2zjfO/t3T/YOGTnvA0zTLMPjq5x0GJnXBMMKj4yQU+qXv+
rRF9W6uvLn0i0ldH/krq5JAx2fvozU37YFb/DTaV0iTJPhWoj3XCoCIlH6zqQ7D6tEQ+JA9/cGzf
VuybN3mi3TfP+Sup+ANABiv1ffSy+ud/wY8f2v7efZrMb4WKP2hv7IRBBpji7FOp+sg30hNGY/ZL
iv45R/w6Ef/Do/u2kr9xmyda/sZZfyU1L62Z7oGHfJAxyv/5X/7+2d3/+mEd7Z+oKTnJGEtQwqCM
/SoP4SeIIx6DzX7MH5/Gu/9scN+W9Hff9Imwlz/kP/y1iISw9/4GrPJPFC09wSlKAOt9rMZAnK+0
i+KTlGRpyj8nkU+YkbC1h4LjP0AUX658IsuXA38lExNmtNI8eMxfqv3qPspN5//5f/9EqZKTmNA4
JfSxfdGTFEHYiz9mmQjhT8/8EPT+k5F927h++05PJfzNyfj/KulvI9zPELy48TebX+j5VxT394/+
MjdA959c+nsQ/kPsOtx9/5zRhCFMWMIyngBpYglkMJ8Z/cMtP97ng3ZfcN2/uMX9jfPfP8ewFOiD
m4VyPSNQXMBKme8fjkQYnDOKIcXllMPDAQQ/f6aN9RWMCZ2AB8jiLIPUiYKrhqucGR8O0V/cA8oy
miYEUciRPzc3Lk0bpNGf5+rj78/02F2aWnv3/XN4wefP+g/nPbx8gnBMs4QzjjmjhBAKL9/f3ryE
Dgqcjv83DKMipQ1W0BkzL0ImXTF3/SScjPuLKknIVdMvxOcVVqd1hsdiZL7dJZ1+4ac5PjXGX2hT
l/sah1dGkUPipzVHKf7Zd0yLdqrNS2mVyylJh+vYdIde1+ayM+odMbwTcqzGPB7JcNCo7zd0iuwm
Todlj1TXF8HI/dBlaREmH+WunFAO00VeALGq92usL5iMVK5QK/PWrm981oxiXJpKJAO1pzVbgijr
btyilsZXM3SVhppc1FTxHTB7VJSY9dvGkXRbkW7dkoW9kbbnRKxavsrcXG7cUMpCsrI+79Yoa/KS
WSbSOrUbw+fXnW7ns0Azt+ekPjZsmnYo7grZG5zrmq154q/rKckH3vB9bOpOoLTxmzq288sg6/bH
sh5svtSqvS5ZNYiuK9tcJnY8Zczy/RCheReUO8eVX8WaKV10FS13VKc8HyicC89Or9emCflaselF
NnR1vg6kK3ypurzpyj5fvaOjCHLs8zmSWqDekt3gppArm86FxWuRLWjZWRevm6ic1zx1ZN57Hldb
ytpWOIzHyzjzVmR+Sk4xz6J3UzSWF3QI0+nisblQjK+H1HdHkloQuI3as5LDrKga9zdBo7IYyojl
aYlI0Qxu3pYTXkWcJe7IWcLfOrfaXROQ3HeT3HCysr3xDJYPDW7KY93xfTRFZ1nt9N51il2rvvP7
Ph3HTeZaKoIxw7GZ7CIGXeKinAwMNknq15jPLIcD0yAUU4uwiz9CsbK+JohJMVUjEV7P8SRoWfcC
q0wJWnVkn+pavihTrVoREJlzk6pOLKjLTrM+k+drlDCBOjbfMbLITRaVaK+9PjVD71Ex1HCybVuy
qWdDc2wSdN7QBr1McRfylDdd3uJk2soK0/3qmkZwiUDQbKhFnBi7SaeqF4YoK+rV1WJOlN35IBOR
jL4TpXLpg/pazGNzy+YmFiutrUBIdkcdReFd7dy7QNYgMuXdK5UEncfKDQWOOBVzCGlhZcq205Qh
wdrI5lYn5Nx61L1fMtxtWs1wXndNLXw68wLXcZkjrNfCWJ7VW+m5yutpuWpY2x+6GDdbF4blLMyN
/rFUeM4bLZc3LmIvKzepvE9VduwYcy84HdIcHJHadGRgRctneKeQlZuwDu11nGC1K7kDA3OMbpGO
VOFW/pLi9cYpmp5nlI2b1WgijI2LuI6bo7Sxh7kayywvZQp9zTLhQMVMuvFNe5llEbntFKo2lS7d
C+tNeZwW2ecxzMK5tWE4g85d2ISkwUeC0PS24vFeDRwU6ny0Lc1L06Z+O4XabMJo6pwvBgs7VVMl
wuB50UfM7OU4mBzcDt47r2NBMVnPuIxrQZAZX8RVZk+rNu7zMXp4tJJU2IjZsUh7Ni3CBDDvPHjZ
b8G7y0oMyK6Cr/Fy5etkfAG+qzlNSG/2Ac/yquKrORIXvXRJMlyixWb7xsTsfbuYcsirei5flz3u
neiD41JESbAbFWyfw/ovogGXF7bt7dHwPsZFvcZup/u0PUbTyvNIonDeGVKKUK3pq3KZ3U0jw3yk
ODqomZd5z1oudJfQYdtjl74gDNZCpBh5Q+q2vLLpwwSEgJYraSIlXOqSdpM06bxFcbWcK8Vk3ngI
xkVLV5KI2mX1nQ1tO2/7bMYHV7pp15er3jXJOpxmQ8iKiJv4zBITbVc5SlsEzcG8owy95NMyHqax
6YtGK3edGK+KJoAfy5y/pSOp88FXe1dV7ytetqLHNuzWvj/VMFfvVYuqQzOE4Sdil+gQ2EIKrcrh
LEuHUrTl3IkqRnbnmrXb6FX9WC2KgdtPqms9Da+WcSx70XnUvlA0GTfNasGbrKEil67KTBHi4Rqs
t9Ki7u19VVG1nengiqXGyaFv2vVysTWNBW99c1utuMvXdoyaotRNtw3lVM6nZUezoaCNG99kiamG
nMQIjmkZv17SRV2tli8/+oBLtWd1kxRyBgcrQkmj/dhaclp7iXeJlXFSxFyWtZhKxVy+orUkOTea
Z/s2omNVBByxHQ0KbaB7H+GdLmOlRDbw1OecTxDQVUn1W4667vWSBPpmMWN3Z1qTvUaJCdd9rNNJ
tLwEf75iurE+Dm8r2ZMj0eVUtJHilzWrbUG80aMgburoBg1yaQq+ZNmWQWRpRRRx/TYC13ocK9If
adLh/VD1EPRUYFsls0jmtDHrxUAR2/R+PK87rq4XjyLRRAu5iVM2bGiXQiBNuBcdqq5XK92p6Qd0
Trwbtqtem/dONusd6ZjNCRs7JvAQyTMZz32eBek3BnKQRpRTm42CzR5du7ifMlFXczcXdWj0fm2z
5YjaaNrWfWOtmIz2UzGWsKJFN2T+ZZVqFOXpGKUbWlNzwdwQna2S+VNl4rCrjIxWESZALqJbs+ZV
O3tc590YG71ZfLYe03pC74fEJWdjq8FL25Lw27DE1U+lqzDkHXX11q6Iq63UKsp135U/OxZVsFrW
UXnhojHsMttkFyqpbR6Fke8i1ETdJmKpTnKbmbgvJhNVK8SNFOcTQ/oeL1IdELHcHiG0JFVejU5D
TCWReZ343tSCZUsUYMIaT0QSrVENMaUfp5xOekoFpTSBfGHpq7fgvF2zgXfvDhXc9qDjmJ12vHuT
BPDqYK1eIGn6jaorstdEsUM70VunY3B/4L1zq7K56I2LDnHq6iIZZmsE4kNfGN++hhTmlOE1Fngm
NB+SpSumNQw7Fulyo5JZXdDIVAUzOH41NmzZK6nfEMaGfTqMdw1is4BkeNxZxiFBigMtTCnzyfZT
3qKyfQGvrQs9s0HAnL6ek0i+qae2PqbtFF2MtEfbtcLnrlrr647G/tRyHY6oLpu89WCmqpmdoGtb
CxS5+F3dzN3FOHbgf5Z4y1p/383teOcnB8kq7WHGfXTeDCm+obARqKgjLvNyIGHTW4dfT0PSCQiU
TPSVrd/StoyNAMdXbtlY8T0YSQehSF6wNl0LPwS2Zxj8VGPpuGslogVYFD0uzcL2uoSESboIsiGP
IRtaOUf7etF3Y9J0h2mWbD9pfK0b8mOcJIeRWZPPA4S6iFZv5kEdljrWWzQQKdYIgdK1nnfTIMWY
xPo4L4EUUbnccZW1b4MfKivAZF7FbCkPcZfx3Iau3xjM5iyHsL0INi7k2EQr28ShSimMHhKnNSPq
J1N21YFBUpaHmYxbqBZexVM/Fl2PleiiOrxZ+ER/DMzYnBn1xrI6KSY/7FSr36pysUXaGCMCif1F
uszVzrYm2UyhjHbeJJdJGaJ8NmMLxYUZcnD/3X5QUVdglNWNWDyNbiZ3b8uxy4cG9Vce0yo37c3Y
dpc+AZ+u9NiLuJzI61nBqolTyJHHWNGiXJbsTTP2Oqexi85jhT1YvqlEPZJZQA7BIaownSsqcyOH
epOgsF+8emXVCOsZmVlIFi4Wlt5mKcTvXnu6V6zhOSTzqBhxhAu5yjM1RrSwTNb50s3z274kVzIt
sYjSpsonPh2kbFJhGj/tl56j3UKj6SbVbH4VdNq9Ko0c84w5nPfRmIi1SiYx6xVvFV/fy1Zlgi6Q
olc8pKc1TPq7oPQixVC6Zo8HfJw6OyLhpopuYMyQ5GU+gHhlBxGjrLEpiAxoM7MKXpDAfPkGwTpC
Q2TEMnXqTWptdoynVm1D270O85L33KXvPCyTLZ3X7KzRtrkMhOJdPOFkU6WqqDKVSKHWGW0gH5/z
cZKtaNDY2GIZy5+CKrsNwe4yZp2oqUeigVruErflupvjrDzTNeEFuLRRrPWKthnstjhERN9m1jMR
V/TnhcTTQZsUcqWeIVHh+aKfZLpP8NBefr2L7VElfmv6YGtZfdxp+PnXf1ybDr5/2db25cOHjYpf
fjv/tMPxd8/a3ZsHOOGenvRAWz7f68sGugem8Xk33RNm8mFP5G8Ald89+Ii2PIJKn+DXA3BI6e/B
lU/bcr6glYfzP5CUDDoQQD2AlsBOSI4yAlz0I0lhJ5gkKZSLKWJJCo3Br0gKPkGA4QCvMOjME54A
Lf1EUvAJYSkQH8oJBvABG8A+vfcj/QAsfYOkPOYoAJEoABlEeAy8Bn4DLPOIozQDK23ZayR4NSzN
fsFqfUMblh217dxZ04wI5V9Nzb/zRAA2MYCrOE74Qxv0Kbnpot474yDv0lbnpGKJEes8Y5Sbxdp+
y+J6vfr9R2KY/f4LLXpAZbAfC7aXgBQP3wlM9Ne0yAysNiUCyLLwtbNCTaErIeCXCjLfeE1yqK2S
DU94qTZt3cofR2oiKM8lfb8Q276b+3gyuSRkeZt5MqewPfEzifvGjDy88ePRZRgDF48ZpSQhKWDX
r0dHzMhLL4kVjQmrE5N2PBTl6vgFwyaqxdrOaaGZCWPx+w/GD+/96Mmwew3WEIYeWYaApz3M21cU
rR55oioLzg2Sugj2v6KU7GRLVit6U43oUBs0OlHz2F6Msrf4dKjHbMhb6iKcWwl8CGL4WLcvGW58
JP7F6IAWPh0dg/1dlFMwErAOsIGvR0cXSMNmDvGwL80Siwig46WlDkpP26haWKBGyT6yUaoLxm0A
OJZU5r1JKaylpovcz4D86qtu1E10XrlaRkXgUdb/y2E+bFb+aqBJDOguRjFKAJamjECT6vFAu7Tm
2cJgMhQr2aGWpd3A26jTpmnRPkEWSg61bjDN7JtKzvTdoJUEctkm/sKmuj0LSrKfuK9oLbCe3FW0
JCRXoQVEMqZ24IdhkuxHUkdDVfR1hUPhJoZvRpsFn6t5avOsCU21G2TWVsWSRn69nEPWLlc0q/G7
tTSc7vu4HB+KydHq5nJVsYYiOzOEXKmsW+MNsZ7UWnQQomIR15XJINuSdpm2Lcaruqz4XC87mWit
RCkb6goPzk0yMXme+FeJZT0GoZb0XRKNqC1sPUTuMLbRA4Zgnd75qVcAIv0Dg8pw0s9Q2cOai1Zv
7MGOvYsvwqTLcFiBd5cCGR850Vq2qJwnD3hV+3m5kUkF9HXVGRgDBxBVnwUAlrMgQBM34HDgjmsf
kBcTmmgvyr6Lr6wLsoBylXW5Slx9TteE2nMNNSMSMVrg32hpY5lHDZdzLk0DaAtZClPpzVoOuyFb
vBRmjQHPdVOtll2IEHonOfBVkcUrnChZN+YtAIqH2ksOx76UmG79qqv2enLenaZuJpGYm0qFixFw
uxLYDO0baKe5tMhklt61YU1mwSyp8g6Py5J32Zq8Q8G6ViS9SlshabtccurBT68lYqfR5JdOtBEk
ZgBoHbi03qToNrVV02xVlpXnqUzploc+SNHJiVAoo3RaOJOt+TrOftosAFgPdIVCMqh4RPnsF70C
qhurqxW2I93VZp4jEWou7Oo0F67D+IplsbfHEsoFD+wRaqvrkU5GCmAdVbbtKqjLZKaHSyYXbcUQ
eyiPwbNM+5JU/FXPerMcWDSlnVCdnK/ShtZBAN9qsMA2q9lG28kcBtb3u6jxQLja9Kbrom4RPDLN
zQppbnzb89JuHWrUXVBQIYmIN+CqLAkL3rBRD5u60+NpWPnp3Pv1DreQ9w2wU3VH6ni6ZSZW58gq
dJ0APlxzksUaxrAufu9nS174knUHyUf3FoAXKYgvpWhr3BVmgYy6ct5sGfQRoPGwxAGETyUUKNXQ
QUFvpm3WVJ0SmlFYu7T3eLt0vqyAKinw47PDtyswP6CUdRm/xboqoZZv9ExySEjt3jI2jqKEOLHF
KLnnXqrrSNHs/RANLOQers9y51pI0npEsCBpUh8x1AJ5aNKkoJr0G7a6/pWiUWjF4LV62xjUFLVN
gVLPQ5yAmwG5Y0BtjUQbJDMmOufAf61zWI9JGNkruir2rl6CvrBLvOR8ALYkR50chtrDn6sYziPR
I2ZOexaDVzEDJ1NufKP8livN7LaFEnEbBhzdmzSz51DsrpsR9/2Sa1NWx5kCcRKpGZv3xq1A/0vS
qDxUESCLZo4aoEwyzXZLYljharu+RE1f51il9LSRTuWLclF1Hnw0ZqftEDU5nlo8idEvPHeAvzb9
DIwu1wgiF0LrRZNFCUQ17+cfe5LAYi25JOexq5KtGwd5mWpc71TToEZEpXebifn4qpGrL2BmyD5x
Kc3paNibIQOgkNehzmpRmWjdZhYyfVHHsdmOg0r3qpJJk48zrY9hHMIODS3zZ0a29EA0CjtVAcMQ
OppcXrV6fAWRv32X8pqcK2ynbdctZQmF2zpXBTTU7SSGNR5edrD/z+6jdRyvAuEVyqFs56dsytLm
dPK6giJxWS8jvSjB0FyvIkUt+LLKDTms4vVnIh/aKdpQvl2z5CH6SEPTq2Y0XXTVwUrvD/Wcrdke
AnJUHoCdAZyY3VJtB1ixYNsNfeGSuMmzmc+bKUZzoXgV5XGjxiJyzB2Xll1O6XyAhtm1KdP4rJlC
2M6R38VNvBsSfNu168seZfcO9y+xyTa8id8FKS/sOm/pWl/WkacHZt1wQYnFlWhdCtBtlOBTK/yq
7fm5x6jeunoSbGnn49IN8L+GQLGbAFyn5YyhquvW1+WcLdshZnyr+0ztp+BwkaUxOUCkS4pI1uoe
WHO1oZEcdrAGk03DZ/9uosNyOsEjEog+hm9sCvNIUzK8McqWqABgt6/CurgtsilvBSNe10fLwhhy
22b96ajw1AiL2j63Jh5bQZvxRg3rFi8a1ee8a8YZyFOFtkk929YJmNBS3kQMoCx0mdLoVV9LuQX/
XMlDrTiBVIt0LduXpUTp+Zw2LN1krHLXBoFTjVWPYYabbjOvw1i+1ANZCypJOQtYhH2OMlzKY6dd
DLmuZ2fTUK7bxNeL20GqMeeZXViVk3peXjQzgCuRZuNsz0jolw2AvLXPOUFqKrJhGtwG/m5t2uPU
shcDhz4cQAraJ7kxHa/yAHQVCeTX9aUqYc7BDTKCc+hJsZ+GMamyTdxVFbT40IqFamU8baFLzF+D
zQ5nKqAw5zpKE2h0TZoXCnjL5QoOaKtIFPRmcrK9S6UnD3OUbILFcVqQPjAqBlMr4OclyoSfO0fz
QDoe79I5oldJVJc5IIHmfY9l9HoY+xpwd1vrg6uklJuVNjZvksTlmWwATXOS/ljFtBuPg8kAhCgP
HPDga1JC5JjCvKuQGfZUT7pYJpkVGpqgF6brdLWHaNJepFG2/DTGXf+SKmaPoUPp1QSHzwnDb6dU
uWPS0PjckFa+iQNg+rGKPf6ZQRl4mnGA2rJs8XvlSPJajtZtrClHgKcJ+8njEp2CcLBi4PVKW3Q2
jnxet8y+5YPB0IlbVrIJ0dhCl8G+W2KzbFao5fKGjP3exY0Noum7pQDbhyygpRG0SkfZ4p/7xtci
BeJ6xINJepFOMM5mJlpvGzp5sHuj89VUC+i9LEfeQZ9jHOammHszbcq5r9+qBDK/tefpEXVywHnS
L6DkmJGwpREbIbnCzXw2cQD7Uk3HrrRclMDwRInm5F1Ao8rTHsxtLMdDSZTc0XQNbAO+a35hMDmd
Q2teji2DFm+QZDrMC/Quh6hPL2fm8XVTMX3aeTy8CEkfLkPfUQ8lk862zQxcusQc6ku0HKIwNT9D
aVrlLpuXqwyixg42XUflJunoelERDWy3V7MYGIBjiGhsuNMxLc86POFTayP3mkCtvleBDscu89V5
PBt5OaDmVCp3kaylPuvDiOICCoCjTKKDVrb5kZdmvmHlaF6PkOzs2pZfoabeQRIXBKqM29EIDSJN
pvbMjtDl6FHnAOHweAu8aoSWbZcUbI0VBDRoNpm2Y9vWZn6jUAQF49D112SGGt2kpN0FHaBRl1ZA
7eoG7+bQnyVtjzeZ9OOLrEl0PvOuOo2T1uZ+SFOByeIuSNOUh5mPFfjaOZwG1/tjP83RNaRcGFid
jk6nuVorkYHcoPtgVTFUVVIES+M3QQ7tLiX9ejprPRd6ZO+qvuogDxmHzZx10wYastOuKck97G0w
2XZ86EvVJS1Ph2hVoqpcJnQV4ouoC+YaV06fdxrxBSJUnWyWikA2HSKgvmMzb9Ok8qehh2YpAP2w
b5KIQS9zDKcd1e66gi5JNqfurpuzppDTkhmgljIVSR3PQDLnctdL1e5a5KEnE1U6K7g2Z13V3YXS
lFvIvfUphUYlOGbfCE8G8nNDypDLvpfgd5x7kSwsEtBBcrCmeJ1XD91uriHzKKGrICauQOK62Tna
rFdj6uPrhFZqvwyT3rb/j70z25IUx7r0CzW5hAAJbsFGNzefhwi/0fIpmCQhECDB0/e2zOzOrPy7
/l5126tvqiqzIsLCQMM5e3/7uLtIy0b32Xlq7JrraVgL2/RYB9HQ7AjO3c8MleE3H+SaT3OIe0YI
elRWBOcY/vt+sXH6nMUCvdM4SncKpJm21Sxf0rXEmZtAQBRS18Wc0eE17MZNAJ7iauwyuFwuYmit
whlXv+yJQuPiyutgmJNLVQwDrffrtTAs3LmxfMQ78XkV1dFGVMLupsy9pALq77J4efQLubMwt7dR
gEs67PSyk4rvq6XW26gelSl6gyUys27ZEBrieFHLvNOuxnHUoo0Jcbc81XUdHQKUUscU9QUaOh19
Shh1OzW5h2g0yYK7IIMhUwd3sqzXXUDTb0YSeoW3HW5TXC3HrK73mZmW7dCPN4v07oSzAK2bC9Qj
6rX10MajLCpKcZf6+ppOybLABI5TVYgM1mfWy2U/B53MSYbrvcT2PkD6EjsUxz8Vh/yO/Fn0qhqe
ncGMoLLqKpYnep123E04R9rsw2bpIyR+6NGiGQpjwqkIQ9ntGF0OATZQrl0cXfs2bb403OJXp1I8
Al96f0zdkEfLqu9kI5UqHG/5o1iM2c0jV1POFEFRk1TikKzrjzqp1p2NIyAxdTItOS4wte1nI4s1
Stl0TD3zca6maexyiOd4hf1adTnMSGykHi1CnpYoPojUH2LsXqX36Ve/jM0Jv1HdcgtP5ij6KTnH
pWl0Xg1D/KOcuviKzd18E8hkeW+DcLhzofE2F27pDyRJ3uEpMXit6WDOM2Pxu4yJuWMNaa76OIjP
A9XRXWxVXJAO7YULa3KPhjK5Emmr9wZmxFUUxgY4VVCFRz3I6SrQqTuP9eDvu0oON32d4R+V6/Jp
CqLHUfkA0kbs3oZ4Dj+UG9WGBOM07BPtWp63tl0OWQsrKLdQvI4J4xb/gU7ARr3b9ijrng1fyZcI
YtjtU7p8RVjhe5ekfjfwzoU5jEp5UkLbIgkms/cSTdA2E22PUyGOw3FDGM/gLXlf9/lgVfTMaeSm
regSFJ3rmL12q4QtyhVJvufATmMxib6/t0Y2L9GKT9rAepnuBQ+WKz/AwJBtO3yK3oOICMPoR9e5
7qrUyVdQS30VL5ktAhbxJ5Ttj3JO6uu+QUebAze6d2lEwH6glK2Mnw7InVQfbZy238YYnG+Uocwa
xn0niYX1AXtiHDRqpLE1T+ncp/eED3rbYNEcsoaQjWvaMvemmQs9jXTfLWXwQJ2+94upNoBY7qeO
hp/S+rKIVOfO7ex+wnqSES4sAuOi84H5yEg8kz1OpKHo2q4cN+iSEngotRcHNQXmhx+SfuO6NjiV
rGlh+lahySdSnlVo+YbJQPd53TQMJrx3Ue6VgpCDKjbeiVRivY9+KossitPDuAyLeDByadvDHGUg
X9bB+72hC/vmjq3bPnTN2ZTdo4qE7z6r0ccw7GcYWeF9qfi8QNWx+nZuZSLg+vQuLPxAwqtwGnpU
59NK0+2AgyXelmHrq5ce6pPLQ2bIR5gZtuyEdNNbhsKr3c1Dn+3FOAVYhXylJwZB+n5uB8hL6aKg
nS1xHGQ0Lw2NYZDxpWnrQzTwstpBwUN1rBbJ0lPSA6Eo6NAu6SHTIhuPeoXgcm1oCSmtC8QMu61P
aAMELgw2zZiiywqdLPe4+ZY671w23eE41e17P7oaMnfL6gYeNM+SH65CK3RTtbNkv6DAtWbA32MG
ioEHPuLwzAMZT2IXKZTcecsGE97GTArgAdNsm12DquVrDiP1RNEQZEkmp4cMV7U48djJl1EN8gXd
Uy9R2qn4bR1aNu1rnSbrDZk7Wu/rxFTbJHHxzYRdhva8oUm16X1Vq+2CrvVcdou3RwUtcYFyIezd
QIXQV5xOY593mtabINbqWksDPz9Lq0u52Umv9zqtapSaM0CjRMDNx5HQguOpam8KrY38lU3QXDdh
mLDkOcw4WFCE+HCmVyGVcgtoFMoh7NCx31rnnMjHII66m5B4DbOODwwyPITJ9hCBshrygVL8er2u
eK9WZfBPVtv7u3mdsb1ZyeL5oarpSG+9tfjlHGWnLlpIeU/CYHnuwpksa26cdQMInDEci7Ws4rng
YoCMV80Digm9gLaYA3B/u668qCMNDfyZNZavRRny6RWGhzvMbSWTB9YFGdifJABskwhwRmgS0TMn
OkrPqMqrc1nCgCiiyatq09WwngqLBUGKGtUnL5qydW3Bp7hZ8xBOLMmla6Ciz5nSIl/Ddp020o+1
KUZUYJusqx2/X6M65jpPRc2O0VxHEDVM5O5KsK14MroHycLWVhesGYnFscIZFCfYsU9NFXNUySuL
SxABCy6QOa49O67aiXEjqMKZ4TvzVcUD8KIJDfdPN4jqzkaR/hq5nF4YdRk0cGNvY0tCm9OOg1pI
Vi/gcCvv9lMkkviQMBHaYyWZT4/dMECnrYYYTvXsEnttexnmFcqqO0qjJYEtq+VLhPr9daF+vck6
nqnC9CaLcKF2yXNCFiJBoHiOu3mq+Pvau2wXQCnHLe2Btuap4bN6rUctUNAry+tfczZDsg8rPrUH
62KU/NCftdpBhrHZdYn7dp8lA6jJOhWL3+FvHr0DbwTQHAUCPFC3JPV28hyrL2qpuxr8Wv+gazc8
pWU03oRDW+6hM2DJkJTxdAMGpywP45is7WldWgIC1JR1uumiUslNHSts5WZVEd0rT1BYBUFI7xKQ
GtFpkVoO+cgSKo8BrfVUgLfguLhF6cUGiFqwFFUIktRrC6k+XQIcbGNrZSGXEehTPUbqijBUiVv0
aljcrkG9v2HJRN7q5FJ21gRURTxWOiqqbsKuAIMlsOcmBYrNzjjqneQoKRaBR9nVVYbVMtZsaysG
mjQDHaEO66DaG5uOGb2NYKBSCBIhSiuzMCULACP4CgN25VwwE6ANpL+vd5KW1bdvG8q2Mdq8G4ov
GW3MDJcztWFXFn4aOnBILrJ571jY5cKO8hF6bvpe92P7Biau8vvGRPKFougEe1O20ctKoAXkk/YE
4jpXLdRFP9+m2H4NWgLuX8OltW5jM4grR1I7jcbaBvgbckVbtq06Cf++KUE85zQqyU086ORDzBCe
1dhjg07liFcHDIlUe+4SI/N6RtmNT8xUsIlA0kLpXiKQ4GmH6rXpA3UND3MxmwxE0w0YPHy1SRKy
d+MQwN8UAdsSHpVgdXoTVFjxoRiPhFLr9jrsIr8nySpxYwwV3BWgUbHcdk4utlCzcd1W4uu4HAeX
5NtJ0f5WZxnOPFzCIFyUBtqDBkfp66lx7trGK9iHno98/cFi1X0unCd2g2ucLqcE/ZG/t5UuUZ4q
R/tisesCqjvt+mc3ctMVIFzgc4C6SueH312sBcSQOpK1jqMcHFn40VmX3cxNOiw762l6QcQpGNUl
M+Vj28yUHi6H55Zhs/E8qCbwLfHCa/Sj6fiQ1dBNjungdLets/LbZrQuoq5ETdfVcXasZshF+Tqm
40uSiNVvhmmIVoApKoHO3eOqy3Ufu2vR08zsjNUZKK4UIv8IlV8fZktxM1RMll1ean0tQqrFqU0z
xUAt2Wq5a7KxL28GNmLzJsqv4zXxc48dCKGEnmzLm/XQzSOsRPTPkTyCNRTrph8CILJ2UMOvoQvK
EfZZ0L6YqCfLyfmWip90ZWuf5dQLeYxsOIzvpCbt+kLFpTpIQ8fTbdLOGd+m0Cj6x1g0S4VbsN2a
cMwm8JVpFW+gANUbzSx0n1n0uDNgotTVMcNTQnvpzNSOheK4KT7itarXNfduUNMdVPnG3iOtQJ/X
aQW6ZPss8jvS2RIYfZ9Mye0UBBLVXFlv0pmcWh3Sh6nU7W6ANPjKZbt+ljUR52TtQrS/SXICo7K+
xklXo8K29oGXa3cwS5rkScng5owsPbQol257ClCTmpCYjRYrv0Yxh0+ihkwbuLL8MY7Y+NkqXmL5
ZDXfk6rq7+Bjy+/QDPMvu5a+xq5axGaVc/9QN6bJTm5S6YmZng2boHWuLgKEXwpXiuWVE18fbGO2
I0IG9aatVv7m40z8tIRnzwFK3w0fsRR4C7yxCcrkW9UqjfMs4vQ8L8145LMmt1WMjM+hArtAr5xY
QpnLzgybumvGAw6D5IC2ajA5pJLuw1QGIY9mcoHfge/XuIf66j1a4+YQSA8FIHXZiUWxv0pAbxQs
DLKrpVJwDn3Lb6rM0C1bxjEFe7WKdhP7JA5ghIhwr2S1PlZA+Ah8LE3ivETg55yusT9IKITvdLRV
EfKsvcUOMsGGVxJFJa/s9OmiTEI3hBUF03turscYQz6KFjJKD1u61lleotPdzVmftduOq+p2hd5a
Ai+2sFaTckFcIgSvlNNeqMc1kdUveNk47MIZHVulCGkAimYmKgZV0QII+wggLW7jLepa4Hujieym
b2sQmHLq8FrDtmjmWhyXzMm8SdPpJ+BeuZn6abim61oew07CHAvFa5JC3AJBLRDG4WHXJdu1ccPr
4sJfKdI2N0BEn3kSLrgKu3a7QNG6hn8Kys1UrS+CeKgfutElGz6kEwAxDrtvEDa5Gj0gCRYF01O1
xOn7Il13HQKxuIOYioW/uh44YjKQjU96rI2srClQWXAvCF3IrER9RcVRciS0CjEHbseZYd0mU6Sv
PhQY+isYb0UK7hOIbFMP+2p1dgQfEUybOHUNyx264wLo5CPxqboGSdLlcKxTnuM8jQ8UzwxuNRr9
u3haFpebxHXnVZjsiAZZvsBxQBKnnShENl3BpxdpHRWxy7IT+MHuzQMqBSO5VN2zMym/qddm+ZmZ
nm6zFCYTqP3wVYeBg6I74kqtuwGCRdSSutpNDkJWPih5SgLc5IsG4L0rCR02LjC/Ak7nQ6LNKDcX
RKj4H5ULF7xq0QDczKCLTvFIt3jsfCmAZaNmK0V31dQQpSzyCYVMnd7+9xDKv7I5QDvSiDL0AyAS
aBKx6MJP/Y2QGXBeEm0qnLlNj5M6xcC70yqm+dMlFH4bUfy2cRSV5X//sf+KZf3+sZiuxoB+kRCV
W/KPj9VT7ZN1GWFo64CnuZJLLMCj42lvrUrRHHCAy/+XzwzJBff5CwfCp2aXAChF2g6hEczn+wdw
M1iWjUrCfR7n+KJmNh2BD0VweOUgiMZhV3k3PXkxwsQNUVMDhkibA0x/dHxzy9ZxWy2MfCzSZjMa
qJqgeeXgql8TOibBkQVQzIHfZk2XfMBuRg1tEKr5pVq5NDC/U1Aq4LlRHyzATz951sECmjD9KcTN
nGl1SBA4vm8gawRFL9foZg7N9Jyiy3WFGlHW3iPoEwIDIpMZD9Wk5mk7NojMbFsnOHJEYwJ7rkFj
1H9kS3whSALT4hTFpoNUlpHwKasnOKh9MwZHIpY2gKvkelNwNq/HJNLswUeNxNZCr/DhEDO5V5VP
ocGitNpFAYrLoi/jKN40IOVRFgZKgKgGlsI2Q0XC5JjW4Ek3i9XLkUmCns0nCdQPQD7mKmxZD98E
/fUrcqa93pikC76VThGS0t5zvodjVf9kUtNkXzdzOm5jES6fMvU1KYLBT33ezt6SbTN7gAF9tbLN
aKBEo9HsPI4AqGNBQZpo6o/ICZkW3UwL4Tjjw3DKVmCnebq6RoIgGgC8lIhItBtjwJluqqDW+1JZ
AHMdiyK1bdg4zRAbKqCwTdhmOL6BzST5IqcBsRtJsl3vl/VoMoRq9r9vjj9Dtnd/rMg/4qB/x0D/
ToX+vwyh/ksE+u8QKubGAOYgOAv+N134X3K+/xyd+BeS+tfv/gNMjX5LcL8h4hunmCxEEnCkf4Kp
IabXIakLNDOhJEZ1DCj0z4RvnP1GY1CbmLgBZjGMKP4v+1fCF1M98ecxhIOB7YX/CZcKPvZfDyMS
UsYwyxDDDDFNB5DsP6A6G2euQT2DrIEBTpa1SBlCbuh2o0QYL3LR8FBFDMRNCUP1IAYINzXYE2ce
FtY/xQM0LVYiJlI6846ICzINoKtvwlp1YJYo26QZCKuuATiU6LsAqTscqciK2iV6xv64La0Fu1De
KtMgmtGVby4FsCGRxLsgeo+BGlE0D/0mjUmBtDG62zq47jXIDgdoJHeugv09Kb1BCv8EZkSg/QWF
VUJsQt9b4y9gnN/oWd21rnpblP6pgvRuMtGr9fMPWPRA8AN7GIPuysKzRt9G1xxXHg4VyLKg+Pia
44JvEQZFihbcynul7YdqkZ7sS/5k47Hf9GmFeggQItqWkOxS2z4FON43gD2wdcXwVjs1bC03cd5q
/dkaJAKsD+y2bXrEFWyr8t6P7BqBsX5X9+2wLbWTD63suh3wSpd3jU639ZDdWeGfETF6UAkSacKT
ZVeBZtiDMYuP66i/WlQY34EoTR4rhFywuIpAAFLrKYT6lc33Yyogu5TI4E2oUkRkrgOB5E2KIjyv
CPrkdimzH0ASvmbpyS4qM1qkqgXGEuHhSDMfelKHV1M63bA1doWR9ZdDLiZ3U/cZ4a46Cx7eRnh1
F4HUFGLAIVteHsM0/7C6uUWZ8Y3uUB6yOv5GuYVYTTTflyUeBFXyIVTh7bjyu2oIb4Gk3nlgCj1q
J9yUSJFCe0QzXZm7tFzlvpyyA5rqq8HNYWFlXW9pdIlQQ4Au467Jy2i1RT2md4LKh2mNuw3yKNFO
1DXeQzT9WNR0IxCN2dIYX6IUCHZGcN5ApilQr6BNwiKNs49MNZC+/aVXq94YiMIngZJ8WSTeAhyM
OsBLM0yiHiPJg53q5hgTz75bz64hpdQXIPCxnYOfZF2e6zZ56214q5b1dkJUvADYRLa2hQAQU5nB
RXBqJw2YHjRZucKbdkEDW7TFAuySqHrrxvK1v/ypa6n3XA3PNh4gmjtkHhRoBISDqi8bl2912Qc7
mBk7ESh2jXDFjkwogZce5lnZQCwMVyWKmbLqRAZ2tOxir7ruRBXeCHiY4WSb+KGW5qqzIQORBj3E
OvwihCmvmB6nw8Bj5Iwcv4718sxKc01W2E1kXYvaxd9iaB6AI93aKQuxwqfxrVs0x79SD124vNeU
X+IXCy48lj5WxN7D2gFA1v9cGELewrECDNibzbLubTHIM68tZKoKx2XhbQWgST7gcARhOcQn0Dc4
u7j6bKdy3asg4dhN0VtaCrQrc6d2lUYQeKmwywIXn+KyfOXYoWmk1303Z2dcx0COmlDsFaKV2BOo
x1vAaLsWSmphK8Q9KiDDWyNRpC0ExyM0M5jy0tGiLsePVuDEUHIAo2UU0Lpu4bmvUQawULCNTvlP
2esCIoYsLlt4jLrrmHZ3ZWp6aFb8iwoIID0U3cKteMBdjzdvIwTggL1ABbocZLHHcrad+GJyWdDP
Z1FR1jgYhwivhWToBWyCxJKI+ansM32cOnJFDJ5862rgJ1hnBEdkQYL0vMhh3qQeG5lBpTHo5UK6
62tzSqW7Xxr2tHQgEFGTNbclKqDCNVh/AKLTogvZQ63ib9eKc29CfxBE/yzbfi4IiA/oGTjje8Cq
2MeLvVm8u6GBfmF6uulQWcJlYG8DQWCetFjoscU3quvmy8/ms1wh2I6x2ggIl+0E87537obJ+cZV
OKpisrQFDYjYz2h58rCcv0JMbtgaZsactcOxjvS5dcTuUHOji+q8RKlVP8aBXX0O2/sHmacfCvO4
f5oaW0dzoNXgxIYcahHYvSG5tgnKM+oQPpBpeCvbctdny3CuiUkKSvid4LrNLU2OguDgq4dzuyAN
TCoCbg3TKjoSnUCqQGqBC7Xp+ugEN/enWrEP7PiYDheUPkb6LS55uYEM+AGXDTefuw96ZKb7BA0O
TumHuoWK1Wk8cJzqDKu4+1HV4tyV9mmJ52ZL5BKcWlXLPAVkd4UkybQT6/BQ1kw9ZxbqW4lY3SG1
KcYhtOORqQntK0TGog/1yfbYHjQouwNzPdumdfukRqywLlN3w+yf+7Ilt6hrBSLSmKqAkxGgGp/6
wyWov8jQflDPh800uRuFV9PNyVWL+HSeNOamFsMrp/QMiv7DhTHEWEfM1wRgb5eu1Rug1vCjvNys
mKicIsLM/QHoXXgEvHQKwHLsLrw4QocmAVkahhd7/mUKVn6YYBEUrLbJOZUYDtGx5VdbzT8maT+m
0hYpwIED4cAT3RhjJMCKohyP6qZMwvokPLcH1QP9QURbblPeWXAtw3DtJtx2dMD9E8qfQwNcHcGI
rWTxVmCqe6Gc2dUDlq4fzsD3pn3YJt9kVvWDA3C/o6Ifb108/igz956y6uAYvjAqg18sqiwk33XZ
dBQyxkj9gQ8eKHGKkItSiTj5KtTbsnteQ8zCSDS4OgjweczwSsc1gSfeD2fMDz20WXJd4yqkHQKM
Ym0xZiB+ECNJT6KKfuhovL1cXkuG0wDa98dUAxGLwzMNNRK/AZZ3FazfYc8HxLPbh9IjYQfVcsCV
iCOJenOMMaSjg0ucs6FSELYT5AcZ/ld8qU1wf6lvTJnixaQDDRFLHFvff0o6ZGc34OYFkaeLue/W
a0WcPKHZxDeR4ntGvgrQdst2yN1ipEN3xRuT7hLHf3U6voqdggutAgxpaRRIHhUjWcjSc4XgFsKi
eAg9tA6kAJf3XnhkbsMPsTCYcCVOSVAlEKHJOUHLgzAMbnWvXwjH0SBgmCHXjKgjBsngsJLucVrW
+aqm9lwG/Q8eVACxTfZEuoYcYAvLrTADxUk9s2K2VQt89BKixLCAAgkGnYcS4cu0rTEC5TKWA+Ng
8H4VrKsg9XERlQHdmssMD8gTC0L1U/ycaDvfjFTdQoN0+zQcnsbaltuUGfeVaeauxNrhfNZr9kgF
/fYEpz0NKb4xscF8pj4UBZNRmq9oHXFWgIsDckS3AbYe57i4s4q3Z0owlESOvC5I3yzgjTASpqHZ
WUSr3BiLp4DsBHzICnlewN/A3sbmDCJGF5zjKDeX2SckmIB4jeu7sDhCV9lqaN0IZVoY7Dld0/CE
EK86Y/4GLUbdsiOGv+BmtIG5IgEwm3DSP32iO0Ab2Tft6y6HaT4fUwQ2d0kNwtfHei3icZjvPRbO
NptRcWO2yjZT5iqDeQLH7sJRdtJtHLiEPV3HJa8dENHf73idCFKUM0pSwNJo0gN+V/bLDSA0Au88
tU+xG5p3h72zvVQgeBsWPoyo/Q2xavyky9K8YL4Hvw5X7N4GJ28GVRAUHr574rksKPpnWL4oqMsF
F39YRq+Ep1lRz7iGR9OoG12V7aYd1uTROHyDAUMlruaoyb1fID6G+DPaCmdaDFaGCFJtGu/uM423
5SmuEwSkllxhzbzHfgX6nFTPGY/fmrRP93GL+29EBDznIfRvQPj4Al5/ynAV+37BaKUgxX0aIUt4
yVKjvIbFXgSYGvNJesyGgebxAaOHboJ5eQzb4exL2GEu4ffdWl3Znt43HIUDYs17rJdnlfIjITD0
wbfcEyLSvLfxW1RnB0XDVzDDSCOWcXKTBQO7HjMUH1yWI2pjPRdJhkQ8lIZdWuFsyDwKAITkTsQi
bpNUkCck0Fy4XulbNzVPUx9oLITqi/Q4acHc7xCNfhkzQP+Vf7/8d7OiKWGiP4Ix0lsMv0GtGiLP
NtNXhX9bOl/lM+e70EoB5VH3mEfQXWi6Md5mi3pJygpjCRr9SRZ0fAsStaiZujPhsz2nBoglpjGd
O49pTCoajv0afxFjHtSIuhyefVcVmIL40KEDyVkyLzvF0jukAA5Zr9HzDs1rV7nD0IdyCwvupcyy
s0UcTDXDcVHukDblK+PDecLyyuFk7fHn6HxxyZvS/KmxoPmb+caa6rBGybENIoR2xqQwdj6Ymj2F
HRBazx4We9kuhL5ah6KuDYU+InuFbLEEcuvk+isy/jlOhvkyggO7FMhmXmtz3dtLm6S4KUp6qUb9
DKwDX7sWIPYv+LvAB/Vha8Eq4XL2EZ4ny77QH12NJUoKm2bnxNdfQbu8VxGKhq7B52OUDHAfPPuV
Bz9LAix1uDTbrNfsiLhDmM8YXlFgXo41eQUUOK/LDv5HkzhkN1EtBxjtsEEfta08Du1BEvDLLe7H
BFBFAQzjxRs1FFVV+pMG+IM9XvZoE/HJlcZvKK1/R67uHSDKexKSW1FOj2FYfZV2QQR+qL4QJNlR
IH5QPMX70KRbWc43mBoF2xwkdOEm/75emiOg8jKPEGPZVD1m4HB8XjAuxx5ePqDuGWu6u2OynTfj
2L3E8XocyT1cjjONu+uVtU9xj9EU00Bveq1+pmkSFdnUnYSVDytDKcpD9ogOA1X/gFElM1i+DYjr
7vMy+OA+1iL4iaESCpm27i1Mo+k5IKBCYLjyY8aAiFYyE6//X5b79z8O5y9hDfFiRhFUzYANQLBK
YoJ86L9X6P79j7b5c6zff/3D/hDs6G8MP2iCQhHj2aUehWD2Z5A8/A3B7QQ/54CnIBcuMeK/BDv+
2+UHJMQYeJckSD4TRID/l2BHf4OtAckO3hzmreI2+U8Eu99Drn+ZB78/hDgEyPS7S4L515c079+c
EsDfs665uDTfS3NsVzcU0O5TdFN+hj2s2W1K9Ll2OI3CoNvOQLhOgyUTyg+5nFjbbAJCf/XJfF8F
vLldYVNcadOJfWdcdpesOr7Ge8BQqHga73pAy6gN5u7cxWX6Nl0IbKWH8dFVQp9o58wN8IVlh4Np
2WgaPdRmfOqn9APj/oJ9MOr1DAB//FGXg8O4F4UzaMXxLbP0nnO6c7jgNothnypCuBYscXDvayDl
qTZi43ofACuHDINZqHqbVq1ErASeSFOLEqPQAFpfDkmxG4c22YY+TDYOgakX0o5087eV86cQ/vc5
iP8aPP5j4cH/jRmjKawqdnGv/vbMRWswW8vPQH5rkh742J+GPoKBbfyvYHbwYDCtD9Mu4Aj2LTX/
aZAfCxULKEFkJIQmfFmPf//wUaIPn62BcyImUiDseeY2RfRoBgkKDlb9ofr/8fOT/g/fNbl8mX8s
sL/vsvAfMXkMFuuDJtSgc/oe0/4yGmzoDGk4RMjgCdzxJTK9xpDd6sblfAjT3MGy28cYhvQegCXb
07Gi+1kEZuck+mHPMhRbxiCa4iimBU3/k73z2JIcuZbtD11wQTqAaQQQOiNSVooJVknAoTXg+Pq7
UU2y2cXm68f5HXevrMwQjuN2zLZxtBcho1YD+22S5t5SbJErp8xCe71/EYLBlM7H/NBXiuwqT6v9
qHuhrqGSRYwDicKEZkj5QULP2NhOH4V1Evm7aQBiWPeWtbeNIjtoMUiRwfWuuhTi1BNeDCWEIO4X
ZT5jZWsXyDiurT8xbsX32ALD3PS1oyENbQdikhxiLb17qeL5IJs4Zbzzpr94rf/9c8Wqk2Wt7Tlc
MYEx/vGtdc3KlnqCLzsd2NS7i1cfhwxv3oDldAuhGVeeDRYmL7P5sSxz/y8+1j/fyj++1ZawzdUJ
YRmm6xm/LCKdxSk0/GhEpPySXFOTPzAxLXcGcuClwvU3sqbcNP707GeMRGTpnCte5fgvkv3/zh+w
BPUxBo0lEEtN45cNRJv1uHNmgn6JG+XtI8SrOcQWmcdBWzK6/sWm2QDi8cdPuICK6rL1YNRifwK+
6peX3a4bLqDayl9SUjtwoBPCqLh9EU3Kjr97OKqp1A6zPcT7MXecp38zc3jprL+reahuEg9WiIPL
OlZDtdx3Ve/tdaay7WS04r7D0BAQ6XAPlQfdKgIaupl8lb/jFJJbu1q177hoTpHvVEHblP1+xLnr
2EawjKN58hF6TjjAzp7scTWR4Lzk1sQxXi/U0Plj+xAB9txkKeoAlvgtuR8wY7I9xKvpt+3sx1Y5
OW4ibhtAjeR5qHokXTOb7kyLAERnyPqT6uX0Qux3DutqeRZeWm08YnOsUKviatoaxoFZE1/QgdtD
gjXCIWSAJFtoK2+0bRHi2vaqr64lxQm6yTLZHM0l6Q9VOef3EaTPo1MJMnJGM+5aTV2JSmU/iigD
2WNy9dkQjp+YVPeDmDMYrfYrkIUO7QO9tdMlKaNcfebGZv+o1JSTQhnDxoeemWN5SeJmDD2z54ra
eKwqeG0QZtVzZLr3tpjjgNX625wamyliZTxZI4lWMKz2wMrA1rP5Vs/w2XK/+SLUEGok93ZqnJGu
pgmh0J5hriYsQ7oWRqaejbzJk+U+dnxBdlbm9+WG/9kDBNqne2ErAz+/Hb8sETdWMVr5LsdjdW6i
pDpwZ1ThDLfy0qfyY0jlSZZSvpCljMJRS5D2XTM/SEFwbyzyUFXzcGmqpH7o4ineOkj9B9GYoFCX
in+qVPERb/G4W6Dbce6ZfjCvMCodRyByWatOhcXnHOZpH4fZ3JenedKPlrL7LcQxGfilyT0i3eNd
rsMYK3swtLI6AB7RANcx4U8dUSIZuS+15GMlyuIOdqBJOsDXjwVh5VD4kCTA3db9kQT6Te/S/YyQ
sMV6+gQlbzl72RQf0OZfyX4UBy3i1jbaMAi1ybA2AKiA7aJyYr5Ww1mfshSyGhxfL4kEDp0kuXqd
XQexqTQ8EomJxtXl+HAhfjh1+dWOB6IQIEQRw4tsZ9RiCFwsxPBdkzZYsDFeK5n5O8O2RhiMHimf
rgNmlRKRPdiz16BlJt0tL2pUu6WbCfsD+1rsQp004JjbXs0AQITsw6LSjb03F/yO47RTdQOR1KrJ
bChtfHP61t2W43Oby1ceSPx8R1i7pcbh5RghVlkRytyK9lKruAEb2hJ0XvlVae4zNz1xwp2ynIkI
sCBkIYmB7nklHnJR7y46yF2ih/Fr2rBZcoGNkC/5IhsjLLMMDqcDSXX2iaBzBSQE4WwsbN9b0REl
tlqvxaGWA7qYjY1be2NQjdbVmtHLSFCa72NSYEytnO+L0zHR1S9NiRxAAuqROF/J/XgSD/HI1ncZ
j9bKT2b9cIvTRN7pmlEeTXN5smPzB9GrNPC5hW+SDsNfOgKFBZFRhzWznlM7MzuBzvk+zJEM09p5
Hg0/4B27Vj1/muFUz2jjd7xnxLJa/GTlDL1vJrw6JenXcuJarCv3k1VPX2a2grdKzi+lhh6xyou2
X+MCBVa6aaT9Efd9hgW1galhv0eNYRyryKnQIdNL1QNVy37ion2N/DdWmL2xfuJ6p/EvFjTD2Eus
O5802VijyS6zm4VFC0Rl4UjoRnsKM1/qZ9HE1tm2dOuhjhrkJyXg0rXJtp7TV0xiDV4qX9/NtkZo
mvDwcWLTCKG2dFwyZ0W8sSpSjnrZbifojJWQDosuXP+y15D2zaYOdZV+dMzeARIVeqCebNJpBm9R
if3AIjWIGt/lUbGoG+nnAd+JrPZJNyOiZqnzSKrnUYK+27R1MRxyS9039aAdqyRdtjNfSyBD1SvK
95XTcEuG8VZgK7o0Y9o/Z4znp8oeX6oqHfemWTv8CnoZAoHr7qdoevEAN+4lOMh7ZdTLnepayCJW
mV2wBzZ3lR+BcPBPCGHf+qZmY7N016UfeIv0+yWxfcYbVp0OmF5iZiQ4q6deWfKgseZBUOwrpkIB
5dtp631FjnfvNco+DCAGtiguyUF0eXPgMMyPi8yxF7lNx+cCmF3nloQmUSJBqjZZoPBhhBBAzAtZ
8QYlA4YdTykiNpFvfSfYXl/dpO7DbEyjTWbr+rHW0SnNloddY2c7LXa3noQgGM/1PSliAS2jjIMl
Ef1Oms14L3T3fVJEIiLD7ogGckgM+HN2XiYK8nE+BAG7bpOHFQw9QiosPOJYuX5mXb+8IUHKx6WG
WUg4uDrIKocCRPYBLZmpQ/NThHI970iCLu9dp8UvvoZlMAUo+qgyThyW0hZEoOJxxHrJhmviPIu0
JXmK+Y48+nA5giJySafAsw8huvODtXJn4/YM43T8Dj7nmUNd3yln7Ei4Gt6BELV1Ve3sbjsdIaWm
/OUOIjJvVyzeO1Zde7jRMAUTxDp2uMY+K0qW0Z7Lfge/1k55SM5N24yB0tPPXRsDjsny+UwEoDjH
0qnwVmJz5wJabUyh7qIluszKHkJDs499KaJPZb9YL5iWBTtCixRZl13HFqRgwnVxw1/9Y4ncMSDL
ydRu1Hc5OeGazN/eaJ0UjmXrBKlZ4Mn37Ue06/TEFq3F2KHDFG6TEc+GP1+sQl7LxUp2aFJvKYyE
Vf21N5L7Z2AMLp5cyESQ0usxiPr6wQCOdkHF3OVmrvPRrq5T6yd3haizMHMsJKypYJ/gmfsOvHW5
iRTwgiKH06W0er41yU5qZrPX+8I8YAboLlFXu/XGR8kO1DRllx5y2nvGUmfPfbl6JG/RHye+iSLJ
dys9VYPy+lWWXXrgyPWuk8PSxHBV5G7xp9cEhhZxrPo2qBJn+a4sTBiTXIFSk36bOXD2xD4/y0hZ
9xNx7o1dYlvhu9LfoMh3mKINd+OwUfjmqT7Z2znLGMiiKeeIw0jnkLpjfel9qRmd2UYt3Hq0bN4B
fp0OpTR3gzGA6GyAkJvKYZ2YNsnZcrrkyL8V3Q2l8m5jPhp3k4m+HWWFtcPb9M2SSUMMV8JFWjPV
GZmlE5g8UJaNPuJ8E9nNRpG9uey3XxH/xffeHZ2Dm6a8ZsCYL8Blb4U/pkHJLttB9+D7CuPeafTT
xNrgECtPb9lvlwQD2mxgp9h254YQ7n7BB3jGpE02me3ztk9Bl1t8H8Icw2LQTun0OljOh+W2xVPc
kS7syisB/uZmxGUeJtxsyQgWxjNmUHL7gNLwU7fJfcXN6RBV47Fx8vaktcRIxrbcq3GKtsCgxDZ2
PKToAYRY1LEH1FVZfGlIHIUZ9QYB6ynGy9kC1eP3d5XnFrdkgDDTO7oMReGvDE/20wC/jO88Ffpw
HrGxa+ZbGs/+lSPyG+TUN5jrh6EUfcgofzC1hNDPpG9dbehgxhU4GuF0e5m+mbh9rSlVL/A6l/e3
WjjL+WKX9WJeGuz2W0cMD3Xj3iaoMEHlMQW7qQGWy5u9nT90kMhYDKI/RPJAMwQphSG6ZLXPYOws
1nfbnIKxq9q3BYaAOVTkA2nsZmXfXg0CXFy1o52f90+JYSWcYGbJHFROYNy9GUOQcLS7NPIj0EEo
DXqL7SNybpE7fyq1/sdipQSgE0T6Kr5lHt4PzBDnpohjkiuW9Sj6SOyklBjN8No+4Kj6cBbyfCQo
3XOnx/albu2ScCuWHrNq3nCW4bAvYugOyvlOzpybkNb9kJHekMhvCSYZPVQoqGiAjUnffzGBGi1D
V+yIb/BE9ix+57HwsQN45rU0J/YM04Pop6sPIHejRCdwZyPqM4q/O6qHetz1+s5sjfxVlwXvIlCg
ELruycPCHsQD0yZ5NsUmUEuXy5z2S7xL077fSzShEKYXZ6epaQeuJh3wafjttyFPGoUn280ewJuw
5/OK8lQYrDQHd1ImITcSnizr8bDNfLJMg8mubEayunFhklsERjxbTrLzgS+dK6t4jQWZgU2Faws2
Si0+6xUCvTHhrHWQSp4JcJwWTSVB5uu0UxTK/UooWm7rGCJWDsuWgAI0CinhEuN53g2azwfT7rsX
c8R1xayi4ejr4m3tDvFlzIr0MsMa4JPIskqr4l2ZkZUYTPEkyyYNKm12gnJ2ywdrWc2DdmXs2exO
D5kwWO2X3efG1cq9XhdEIVJTWQ+5V3m71qyzYEam3BBfJs1mWdVmsicrMB3CogAb5A8J1+lxgPfz
CFza5vd086Oqon6Ld0NssBlMx54V8dCxntX97DUh6LNR5AzZbEho3s0AuHg20z0FH3wx6zl/171q
AFrikwyP8/pDNNmXpZ+4kljdN9ON2aB4VqMZmwFLA7Ow6Zg7bOXVMa5t+xnXGO8ZueAd4pD2nkCE
3OaAgAMPbsZh8MrqVY9TvrJ25z4vg/+j1sTX2B/yywydPdRTfX6dYr9+58m55VLdBp2DYWPo3Gkf
ka5g8xex25XzDIrebPIM/yG+G2/kbJE9U0/V1zeP936feCZohTmvd5XE9dT6OdMEUNSHWu/tbRzp
Wog7sMEeWeanIs3U18wQYltzS2WhpyPkDvU1ZiPG+nCyq3ueE3eFY00X6lsIpliceXrOxDtUGkbS
kZOST/LBytxox4B6x+VTh9/b8ilgyrlEcN7ubLvuPkd6ujxI7kHHhV6E7WLM05ZSAiKMmTcACs9g
hMflIl4jP1tIn6Vt/DjLQV6rOhG7Zirnr2tEdQsYKg5Hi7nJiDsrNASfC27NJB0iNpvkPgmrjlMd
NimPtqhJm9A01RIYHbeqRpTlKXJh8eS2+4jpiNEkstE4mtEOvd55nAq+xLEer2FMa4wOZhUvB8+S
R92t46BD7pEbPvSnLOJKy1pyBCGCU4yj07vrZ/IUdDswkNTVo/SGH2SBuqNnt4/QtbgrmEYcJvKY
5l5y15Tuzwfy6ng/WoP8GMu7kVISsNZDtIejvbCQa9tPTE3+hked3Jt2Pz4vk+E+GqrRnqPWffCG
bP6SS7e8jL7/KIhr38Z5DvIBbE0Zx+MZaiMAb6NrT70kv8Vz07zPCId+FzaXFHaiPd8hHABDPQDo
qPCWaEnfvkdSwQYTo4Ye44zh5IlxZ5quFthGWoAFI4Uf03vQu3N5p5uqvlOz90BL8Uei2adFqb3M
tfcUVmCNQ1g471VWM7stL4leAr5L2uiWr8ckZlAVYlq2D1NdmtyCTfWjdczmwYEjH1hWujxagPFf
mi4HNGTaNvKY5FHviDK+DWBND8rkXunpsgyYrazLIKc8EFbx064R3eB5oo/EPL05Ws1d1rOPFlnJ
FKo0j9IRDs+KFpqXYszWWdrTGRIoy/ENUEo//VB1zsNlLIAHShw2FyouEh4/g2RmrgVIG4b6qbb5
vKUk9gS2CLCGEwR0LWGoMki2GqkGvqaTZwrRXzSlwTeh8gH6Oj9RX/+mBFYSLEUwIafEjQ92zyqC
hXS5pt+mgHOo2EFmGI/EpeBxotyGiaHdZ2knsFBHbx69RaY7meGI/HgaMR2jakVpIMg8gmZkByx7
p/vkJFi1QDMkUJ44OM9WiqFo21dxfB55uh6bScWhjO3i1onFOaeEk7a9M4kTAWArGOEtHIbephpi
bLae28RPxHY5hiCaNE+JJkwWTCJ7A0KBXcLX6mNTxuIo/Ta5c+IYB9Og7GO1mjIk7QWMXtazdJeK
J4FFKmbKxL7CKMsly32GKr5eCZrxsJChCSe34mk2TK0ZVmMzhAg66aFNgCbpba5uLfeKPaGcONBM
Fe+quXiXCcq+UxTrq5zNR2AQONB6D6Nci60hrh7iKftGrE9xLfaXXSbwK1p9+kynEl4Xg0eZN+gO
ETlup2NW24Hr9v6FQF97gES8ZJB9sxvgRXUsjdK/FRO0i8b60rFLfy4wLu3sHtSGnJJP2uQtd8M8
oRV6i/NADh0ttEyejSS/GzEemMlVoH2mO0GjxnGpVLR1neHYAD25LjUKUdpFJPYzCm4EdoN7t5jL
oFdJuRN93ZnbdIDUsXFGnRwde5SXypEQSBcDokLvXdsst3awDKzthOwZQoh+G3toGJrSj46Nitka
SG6d3n5BMfUxd6lZUGniys9s3SUh1DL56PtWnTkKZ9R0p+U+mfS3XnW4QlBZznPfODu6mzhz3So/
c51V2KXTZ28dtIfaZaxq53HL3+6AlHPzwIH//qmBkxrGq7pTOEvDVdDpd6xHDYA4BTagKjtwyPtP
2kw+Sk8aWHyDuiYNS0FYttuOiftSZu14ZuAEuirVguPVqwNc3d4dLMR8lzW5edYHneylbUdQqUS7
7fpxxv4q9Ztjefh0zGbYYgVqgqId342iVw9QiDOQEWXBeSSTYIDFwBGXUliWp7JAMgAwMhdulvPt
FPXjqm/C96jDqSp+JDVGn7xQyamBvHshoY9Bd1bFBTMds18is4c8az8cFHJAaY0HfSvfa536xOfr
c7rMyS3nBsfdv493atJjHogxyD96Yc4kRpz7CAcosgf2riJxcAlOXX3hupQeqS1DTvLj3N3aasEn
UTTOYS5acUjTpXzJo9r6aGPGhUF3rxTEdLdk0ULQN3mxtTA3+FsyqfYWnzVIR806jB7WMh+8/dmu
k4SejVE7TBF9S/a4JhdKrJZVaYBbXZ+C0N1A6M7xQ86dhKWH5YS0ekHb42nJACytc7au/FqXs5XE
J7SOCval1hdAKuf2YrjVcMgS0QSV69p7y0IOY0zeU6zGxsicGfHJ225p4QBawlUJAp2MqRLi+Pdo
HetvPhDfzTxYVQsIEzgpT78h0AvDnvctY/Kz1sBT36pW4/IQaVb8wx1SuHyjCVUAH1EjkR5tvCwF
hL2ntKnWXjXDf+2r3hoP5OvNz5gr+U7bdVUE+TLWRWhPRSYC3emojxAyyV6NJOJbU9rAqJgt/Vns
usl0bmVsqVe+diNLt9p7GTM1cZIN5sb0dFaxYBs/csAdvGmEkvXRxZ+ziL1hDmT6dTWDo7YRCmqu
u/eWUZvEuRPnQ0PWeneyGf9UrZCVfaYf7Rj70fAmizgbL6DXCb9i6oIwO6hZuk9WVJgowgs4li7X
lu2Iq2afNtj1Bn1QzRrkYPe7+H5xwEk13GvdwCyw0L2XcTr18WdouyPTjzYDgDJBk/WlH22rMnKf
h3qFe0kMO9QHwuArzsqTa4NGNH0pmxY0ESYhG8PtNHC07BJ8m9ER2yoDy6bPJV5mknrLwSRwnDKd
GsokRiOcE2Dq0g97ZO2HiRKHKQAjGst9PMbTJ8Fd4LkvgcIqoyAdvLjjDeRv96W1GslLLczXPKYn
At0yAIT29jMx78e6vzW6rn/4l8i8VvmB3pFL+bPcvD5RLkGsWz6yd2EW+Wdk3gVg++B2xvgCrheS
x59G5iNdxOB6vOTya24eCCIMLVqx4s2vwflWa7tl7ROR8K7/u/h8Buc1YDGX0UrX737J0S8CIq7Z
LMXJ6EfnQbpZvf3TRH0V+Z1CdJnTYfNbrt6mM+wA3L65/JKtt0jXUpU3NCVXbr3dAUBVn9Of+Xq8
0Szze9d9gLeWwRcnZA9gND7lcMbg28z95n+8XucQy4HpscZiykZ0RXtvdPdQJK22AxIBeqVpzXtF
7PPoFpW9jqRsB2BtHMRsdXea4T3H9Ab1sPS3JJuQ0TH47f+HCqyhz8HLkhNgrkWjonGLdMrFrhZr
w728PdoNp0xrFtV+wZfQl84Ctj0OZmtIzmRQ6MsaFXZTPQb0DqnOJwUWjf1vm/r/i2L+aTP5754v
l3gibiuL3gZhoMjqFr6q/+z5OnyGLK59+3ul7/d/DXX+6U/6zfBl/w1bma/rum9hzhLG+m/85vii
AoQa1bVnVeAGc0yBgeMfHawGzSG+K1zbEXjRsBT8bvjy/kYccf2RAqYs2U/7vzF88Vf+wa7w77/4
L44vPmTmQtfrjDHdi4+dR4h7TrQHvcS2zEIyv48LTN2eMnFYD6jAs84NE28kDmfWNsKR09ussV2X
tduul9ASX3XKjDfnwWh2+O8r+cqOxeJxyD0n86iKs1PcO1QtZVecoW9irLUP307dd79b6nCgceAT
qop7yLoGNWZI7xukVjOF2zFpRDCyNucyYqUFKF/nMtg5lxYHot8a8v5cWnVVQSBvXyJEAHAHwtpH
+E/AjPnP1uB9yIjFprloEMU0cFsPVpoa37Cit/inR5NaLVh208AFEreOs29M+2OqzR8ig9drtzgt
CLTqIRdE78pv9U6H0k1l9SdWJdmLN6sONcWhr7KsyIzaSRY0PrMvmpnnP3lSpbDOS+/c5MlAG+2c
VzCdcrWluhJ7q0gboLy+222mKhJ3IHXZBGRl3exV0eoXK2MUahqQshUOKYdTs5e3heXFN1KG3+bE
zF+jITae0farL6JI+09VkaczGxU8IxVFFrfSH3n1jNpdE+alyc4wI9dVD6V+obqFtQ4c4J3ucL51
/E1kteg1nVsIVQuKzUElyj3EJeV9BQ/Q0JQVg0alJBEeRxprT6qLGNg0z9polydogSnjyhjfkDrE
SUzstWJhALGWxSSuseF0jx63lwOtLyEhvC8woXE0yEJ+Vx4fnWrMn4tU008UqfpEQ23KbdUAx7zv
yEoCYSIXFwcUbn3wqH7Alex/SaOcmjNJRwvvvYlmY+RHsSzFXdW7F148daJjyrzaEcFXv+7aHQ++
9jD2Hj+s+RNmpqfBXm10UYfJggKRcSO+/w2cWcZlfyiV/1EVAJuxAYEbJkz47f9N0HTcaNj1+ji/
Qdsx7kg1Eu38BZ6Z9SqnNMZu3v4jPNOXSU9iZ3Te/hyeKbN5fByM2Fu2WWd7e8fJ7IAqLFZajCsP
xZSat9RMlu3v8ExW4d7Rtwtzve5MlBGY0IKtcsCV//8Jz2zSUtxbYnbn4HeCZj+35ifN6uq7v6Jo
UjtgHJmrHUCrRv/jv6BoJn75yjXKuM5jA7DJmtS2NBTfq1ZV4QSldzsOQDDmEV0ugY9doR4dRm7F
++wfhM00Qk3RHYrZ/knZ7AgGwL6y0CANzbpRPSPPY0OCR/Mln5vhP6A2l4J9mV315ZFB7+mfvE03
NpvHWGci+MnbnIu44vCMooLYVNN9d3IZnauf0E2gzKfWH+ZdN86gi0lTMgWsDE7IDcsuGfECAOBs
L14Hh6pdqurwC5CTBLy4ktO2oXayn6OfUTEMA2r3cR8GMDP+jdFZ0wXaZ8LfWXlrG+i48caho4Lo
kJjv9CVhFv4zaOdQO9Eu6TxvT2XZmEKOw3m3SYCv7Tgy3APNIHC/MC5H9/7Ilxf2XnPKjVqjVoOC
yyGPhi0NCF7Y9ybddiI6W75xSyndO6dZlJ1qCiN3azaKcxRgkUGqNFGUSCRDkYXQodxnXQMwyVq8
bKm7duoVVt4taWAI9dpWTooDye/7rWthieFY6U3w1HP5xGG0y8jEhmM3gqFMjHa/9H365q5yqy0R
Smi2qonXIfdze0k3PNqy44A6jhWP8bP0ohu8tSacu8F7LZVjvU1Nln34TadfBtNv77l14T7yuJ3b
KrX2xHOLa7IUK3jYqJwnF0L7NSoH+wxVqA7SkuuBgsH1yAiq3RN2kC82nk12QXEH1iBPnbO2NO43
ekN3I4LGduZ4PZCRHE3oOVHEpgnYemvgRh3ZLt+mwqeqsM0MO+C2Gm8qa3COcE/hGdmvSC0kaFdw
uIK1TseHQeXlYsB45TIULpPiYurrxfPgRLBAsmRo3yEfFEFBwysVsTyCviama701QK8e4ua9dd3m
3qQO2Oi96jSvDcGCB/ABT3d27tb+YKDn84Msx2WjlWu9MB089a78WTrs1msBcaM5lBEbay8xawlC
KGtXMea/9myu/cWThX+xq/X5olupuS7ejENcFLRcrd3H89qCTFSCP96ZK4PLN8/8Ye1LLtfmZL96
zAp4shLa59bojQOujPEVdUY/wexRocWl+2KsbcwT3WHwoSBt8YTrroPjJCEEXfurI8v7cm10bsmq
8OTr2u9sZ5mMsozqZ2NtgS6pg1ZrL7TjLLgPDNM+L6R9WYTYj8taIx0jaeyyErE/4sa/nxfqpoFs
RqETsTHNLcqopTCAtPjIK+uSPurH7tprsPiNqoVGRU6Pz8n8yVyYXZAHyzeugfOFDXG2Y+6sjnIY
HzRi9tQemZ7ctSWaqz0ECTQ/fO+0aCdrn3ay6MbWTyeQ0z1t2+j91l0vEKOG0cfsvbZyx3HvBfra
1G2k+BFBNJVbb+3xFsgcuLC6L246qy/cR8BE4t8gJpCZvOzZ1zlu7pQwLzqdJ1urxTI6g7RmZeHB
BzMQWruFNh1Oa+nNP1j1tnyDrK+z3n9gIXrQKnKT+A71A8nyZ7FmKuF0diFBw4lapvybDbUywIWf
nxdBfm3BlRBq/tyekJV1qnMJck7K/mJW6XcioJyQvnvXlr0TjpH+yA/HtznEwZCj37TRD98W2gHD
MWuGkWhS3JiC+Dza0JoqYj/r5Gc3AqVerFHUZBk4sdb8H5r9sS4J/FXdSGlGkZTfrTXSOtCfsUvX
mGup2ebGZzI+yhGnVcpb08Lxw5VBL2Yzzx9NSyGsZRP96clUbwzN+VERuIUR9+avCdy61YImFt8i
AnNotpG7aUntdgvx3Yb5gcQf7pKyqE5264qQ+6X6JKNJe1JJInfsPLAm1jGoB5LDMT0E7DP8S8Hi
rVkGmzJvJaEkON9tToU9KxnaR+13qkxqooFni5iyHKoSvwjvFDSUFnyH3oV2Z6lH2+ynS8vKeQ98
GSsu/ZqxRHRiYY8AT1jssPC92LlrjtpZE9X9mq02k45bdF1+UmhYP+Qaw27hwe2i2TnXHejGgoaa
AzWDXhBX8AfxPhpfvFR779dwt5UOrCha3d0lrv7uVipktLwT9fCaR8219NgXRSQ0g3mNj69fEtif
472eViNrAZLmjFlk+CwLww2F0i1m+EdjTah7CjiDqurzGC/TQYlI37dLQpkxmFKAhzdAo9SgFuVL
K1UJ1X4NxvNX48GGF79LEwtTF2VdvjKxPANl49wDmiJm9HAtomWAR57XPBgk8atIi4PRJt45iZgj
kIoKSLhoepLW9I1Kov7CG7phAkCvdImOuoAwg0R3g0F17DhNEq+OdTNWczVJs7PmGM+QTfc8VzkI
HDmfE68fHw2Tjo8hj689T/k9ZcTVC3uaJ2WwFWOLK0/T4FenEV932FNL+ICnlpdoRSFYPh9tO0kI
HoJKEG38zVrZCUU/sWN0k2LLxtejbw1VsiUD/yxxQ29cPyKTCJ+hbMR49YHxBqPBkhJTcnprVsAa
7WD6TeHwYdv2kwZBdzHwH5b/UAQRjeXIdxaehGdYGHKF8105LK5+qirGTESAUqP4YHS9czc1MGfr
mpU5xQTLFcg0NqOFomU/ceXRJC/+Iy7xuA5Onu2LxTj+vOD/nzLyV8qIqQsLFoAJxEesMoSHNvGf
lZHb16+y/1zKP2oif/Yz/qGJeDb/FVjh3/lTpID+noLT/2aRjgNb5VnCNw3gHb+rIrbzN912TSIt
dKbCmlrDSr/H4CyQlAbROHuNw5He+y/6VH9mNP4luiIQXAxXAO0TXOVd1/hFFPlduLNzlAWPhl8g
pD9FuFkQ/7YWovpimf2T5YIdT/wJDY8TIXUAB7VMjTbsyuMyUE9k9PlproQXmCAb2D2jA/7LK/0n
iSrjj5RBiF/wOIgS8l5BGiRcyOv1rwmu3+VLjKACvyHyY56CZ66pHmn6WrsbVqHyJ9LFW8XLpmG5
x4Aqn0y+YrdynB6ijnPaXHB9pD8l0L/4DU33j78jyppYuzUNCm9JmpnMjH/8HVmh/nm3JnRD7ZD1
6de/6NZsxlg/UsKXh78VbA6TKx9iwi3fFCVITxV45ZNHPdZBjzScdT6wTAoSk/lI6RLL5nYavtii
Su60SMOn19LRhLEjrT5ZqB3n1G91qglzHTKiqY5L0TQnziPvc6s1+VfShOUjlULOx8IVM/AXUV7b
pNEf3JqusqCG9wccvGw0pJR4ctOAvpruaqPbHOeaC1/QehlMWmU6sb0bHXf6tIyD31FEE7WwVTUD
FHBlspbftH7DRq1uugkBuLDcZ0VbCO2U89W2NJ86wCV5LCYWgB7k91MTqZAGL5/ANa1GoIsSd/RZ
+Xv+sSsnwGJ6akAlaAVqTw7DxG0s9SOmcVxt/pe9M1mOHMmy7K/kDyAEUMUo0tILM4NNNM4zNxD6
hBlQzMPX11H3yqyIqOzILOlFb3rjIj7QSRoNwNN37z239mnkIyaBQZzb8JTPhyLRIP/Ww+GzVROh
BfATeXfgWzkno7bUjXqxVwVdf4gMA7Rk3y3nZgze7aDvaKxOuqEMK2R/siVR4hBs1qjpvi4EIwsZ
nXfifH3YZcaLmtnuYB/rtxUm3bum98oQ+5OzG00nxzfKP5t8kZ163b8+j+sPqN68WEhczwV++M1a
uzfLSrJ0HJlZkyn+Uax8uYIne8uZaZoPPDFFsWVP3+OfmTDdGdXgxcz/7uDtlWlweXpm4vF6M1Lc
QH0icyQSjs0O3Th2ZSZPZRlrb2vaYDEpbhrOhlvKwstDbAcp/VyJeTcjQT1WsYH9BV8TZfJ9jD5m
+VNzk5FxA90EmWFovezRwcK9nQJ/2hlxkGwr4mGnaRIXYeOQUtJVZydX3l0xO/Helkv8hvnK2LYB
fTxusTRv+RpzZuMxX77ZKh4oUxMQiAqcBFt6Vr2NSrzqnFsQJ+jyqE/j5D8t7cCYFhckXaeM8FOx
FN/xBBG1KAbngp3TQi0uiJDnDvknLM8bwshvNBA9NoZ5gu2DHgQi2z935ZCFlvCGYzTN8mjHUY/q
MbnV1jG7FZSYFWwck1Yye6ieRvpVz3ya4SouzfmLGzAp0DbyCm7E2Ay+MjcCu/kZ3MIDcLf2QjCv
vC+HAKbKJLprD38cMxr9LMIbHwJQl0chKrievqnyw+CD9SgGCQZA+aK+B4Q5vE95g4BZNEGIH0U7
hrTFIjXdL12JZQRW+L0aAm+XJgVarBoAm9TWtG/AZ7x0Hq1aAlrvlWmN7t3kOv7JLPGkU3mQ71rl
Pq0OCPbB7a5LhlK4samF9W+oTkgJt3NGQmSK8XcsaF1XfevgI9FFAzGZZcThRAX7UpbtdUxIbdOr
AhnHHl4wIS/o9gZvRmw7PsZ+uviotIRx6FfGg81Ehm9nScKyIm8g4e+/YjxYDtAHjpJu6U0dW/Pe
titU8sZ3L7Nv+yRnYhynTf9tXb3iIVuV2BYB3JCo6C71gm/Zmy2XQXwZd605fgsIWWOYgfgWuFhM
+qLaj7ZjPudxmYU17GROyP01xPNkO0VZFVojGSyvHL+20/Qwzd2L53Ag55vldpyCeIgbWDt6wq9x
yO/KWBPE8InusOieXLO5LhyTFMaMZ0f2FH6a0LhCHundHXx9QhRrUd5YETFQqOsNTNmCjhOg2Th4
KYD1RHWuklYeUoshFCr9sm9nhSurJ40wwJRkxdWztfa6XbEAD+qdeJcLL9hGAxbNea2/m3I2Dgvg
B9ZeMzyciNACLkGwJyRw4xc/LuAWa8jS5NzmniSMbiXzSxy3wVnkjfElWq0lpNF23aQBBuYIRvBV
PRDlKQP/YRX0UnlUqF5pKGCV6WRO6esXwr00qWZHWDogp1ZaZ5umpTVKCQyMrvRPw6pjDVF5B5Wd
ShlLPEaDvMcteGOb7W3g459hsxCAgqHYua9Txgz3el7c5MGeWUpSXxlcuIN1Y9hpnITRVtYPEB/t
Docv9b8SBwsTlAqL2mNtmNjJ2QEstDGx60NqVLaDx4mp3dacMUsOFQevcfpKL29x09NQHlq1ei4k
VsRyNK8VFN8Utw0UTrY5X1GSiy15QGfb+kV8ttO+uJMqSvZjYVyXk/3V1FkagCYCj1uR78t2wIw9
Foc8i+/zyQMo2GagK+hKfRzT5mbWuketbKy5NLphyenYgVZeuy27haMyq+E94S3iZIXrbYasfMD0
Y7wFmV2fMXdyuwhagoZYitPBakNqUjixU7+ab5x0fIplQ4u03eK3Xrk37cHDYCe2LG5bBUYDyoyQ
ojDxAMIjV7h8TIawPlkX2KBPygdAyS+xleIFhNvRjTj0xgSmeZ3bOLRq8zHNrOBgURHELh3fmN8C
GIB+lQAUXm4Wp/VKCAPMfy05D9eFwjMhEe5Xb01fPR9rRbGElRu8VgVKTjbSSy3iosAcli8H1dIW
r5XjvKQdrMij5WUlWXSM5yU4j0717koshiD/Mo65cGfspOi/9t0NtYHy7ECv2plWGu9zr3zyKLcg
2FF/mesWil2Qm+RaYNpEQfrZey7BTH1vtOkmxmFf7pYgWnDRkIzBpvEseRiT8Gnpkunt6TG2jOyu
FJjweXyJ64HC8nNKVQOxAh48gmrUR5rtuKuZUIuh55xY9po7REhSXsP0TF3ogPl6zO8pUUhv7Hqe
L/j01sNIDRM7iLUgAFM8yXSi2ahKK6CcjC8mhaP4N7P0bjBm81LY6VPqviV9+dWuGXzyAn3SLbiJ
OLF5ULObnjp8QwcOFz7ZIR5xLvgXjsvs6rzVto8sotZ3N8C3I6bFneEx5uLUrRKKDNvk0E14w0Yw
AnOaINiC4rPdOJLm8tYzQ/IgzYeFdx7FLL9Mxn3DBInBA1o6jEynvZRkUA5MEZjdWwywYnbPlc7v
GDrJA+ChpuFiPEyxwNdX6MQPE08Gy8tNr+OsuukJx1+z/6Ltskd0o++83RgqYXwBhn+VrvKz64TY
wbsEM+oRN4KAjxXYMj8nHUeCx4f7pXGL0NBhJaljS1PsPeQ6yOTqSFNcW+1n4pgfFpGn2KCUy9Qp
KJB0PzRGA+g8CammT/MbWgpCpdNTGcPoszK66EVN8tSvBDh4/1zYtF87qU85Y5DQdqQTWVbmamap
N2FaJ6/FUeRzSTn6zzrL5dtq2hseD4fcgn5W6MxXr9NfXG/mrtWJsHGS71xKwKwFNDgiNaSLls7b
zjpLRoys3tc0pZ4bnTSz0uwRBvCPqc8jLNc44mKrDBMb5Glh4FAOuqzZGfgHHxqzje+HBsSvm9FE
RmiOtjadd8N7AdwBytaDq7la7LniZ4OAHH7JbtfZ5rq3x3Q40Z4KurfgbWCtpjpS3ko6gXD/g0Dn
vSAj1VtLB/HGJIMU5Y75uJE6qJcnkU2ipXZdUGszcXOM9JtRJ/zSwnlfuii5p8unglFODhAB3IAA
bHlbgwgMKcp9Nq/OJ1V85glLJh5Vchuhp2OGGAq+jz+ThwsVWNtCxxEZjeC6tli7XEox45iTXG9R
CD6ZwV2rg4yrjjTOoD5YpGAknfVN2qJU7dDYtcExiTikp4OR7phSzmwa61FBW514l2OD9ZjNcKmO
x2r9Bimi2bmN9+mqmLkY9VR1P9oZGbjBMUtg6FtBWpNd9j3CY3Pt6iBnmmfzqTGNBTcAMU/CNEA3
SH7WQdrdDc3AnKFjoVNDz3Rmj8+MeO1Z6fBooWOkCwbXrCRIGDMr5Z0gDIrZAFp87J9wRVPl6cZp
GLgGJSx+dGWQLXiwpt7b4JmqDr2Os0pyrZVy+pL4aBYdmFUdGvtank4EWBcG3bB1gpdVB2UbC6Bc
ocOzlY7RzuRpO8U2VpCwnUqBEuND21O96rcNiZynSWdylSXogx7J6TaIdFInd6vRCRud5U2j5mpo
mHGXlFKYXDjrVatzvxRnfikRCJCvKG4ZGRRQgszyxiY0LIFHP7U9LVOBThS7bY6hU6eMlc4bw6+/
KJ1Adsq2PZUB4Dfh7BKdUl5W9yNqqgZfohM6yaNq82cGrh8V6WZrqr1bz+q/pAMb3pQj7sZbND/z
fQ4M89mMbrvc5HXRiWm5jtfsoI9NN1zhQXpKyVWvkCClGB9ZrnIOWsV36n6wzQZE6gDQWiFSw4tS
JKa4ujZj2nFHhiNA1vhlZLG/rguTpxZHpW/hJq96/N7RLdljQmSq+jK02fBIMKAG6+Y/KJ0YB73/
LGmMSH35HdNdQng/qb+sq87ZW/k+ceJyJ9XwrWRbdON1s65oodhJDAnZ2Np8yO3oZbAp0KIT8bp1
jJvWJjJjpetdTujdhgERxoYp6bGnU6UXOens+noq1K2CvkE5e25eNQ7Bq0mvTqXCP7rCY3Dakxsz
53Mfwdu/DDIczTk5JgTyq2rFimzKPWOax/vHeKnHJxQ1bwuxaHybda4fFCow8qQwkU5J/qOhdiHu
SGCPDZFfE0P5md6MZptpakCp+QGi6LrbWsIdyDVdoNecAeRrJCe4jMTdmUb3EkrHDctaYOaaUqAS
i0Z3ZB+uZRMezuR9lxptYBmiPCiKpsNJAOjs6lXthIYhdAr5goZObkLKJdOarB1HqObrsGR7DmPy
dmwZgxPpeBtml3QDAJmMYqlePU1hkJrHkAJmwFgKB5qWsRlkQ0cqmsojjXGIXCIQ7CZMLMGL2Hvg
HnwBu01M97EKjp05P1KhJXdenNHtFOf47jQugrIe1sUaIdHDkhgTXllJCB0UpL+b2Q+jaRHrYU0f
hygXTNs8aFhEa0YFEEB1DwkgAGIKwcLVLIulamLKp/ivFBnFA6XC8rjSuILtAOYB0IZ2V3nkBBMN
yegIf+yhDbZf0sVDevaJAE3dPJzFmp05EH4Mw5JDqh0guxKy2DsDtIAAZGbojIA55AKppNKwjpSX
7lDmSoZVBmOawR6qR6sBH/bceg/MdfLUtshtRgwIxFs4VuDhcXerQK4PgB7vuB9f51hZNrVmiWCZ
mW4J6KRhk3b4frv2wu5kpfiTBsikfMOHwfMEPAmJqeVpNq13v8G9ZRnjGOqlYFrl+ANQPCz1XGne
iW+XxR0bAUILQPw6k6Ey0GiU1LRhnM/xVy+KnnqNTqEoRGqUyjBS9VNEmq8yLBVmyDZgTi/MRR0F
kLKTzTrtbgic7kg/ZnOC9wBgk74lXWBzaxl0Y7v292GaoS5r0EsAwoIqqKibj+uiuKn3Sty4GHpu
Onfqd54GxhD8fRIaIUMPEE+I1apfLMmd3Q7m+SkeJD8Wq0DyleQh/ZqXECrG0oD/BLxvHzAcbGkN
oDO4y9+YZ67TMSe7oyE3ucTwOxRZC6ym6YjfA8OJNBXH7OZ921r1kYf3C1cGAYFGlrdDF2gWjMUj
TGN2xIDgUWn0zqwhPF1K4mXqY5dKAIQo3y2wSGhsz6gBPgkDWeh6WX0LumPYB0bk/hD4lp7+RV9T
4fFJ0SBBzfzz0iaVJyWZvvWmZ0v+T4qbamFQ22bwY8HdTnuTrCd8adAsk23jxP9ob6pl1T06qox/
sENKOCqxPeWJDXNxnkuQAnj3V5IZEazW3/U4MckVT4S9XwsX70qR5GhdKqre+rTvTnZfTWfW4X9R
5ZRi0z03Nu0ro1SEYZWxdvdRZrHU4WzMMXRKV3iM2dT+ZatTVY0FsCRrPSgBe4SOaDQlu00faF1U
YWsUBseL2bxOSAH/Ow1PBk+Nfb3Sn/2z4QlzUYwjH37/JvOopsdQkjBD/a7rCVIsh+TRD8LfFT4h
WZDJK1blfHozCjBTEAVxnBxZi5Xy/7oGigdZS/Xm1E93iKfupWLnuqNOgt45yxp/9UFFwIf3LQrZ
/s+lUGWi1ANLIP2jtYf+SiQ4TPqykpd/px7KUlPHsoqqJ810l/GmF5DO48Hx3hdltiwn18l+MFcj
urSURQWsCX3Qx3n/Lenk+jUJPpM1hVBtY2T6l4VR2OyhBPgCTt5ft0b9vxH/rtOvLKrrH/3/0p//
a62AyJJb+d9//C19Of/55elOmD/8JvxJsbwfvrfLw/duKPjQX9Q9/S//3b/82y/z879Q/6xfFTV/
aYbesixIv37+3gT9Xx/2S+ULfsO8bKPyBcg/aECA0n6JfP5vjgwkyqJlisB0cAz9w/hsy984rHo4
pR1HCD4YNevvEh9+aSlQ4xye1Sgc/0PSJYrTfyl8fDV00biOh8QHvEi6ugLn96oZm7VAOEsD43YF
cFQs0FQCHKZhUyYXCrG+/LUE9t/0L7zcfDrbDOhVAh7xJ+phEKDdLOBv8FEv8XkpTO+qrHMTgcMh
RtcX+emvP59j/snWzfenW8Ak1gmb9QpwyT9+f5Wc64jD00ARIegI9lrdTZzZeDWqznrxo8AwNmBa
koPMK/lOzyRNAQlViNXg5qdlKW6MDEsS82UbPIGMcml0b5dt25Xjtvd8dbD6yryZeEruPCwz+wTU
yQ5cVEbbY4a1Jp2dc1ZN5bXRxRSBBTRQgnpm7ebOe9od8cKRcTpgXeJmL6jnnl1I87gRGlzJ8VQc
JivPDuUyFCB2+vkwtTMAjp7kMObXG3MunyzNuTYSCm59Otb2RYErfe5qdShbDw9GwxQZ4T0Ky4iA
6BSJZj/E9nBoMP3RkJNxkFjqezce5isHCW1L3gLYAMc5goBBwzqnMUJ7YI2C0IwtA3O62gctNet+
1rBkN6LndTa+VHiZv3nVUJwyS77FhIKPwmfXR4uMsYtSYR8ij2PTvET8HLDIgXYH4VHRs2nkg02j
tajvlKgIpnh0m9yoJOD/jpw7Lx6bp6CNmh91OhSfnSRQB20g9X8ATQ/IhbTuSxnI4akq0Jg3fRz5
x9SO5jffoTS3apu5wimXsZfyehmfJdvnb16UZPQjLrU4tchir0Fjlyvp86Y8+tNovomoHa5cJc5u
QTmOvzh3LoiT+74r790Od5Kve3YYhj+ToWj2nh+nL+Yi5a0xdd5VSqbmdlxVe90qTEUSu+Mjsfzq
mj0B03Q57ZOsgl0t+3TrdCyY68T/DlfboxZIIimKAQMKEeTdYqfBFlOlv2mzYtmPbj3cZ26ab5kf
LLSnoNgZtJtv655VShTF1jvreMLUdNLt2EuXIYQGzqiOsJ/paBzODudCt5bjdUUvyBFhpHh2J8Oj
ia6e6WTAedUXhAvo+FjCQBVfZKYNP/NE7BiuQZgYkWZnZ0PILI4lkxa1cBjYDsP7U7d96/v3xWra
D2Oc+Iz5mf/hV7TELWgV57S1wXOg7W2wqbEwKofvBkjHA5sCYwelfj1DSxQPq2QwSxk1iA85OUR7
x9gYMwUFoO5gApVecb2yCnZHLKEA/6fN7EXewTMie5/aBqBsuHgPxiAo9MlizLK8u/e1zxDlTXZz
niDI7HrLtVF4FyBM+tVJpSUO/diXx5LqrdBsvOSUOKQmQAsFez4U1WUMjn7pAqumVJH9RQURe+3V
S4BT8JwliNpTVbWXyi3TZwc3zwaWSRl6DjQJRgl8tRRs7pyyToD+oAwsLY1N8ew4bMIXtTeCpDmK
LnX2jtfbVHqOAlcV/2niZ94lSNA7547lUwNw6PLz360YlpgrBLFsbwaShKHh4pB9pfQXop85SDpo
DC43dnHO3Yp7dR811CSrlMBKUtBHokYTmgcVk9uh7IfrjroOBIF+OhQloli1tOLA6OteBAwPjJh2
kHy69DeTDJRCHnKFOzMv2xr/hiqOiWtG2zmdSPt2Kx4qm1tROhgXZZrJefJJ5av2TIK6PCHCIAuk
EtNtlizHacSzFBfkx/1IdieVy0zn47j8lRzDcUZRQPy8ywfnu8N7fZvh+6Mnm42I6cU/Zt9lj0Vw
/Zp7n7fzFxu5MzLBxGTdJiNrgeI/v3msyPeNta4sNIbksJJzBhAQ7ae1xejJn/N90+zVFea77H17
b6M2nFDro7OTyPwJCy/4Ais1wF5NFDQCTctpAz+rKJO3i86iKTAAV8mEkLRkvu4Riud90MGQwRP5
Ha0x2ViIETeTp/IrSk64ktu6eJ/z1HvTrIuD9EcDN0R3TyLTOgXQALgrM1lXY29xvijRWiWUC68h
cBzwfK6b8bWs25INR4zgkDnPsYGkHlAcv7csYIAVECi6HMfiaEr1TiPz13nJeOeliHpjNKD4FoF1
VSz0SDpZ9jIILiInGZdbzvHW3RhpBgLbj8M0djtoXT9iwiRHh/gyDpq1Yq0o1K0t5+myIheeYWia
hF2kjcZv1eFi9XI3Eb2F/ihfm8gxcd6nHIIkh23KcmlZgIsGvgKDChARquctr7hSBra7LJLejsPa
sG1WyCaBZ0CLKNpDgOMk9DuLjCopop5o9E1MemMScoJPCEgoW81bcjDN3h5YexK8h4dBiJyjZ9kf
ij6z9vHAhkZRd3K1jHPHbzHt0aSwX0WHFL3CkxGpthdig4GKZmzrVCbbeCnoz6DkYItfwkbpkCeL
goyoL14qdrU9Qg29Pd4XpxWcfUS7j2gO39h1UZ8Nid8kKuqJhYff79wspe4DEsZuNnGBBhXl2iiT
X/sFpcH2aMUqdd/bhA7LAyzdtas8UDBqs4jtug3N5Pcz9/Kd9Kvrcp7aXSSCkz2bapuxTN6yTP7A
SVmRmegQtVfkSxcC1r4v6Tmhdl4TZaItl8EmFxZfkeUte1ath94H2iLGmbYcPRQMyDVbN8uScJZJ
fgay15yCyd5E4wqdtl3jUMWskEu7SImMRmwypBsTI4+X+2Rur5ssWY/tBOY3ybp8B1GVTtso8Xfp
0o+wDQ2usS6wQ2t13+eWJbpVNpleXtUn7lfTvzCBaT/aH6dZ3/TIsUuSgZbDr3+c9ro8Ufj0zYFz
mMh3VWA1R7YXcGujdj3+9Wj530dZPhW2QHjSge049p8GZ4gNlWP0MxgubKmAFgxWrcaEtk5B34H8
wvT/w6n/g0OYxVz/f/Zd3n0u3d++ff9b8fm3S522f7Bf/jqN6Y//dRozfwt4Z7gYK3FzepQPBP84
jxmCFlEn4MjAuYj1nCP5q793hXJYc11MlRzVgEKb2n749wOZ+5tweTOY2rCJL5Pu0b+fSf/Tt/ir
/jX+TklZscR19XsKvvZ1/u497LC1xAzKUVEIj9ZQoc2dvz+RCbsxhDEzyIwVM0xsi5K1mjW/86gS
m5j+aLISwIZ3LnblvSj9FqP9UD5RZveVzM1GuCUhIif9MqXyPHf4XXoj7y/tSsl8V5XIkb97pf/J
1xv82SSqCyNQ32zLEz4nu58Fq7//ggMyhVhAwU9mNqiKKQvUSxL3NuApy7lip26/NMbqYrfrySds
5BTw3HTT10ZjTgLXr6+yVJxW4rVwNNM3u45mvHLgUQy/lXuPBT9GN+tO24Lu58Z8Libc+Ru55Jqx
8pO3onhA7CUniF0D8fQOndIPpZHR/VMaC3t1T12P9QSEDJBLGhNeH/IhKPZjY+85HEWHDhr3QYFD
ue81FGZdSvM6gxNTDwuwtahECFwhtHVu96WAKoPdIUb8z8sLfAxMU0mBfpaDoVkKEEKV2aU0ci7k
Q2Xd7cgKw6xhkNKQUrBkAzNkWmGdkVE3hJSXfHFB33iageMbsCKmhSckoFMaFTUvB0rOO8uoeO9r
lg551OawlqV5q3iwMlnC3FGaviPMWYRTgqkB36EyQtHC6TE0scfIoyf1k+Hjt+4BWk60GQcQKp7h
PCGPRZu4J42Qag4QpY2s9JiNr1nA08uT1lTc/Hx+1Jb7CtBFhrEQzWPzEzEUaNqQJKQU4VeAvQuJ
KDcBfg0/6USaU+RnAT9/C9TUXCzuAxrZRzTRRT1oupH9E3RkauaR/xN/5GoSEuN9/8KInfD0Sxta
DFn6T5qdNGmK0kBfVhgAVupV8l5kHWEVkEuqR732WyhMUbOMp1STmVLNaPKKrto5mtvUDazpBzgK
CEOXTOOdJqp/tzFVlHunwPzi2k9NhN/Ks6KXEU/ULVi4NkxMO6Lfr6Uym+36flQsUqn3oC+ygu1O
ORyPbNm9+uBn4GXC1km9+KkUMcCILBe0WlNG79sOmo2JEKQpVuTBYK5AJ3wGxkYQdyiDfc8C6D42
crnPNBBr1Ggsku/RLVtjalNB9O8mDAGXTgKfmjVWS3B5HV2N2vrFvizz7j7tbU2t8oByjQN48pJW
Mvi58a6qUhb8ebn+gLssrn0Tfm5p2kuIHETkzhS3VuJoWzcUMKeK7EONxw8zXMDPLbWSD0aaAxTR
YVNaYG86DRYz/HrHMimjc67od2RvKrxsKfcqFDgk/sTY55xEOboazbuv0WUlh/v9uKb9NhN5/ODY
yMskNoGdzYa4U6PyMH+BQqMoImbazRduCb1mlggu9GxND4OVP9XGlF58teKpXCiGCkRs31cjEqml
8Ws/FynwWwM8ZoH/vCzIpmaPXEnX7ofPPmqL5uiGTVyi2ihEpkI47hEXmgVafaXCiUHL6ksy32MS
76x82XlekofmbFZv0azqz6Gt6mPe0mYGHBGcpHDnw+qW6OQsPH74BmN1m5mvIGkxWhn8oiOpO+yE
MNbS7mqlV4nb5CZJoogvgFrVXOVPdLD617gsqGcGC7WRo8P5vW/NbaaoUKoZOUWmLH3KPNot/6dP
MxNdsNFXDNQWvCB5gbijoHALJjrswbxPb9CADAohywvGCqpkG2b3QRBDaSDTAnXhd14/PJKrZYvT
i9BL6LaFzN6xCCuh0wH1vzbyat6VRVFTdpUY+Ysvu4kT8fRmODkqVVbTfwk/dUOCzzyPVi6+FdIe
PzwZXNpuUncm7vJbt2sIdrtE2PDasJka7CM2JeieOe1T5xKAG7W9QscPswH5mx74EuMX3MeV4+qm
L2ngi9PV2ZleWmzxNmNMK8FPc8I7LiSacG+7Aeq9TT+YBTC/q42XDhFiP/i1sW8iv/uCrdfFY0hC
1PYtKiexscI1ZNfGDGpe0tUQVxh6eQlKvLNqDroP3mNh23ffGmZywKaKSuMOxEMX+elVacwWWPrg
YPbT9RSP/VlZ5tmqZLw1JHUo+OXnL53tGZ9dIvLT5Jlc6quuCvT1W2JOOlYLneNf1d5k4Gvk/pbi
574G6kVp7WLnW7KK8sTmYqZraKWtLTDeF5Y2oP/SWJx9I/LOtPCkLw2ojLfY9ohqYvjZGubQ6aPz
FEYu3Wc45lLSSCn7LUaFrovSm9Vg8wLkFYc252LrBW7QGmbUIG/XFK5MzQ6C95bVFHcEDNihWdOt
q7iA6pomNIruxhMVkR/UkjsMINXXqIdvZKaruU+Hjg9PpcuNKYguDgyNQ4Zt+C6z6c2R/ERtq7vD
aVKGVkRHrznk7Q7NlDVeW8MoXsEtpEGGfJpimyX97oULbbSHomrzu9pWwYU7JIhJt/O/wBza4pN9
psQo4zmaBueFgN4LoQJcrTlIJrCx3Gti6EShHRPME6ULUtvE8xb1C5q4MOsRKHvjyXDCjYkRu7HO
QNPyIxMX7gYXfu2X1MX3JWc0/rhmpM/d9cdcrdbeWCT92gaOA9/pwDwAn9vCayofu7SfHq1yHj+L
eDUPNpnfYwzaEH4OL5uPY3MqPVKLkbxfyml6pQU33eaDAb+OK81u+hIfWFPvYjXMOzhR6VFmEBiB
Hn5NCv+mKANqdIRVbPulYkVOT9zEZ9zLWIeEPY8aN8BOiT9/eEvpXtWxEreuh8JcNnnwMorM5vxo
DXeU1tJ5GI3yOUOMP08m1ZXcfdW9pMlkm/nfl942Phlw01zfuMsdhIvy2JKT2OIxL44YwIytUzt3
WSaNQ4OjNoRSkhxco6WoVTXfBninITTMWzTxw0BsfkdZ8YvLD3yLLd1+a1VWvDaD922OiYuUefI4
TxLp19IusqhMToBjsveh4Qcll8S38ckRW+3NWp47gW81bqKRonURQ8ccbG7nkDjxmA6PrieJPCzO
WLwyrXybYluDEfFMr5xTe9rI0aeJCuQj5Kt+Has9+YMTALVnuPvJRs2MMMCJTpBr3odFPE4sYI99
Ehsnhq1vfW74x6BYem30GBuo3j7hQacRxzj2aV+NTTAcxTwQ7BdOmOape6yaZN0tg82ya2huWjEM
Jw+n0L7GscW2rbHT1z6nxGpesLIXQTe/lIqW0CYSMdAE3XgseuuzyQBjdRm7aVrqh29u0X+nO0UA
Dky/mVasNshSQbjqnXAVMRWa8ZRd+zJL7ouA56QrxoVOP56zBhE0OjQZy55we6W7TmTD1Wh7402e
Y5itqQ0Xu7hPh3dZRKR+Z0jUuPHTfuPFDsvVeE4eKoCxatNn4/qhfGU/si/tSdKQ2AlcupU7yJKb
yizleZhgNUpMG3etaRcMmYyGXlz0V42kG3CZoMLssqaxN7ELpTLKvO5jVAQPCKDfDJH/QI414/Pg
ZWnW0X11XHvcoKA+2pSsbciX0VuFYh0GGGPPvT/dVzgZT10em3vFqx4aRWc8901P94m1pNsiwpVZ
5vBoebuWuBEoKjWjiOILp01IgMTex9y51dEEeY9pdv3wHeLknnAwMrSSw1Zgi6tgldZrLwDz+Yb/
5ory08aTvllQIJ59nVGxMRKy+fZUyFrYvPiuQRbfnrsb6Dn0qgTRXTSNFwoqgjCjgTw0EWF607p3
Boz29MAUp0nV4saX7YypDw5cITP+nKh4BAX6VEhv5osYf7iEFwCJ+k3YssBhXTniSTF1zcxYnHhy
O5D7CQtuFaff0ObtfhCOSWeImTJUQNgrNZ0yvdByQwsjdzlaoCld+Fx8/mWajMUNNs6JpSuFoFhG
0wuhl+WMO4Nu2Ex4sEO8Ib3kxhDtpNF/WpWT7sQqu+MCeeJgKEZXBiHogG3EmXMZwXxYoh0OKihv
/Qw3UuAUsM9LLz5RHJJT1otppdF7a5/H2d70DedOiBlOWdkyliiN8hupryxr96NOeWLmHMIOk59U
JAbwkFcrSkgpguxbzJ1N+X13KGvfOSwTNuyVW/khcxuFd0tQh8qy+Q7fZYtJiBnAGiKcCE53bvPE
+sw8+H9TUGdQ8KaV4miM8Cvoc0yjrXsZ4sE7KxrHj2uTuQc12Pxgg6k/5blnHMdqdU5w2MfQm8zu
mSyP2puzY9yZHYEeIoAuwSRfXMh8TDgFx9bbNvqKtxQQI8Hd6+g4i0OuDQBlm+KHQ/uyT1k1Lnd5
4PZfY4qBXteyAKjk8Phr8V0uGwx+9i6YBv/Ks9p0R545aKjjMdMPKx+VFdZmMjrP3ZRc1e0Q15wy
GlXuYEQ0vDpuz6a+KZr3puws1pfV9OKXBuZ3m3Uw9zmmUMpdgnfDbdoHSbH1XeFy7SMNqL1jDVez
05Vh3APP9Z0cKr4K+vWl7ZUE0TR7T1S9ghGKS+dusYnjJ3y3sCgzmh6Y+iq0ZYsIehKpRW0Wy15f
m4wW7ILd5AeymYuxkZ0HdO40PUxpExyqxkkx9bOApg2DteJ/sHcmSXoja3bdikxjgYbWHRhoUH/f
Rs/oJrAIRhCOvm8c69IOtDEdMK1K75XqyapG0qAmmWZJZjD4B+DN/e49lyL41t4RxyOHzYKz1pH5
akFz54Lmt29lxJmUJgrIlcnQ8+eIMIR+KjxcgmF8QZsBtxcJ+3nQ7n2uHHVMabTe963Qd0HELsG1
MJy3FTkAoklVQnWFjQ4DdIl1ZOgHwc7agquBeRLpoyfScZ1ZzuBvrT7K9lAE9dmevPQzCEOOm0ah
wUhh33yk9Vnz5wX+tVSzaHcKXLBDhmMgbAXP+c7q6zLf+v5iHRlTnFsc6aoGpoD07tysNt5aIcp0
wyCquAtbWveYjBXpbxFgchtqmEWK+ceJDmkuCak8DZHR3yRmSL1NOhjscfY8N49pkuBGDXRv3JdN
TJvryDa755A+3f8RhP7f2EX23+XNR/7d/r095P9Ltwj2AvYjUtl/2v48T0rUw3+sWe6bj+Lrv2zb
7m+tI//m1/hLt/R/UJNK/hzBAEieT1v2P9tInB94NMDn4Rr1LHr2fFTxf+bnmT8scuvkol0rcHFB
/I2NRP5wbcRrlEzMqq6NDvkfUS0xVPydbvnXd+4stZ2cRqVJGPvvdcuYx9PtashmiObFnd3FasTS
FIYbMSsjWydZBH9pNos7Nc3yA651fZ8AVR3XHUmx26KP9dkMlNgE2An3EZ/zZp4Tb8dxE31haKPs
Cxuts+6shWtR1iDjUZ4eyqZGZnEq7ZHoLuPkia6r9oi1GMEU+ypRE9t7S9C9NvBAqHnwMtenyGtS
1tYfDfdeGnGIozxIf1dWZPwc8mLeFU0MfYYLHIykLF6yjsBzxsKE1RRSTLJ2ckM+5K450brp+K9R
7uavSZfW59EzglsaErLvQMGfqWoshEucAvKYNuNwZ0GEPnaxE3K/DRk69eakr24xoOsMUbAhadvc
5m41PWPRHJqN1XAfBPFS0LBp5xXJSK9hemYUxOSINTqe9TL4SXtCI7WvEPSiZ7eNKYSh5QiJGM/D
FcBovXYx+Zw5qDHNU/JltPzpLWkdyfm3abdNGfa/KlN0G8itwJGIlJyFK/yaZNcrEQ94f3ljG/Qb
ZF7zgvmcaGKQWy++k7l7bfQZ3THN5wTFb8tuyqpi6i191XQQ2imJ2LTKGeGXKd1mhFiDR0C3lB7U
sWZzmkiAyDBpN+4o0nvW0EOVdvEKsK7PMq3iuwqdfg9Vqz259mSBby7aS4dilC1AcsLXqA8rB0jj
KkMlO+WdOe0VGbnNXIoB20sVv+BXQaWohH9aZOkWD2xk7RURITaHOauPQ13RTBO6G7jFktQGw++3
cIwp+3KU/TII54w/ZzjlYUOgW6bWzicuBC95FBdt9thnqlJstc8pdyJbvWnc8EZy2Pe2btZ8m2VS
XMy04FnPyoc+85Du6MubSBHjla85Mt1FIxUFkZMEx1R5xXkQhXGT4yF/F84E05lWgHi/kCnWWHm3
ZgWjuKK+dG2FKZBAaF/kdyKAQYx/iZFn033kdOdGzM2uD4T6QCkGCa398rN37e8wBrXtFDYaFBWc
K7PivWly6i9Ll7sKgFikGUd60w5z0Isq1R2Cn0WAyWg5UlMEafoOtwHQ9z7YtzzoQMirPLgdWvts
hVSD5K1HFhvPyq5P0go3umWG/A8hEslE/9HIOYdOnfHD0aK5iJktlfYvnAeZuG9ddexq+ewSATNV
2e5RyTAZNIwznJIxeYSmTlGuPAQ2QqSygD/iKChWjhqNvaLTaTXPrrEp2tHbEAf1d2WW0z3TBN02
w1jyPcurRa0hEshMK1ehiUaQoKDMObX2o64ukgj3Ngz9/kow7TjY40kFbb63cv8DV9z3H1JY1moX
C4vt3iKmqg2aQHoYBVFlpx+xdrUVetAwGk9THVvbkUvIKcLbuh2MITsRUqr3eTzR/mH3JpJqJ6+1
UhJ7eaBeEo/Qc62whDrVfFapQyCvpkS+UjnMpw4zTznrbdW4b10IYyGMug++Am1d0gr8Z0J76U3P
JZ5T2Yx1qTYg/KmWAi6l7Vsj1+WTKuz6V1g45hM4Nsw4UQxPR1EjRJ8UuDj0iAx1agvopjvrCr4X
rnSJz2QOyNYZ3qYyen3mVM4l3OqNk5rT36odmvdyVId8pEk6GjiSkfFE9eC28aXqEcLZyKJRe+7P
mrFVHBEzS23nSQu+RZlTCuXWGAb6aPhZlJazTd3OXWEEYapvd1tnunV7ZZ9cwQx68OxN2sn7zqGY
LHVCgjQxJIbcUW+6adsbyXmbxge0ytlES1BOghpA/8wqnmdiYAmPWJzuWzed73sEzyfpqgRiGkJA
NmJQWrU6Sm9mG2te0TczkYOa3KfTYOFzdMXSaKlvI+UU2w9kBrg+2kfG4Ma1i4dq7zkVmXGRkDaP
xFidqn6m/ykonU3n+IQtUu50xdyeBoJ8LzMsOuln/QlWN6mt3gp/jY7QR7cPe1DIyng2B8N9DMYI
97LAUpL4Jcw2+Fte1PWbSmYH0bk/+dkSKSzIiZOQTa9++ODjTFlPNrJYACBu0uYdREF0VCTiemm1
aKPkpOAGbR1U9WpdVw0h4xDTAkGoce3netgVgCnWjvJIoAfi20vMFGujBn8eporLXRkftUdEFKmu
fcuESYK4Hx/ITaNPtHLaC6uwHyQtFbmONNGN53pKPwSW1xOA1UdaZWEhNV56tDOaNHGxiI0XpbdM
0M09C1+6MkcjR5JuvgqKIDY8DMSQbYaCVlpevIDnBdaX65NaYN3HTpLp/UBIe2UGoQlQxtQ3kxe/
ewmyCCLYz6b1b4KcdEuuM/s1UUl36LV8ZDrExJA2Kk4oVXRqRvuxTYPPsvHuu1x0dOqKhyAb8j36
ytLGBqqBrRzNR7QjPL553gDyCH9N4xDc1vH0NuY+R4kpmqZj0/422FaB0FPQntu0ZWY2j2KRTJyB
AnQsI21+WxQV8TNjqDtA++hXIjcXWp4KD10dHHIv6g+t6/QrDaNbU3wYAagbSD3TYCP6Y+FPADrw
bL7mcDcplvCa7LFMxhTIYjZ8ujKfVm7tc1H3o54Wjqz4DLvyJZsm/6uM5wtCtsnfIitfyrgwa1Ca
VXrC2IKJcIjp8HTRIODI6pMziQuMlfyaY8g9Qvd6Ed7IUz5aBG9A3LmfjLPeIpskYDah1vQ+c8wg
dynhLNVuxsC2a9JkqegAWLuga8sqeZoWmK3Wtvq2S1p9Jki3rutuU2OYDyOqJmU3aJap68aHUIy3
iLoo0t7ICaF2zfRicEG6LuF7+HVN8hG5dFo5GTQFHK4vw6hsQoy+eKvM8bVp3A8qGB70bJ4zUs97
V1feQcXjfdX6xkVqylnblvaImWHpnPr0Q3Mjm/Nbq7VfInAfW8frmSKIjmrlehcZcXZIk551otiN
A+RiqqzwZ020sWGPZW5VmUfVzN+j1PcBe+2m68jwlHMyAwVMbuoouzQlKkfyF2qYd/GxaZn/jsp6
QUWL1mXSJreOD/LGxk62QdF/w0NCA1O6CILxwFmlE6aznnAiHpkC0eTVjldJtJUEHcC4tvL3ZDWj
fQd7Z1v0bbn1wQ5qY7wXQyT29TzKQ+FiJIQ2LevwYwyu5kJ/idyM7g01h4x0Ki6VNlR46NeLV7po
sB804CKYZOQ7M4mBF9aiwr6Wf2CoFtdGxBZwQeq0LDXcig5DU8XVfCMDCxtSJYJNVoXpvpsJ68Ww
e05BFmOSkoBLCH+lhzgJ5VkuJOiZgYJuyT62nJ4OWQ6qkYnUN77d6FyRH9pD0Bq38VTq1eQPd8A0
jrUDczKArM1UJTxSG4QOuYCnhcifrVKDnWy/kPqDG+cPpBpyycZbwNWIk78r2333RFDsE6cmmYsR
sVGgrkuG81dJudde2rP5FVUgsZn4Qceue34WTeC9TxYlOJUoVi5nin2wYLWpqfqZ/yFtqyiuP3JN
SCtkIICs61yg4SMKLJBuYjvm1koAd9ddSSsoIbPAbT+sBe7ND60FBtRVW8+yxJuOZfiO+fJ1sLr0
xlsA4aI0yk2Q0GMX28pZBb7xPE+xfx14ozifUzezMIliUzM//QMgJzD0SoIu27c4UXkFcUTWIzi/
kO5uY4EEREOW3c0L2HwY6flLIUzusFHbDDRyfnpyAqcZJlQXDsGV7ByPkJ2NH6YTUVWEDE4ppowe
21H3qyoAQWcn6cMyqu4y/Kd9Xm+5ikAQ8mkExJNXvtPggsKIfaxPujfLGW8Ds7+H/M/T8qcec5zl
Q5hE3XtGC8fRjpGQq+V5nOeUdd+yGPXVmX9ndAxl3GniJA7hnD+/zi6zlcRnNTT4UAdyayKg/xn9
EPWSDdw8NK3r0bVR/hww15Pq1EzWOfa/F8RaKbWLGY+W8tEP7Pgw2G57LAL9WQIS20oghPhz8ZFU
A2DeobV+BxMYiR4oMzTemzCrhq/Q5HvJPFic9Zg8FGoxW3cdJ1Ddaw7C+Yhz1//2lxBeF4RQus0J
nPQsnJUPi5ge2mGp3COJ3rY8oYou2BPeA2uN6HQSHMkLL/iu2iHa2B0G+ZpzzdbgBkdGLwt3Hi3E
tNoQBNdBEt/PTfBluFVzyRLTo4G6K+8x9Ks7r296fm/6BNTxiU2aZSUgB1yZof+7TFP72ijbOTmV
LJ8BHi16UMkgzbH5qMPGf0zGwDoKs/R4cm37bA+xy2cWAFJpjML/Zeac4qWfkyOeiwFAYhBFtxFd
OLwjdbG1q/o5tPr03Qxb5yJpDH8hOwDjoPTGbRSI4H7i+Vm1k6Ypz5ryleyNct16NYhfy3geSjzH
gem3VxOP6LHLkg+Cxw8xQ41J+fmTkqQkpO/fCjd/Hu35Nw3bTKzoomEOCP24mD9kPDsbNTHRcGR5
x65jXPEwPXjzshrYC00FE9VWx4jts3BPqZF4h1KxTXuarvFU5IwPuq++arp9DzX/tUswHdlUl+4V
eVAovuUvLTnsVjMjXqNr8HzaKc4lXVYbogzp0QUGylqCd3MwUaSNIjjlnEuJnfr+MY7Lt6ou3hzT
eBPSIjYo2kM6lL8aOSOcK7c5d32XMWCSl2bq6sOYd/5+bDOINsUI7MuoUCcbx92Srixv/MIHLJH1
j0qm3N+bMmp2XVRXa+6/yxbd4XJOnGWEu7TVypFZELvUXpVetaZRY03Co4YAChWZJ5+qPFUSVWZu
eAv2gGiwCNkEDWdGy0jBjzBpZF0RggS+6osHWGr1g0lkeg09fOl/suASeVJdabahhY9mU5hiib6Z
KSjc6XboEYjp7Hby1DlZIOneOX0RRMbiYhc2Fbi9G9zpmlPSiNLAIUt+zeR678E2ZUcVWe7vGHcD
VYVBcI+nYdgMfsvhgMjHajB69eE60Y5nxNhFbRK+ekCX3FXmw/rhRD7tefOO5R9gAlPqPjO2WdvJ
p5mB0E8Do/BPqhjlthmM+AY2lr4OBqq4GWBpmYaQ9IVrHmxl6O+ggKOgSVGWtTvcJ7K0HgSXdyZF
ZS23yKu8SdSRriAo47VoZXbDqs7HF0HRScWDCLKGOAvl1BbRgtM0Z+9lN+TUZqXjw5B4yMtKPuIG
2VkpLA0YYRvqCzpKT2fNtB6BZPLT19kP3mnQvNIZzLtnle6WnC8OZZlLTpKDfQiclql2CGDNhvCR
Kv/L9cfsArZC7tKWv1np070QdKyfs0o5u3nMcUUJQyVvMQzPrwPu6jLhQlL41YKelh9hTnOPcN9N
3U5MBJW89Sb9DJPjF60LKH3Nc9y+YG7EHNSxtPUzIK6hxRzWpbLd4xC/mfLyxnTsHj+2me2iLL5l
VvECteviEnX+1hV41HkM5/tMq+yrycbsLfdK6yQsBjvSncgWNfGlC9UXsgBvo27F/dT0j0UFtHbs
RLluXCB0bQBswJZ3rU33o3KZfbAqdvQceg/0eyMmenZCBZI/YnEafko7jXfTPOyiEC6wSotnuubv
swxUC7LXL94765OyS07MFfYWlnrGmBZGMJ++0WSK5j0SgffaDEWxUoNTftAVQuOf7YBoIcPAMW3y
ku63RZUZokm6ErRAbTCSlCtBfcTGKOjdIjFN0znw2JXn2sW6tw/4GvUKqOSZk1rEqLUojzAJBeE0
ngKu/WRd2J63/IDn+7CmT55eh2yDdJZwM47ZxEcLu0VdDfNpRlRa5zbTDl1hYCvtNDn6s0tkPLTd
V/ZTddtY1Z4AeUm8CGB164Lz8cxgZ3vDTWtlDEwwAoFGg6XIT2g11iUK0cBGNHbq7JSxT1VSuLMD
Shfps82OgCmYZ2O55xZE0wW5YGygRk7Bh2cxmEjiOLzEsH7wCAWDsXeYzB1GPXe/zGyBwKlGI/hx
ukFJzZZMT0FRLQtf3Xqc2YOlC8h7g9wd7EdF5LiUCck+FmsPC0PPds09buPapBmZpuZsaA5ARi/L
941TZauqpB7aLFGTeed/FjYsYF0tB6yE/x4NZnvK5/LRmhCNsYOVR+D0+HLwmnh2txaFnGllS5+S
SqAmdbO9K5Luu03ApLYRR3B7NDP4CfOurZNzIWz5W4BbPiCi5s8q96HM06y8FjXfHBbZzaTGak1u
vTkA1MF8MwRnayxYvorMPggb7PzKiSxvJRoEOxMOW+9TGp1MCzXn1q5pWSuDcScGP/qZZEALedhl
cOA2LT/Qh6YnfKvGqYKtvwFcbpylYwzXMmIxYXpIYCS2ycPoxp/3tY6mo4+5aSC2igKGHSPoquYM
E+jdhAK/SmGhbYFk+OA6c6ogzHhkqp7gX7UCOq1cllo285FEhTSBPJgWp+EEmqbPTo/KjZpF+9x6
NOsnU0z9tm9qIiS6fCxR3pdY029AbygTZT0/8TpRTjfhBqXjTb8QnpcbU4ULCA/1wxqnn5GfjggA
ccCswOMhK+xXd0o3NkihcWrg58HxcD0/XvNhrtJSUSXXF7/SkodLk6/c0HcCu265EqIKvU8NHp+J
sgCMQrzM+XBPtYTeZNyE1o7kNkSxzNesOEGLRiRbvDgOHgPm8BqVM5vdmHsCVh8ZcRyvxAOMlzt/
Gs6yK18tnT5oUA2BXTyHuqVRpKZG0Y2JgFYe+Q+rgZOCeeyriG2YRX7xyZ3oZe4d79w20wcDjN+C
6wVOpsG7GEzrL4GrYdIFJMrMvHd+mt08PyQk1AKy/T410GZfPdmp+TLAqXr+zwnfn1T5vy8P/n+N
IqwJNTTfxvNHtgQS/kEaYUkp/zXVc35YDgnwAAyJxRTPt/mVv8Lh5g8iCLiQFwI0U0XOufJ/z/Vc
/0fgUNkFntl3vABZ/m/TCHxFzj0ghl3i49Z/LI3Apvuv53oOmQib5LrjyCUhvvz6r48HiPbtf/+v
1n+jD3aWDDuqVen1Hz1p4JswUtl9qEbE86mZ1nXEKM8dHG+jqfdgqzxbmSV3slU74pDcrZegM04U
2l2WavKqPk+wEXCmVgY4N85k+STan/SEflA3o+4zShPXhS0/DcWLZBILBnQ2oKYtleimxHNAqF5t
ltID9pnpqaAsGY0MYbApRHui/HU4gEzEYgnqC7ICPGIz7s96KWOHMo+HxqptXEmG+LaW0vZsor69
D1AgmNnNV4JOsw0hc7TXJtDPk+gxyXdLDTzBDxrhC9oIbj3d0xNPgtU4kACHuWgkZJpLs9tb4WhG
O3rB5osPHBY9tQNkhBvSw53pWpcGGz2tLvVZFyWHDWFm5JgpEBtL3+FyOqj7iJYIgKKV58ZbJ+Oy
Q0uuh1NTDgBS9XTmHCl+q4DGzXI+mU0uNjlcfEzptcO5m+MZkqzv3Ocp5lWopjTMrGDJYV50B0Sd
JL3l5I50ETKNoL/7ARLLQTv1nVOTcYz4x7bsgLRBh60euE7/qsZ+z4lC3phJa32lbaXYwRNkRjU5
nxUhiAksyrHHRnQEPHUz+Xa2maN6B2rvVpUhVP9RJOfASpttXMfl3mBMd4e+rBjouP55bNlTAqMX
iP2NtYZGA2ksMu4cg0unj5p7oln2NIWlwRLP/ST1h59R9A7ZiHpywAlbhOxftuM+TYhma1yW9REl
09x7sa72CSZIqGLIeTrlsm1HOIXpSeeZDHsLc2o6WYynl+RjHwb4VEY1briRBHwOfJamzK0LHO2S
AguPmwOAw21VDHySmT4MjaieKiYeJxwb4HsmVV8SNfmvwHTra7ig+WvAPUAPmfBNYTLtvJarE77k
+YOSFA/ggNudtMMjYbsjmWwPgnOAnbTrXsImaoniA5sEZVy8mRkmzqnL43Xczca3MXWkSZiG4C0y
nYE7kM6fpkn6W0DAxRUTe/85ARuij4XqF+pz3hxn1B8Ip8Zyz5vGbV1Lruo2La9F57CZw2HactyE
Ew3k5ep10nxMMDARWZFgCenxdG57I6UYsvItsDFR85FndX0plgJ3oS92vNQZsXNPjO24p8jBYwCD
MruyNTOzug2dB3yw8Qm2QbLOvUB954s3PObVedVu0H5ifK4PwMqeYMu43EecnnHmwOizS9XBSIJF
7my2FVN4bzku9N3oc9a1YBkY2GKJNZuwh2jX5bYYWuklSrJXr+I3ehEnpskMD7g4v2JcFeexgf4C
0Mx5n3n+nV6S4NCEVrOMk4ZUtzESEtcDN9y5sv7opAH4cohejKjGYgW/d4uYyMzIcorsCaPGjCut
r7Z2C+93trwvx43AKZps6Bh/eKlrYrehXdYnO8CV5mblL5coIl9zTJJjmpSECcygWqeMo9Z5OJXr
tIDb25dGxyQ9w2qKQto927H/lAKaeGgUeKWSGdLebfgCepz1zh9x3gkVZtRH4QjnyswFwkJNrjO+
F16v8ljrsLwjr9tQeBLinE2H+YVrRfAemZ0+RQ0m7NAgmAPuUhzbWnlPPYbHFwqdeKbGKDmGTGUg
Ww6P6YiAAdeNKwPnSMGcNa5vhRNlVAfLSW4YwYwM1KalGrA2ae+owu3omSk/JecnyaSGqeKfGydF
HVmmSTfY8FHngblNx6k2z6W/Fh3qbAUQ/8Xiw85XnUX2KtT8slnI9jwaVY0ZIQhfQtJT6wC34zFZ
TvawCfufs5+/mwAbUNVH422KEutpwNDH5UZzGY09mhelB/g1w8DmzFdwZY3tlPsSycc24FcQFDl5
xXTFHo0bDD0fmxt126NPCI3erJNpEGyKlPkRpXzYOkKNmJLxu0/DD8UEH7UC8g8uPbFiRWSYjRtt
i38D82oHd5mkBx1HKprObqfDTVn1yAxcpwgOKWfXlA2pC862+yhFIBujeLwxpMDxLUOjhkvim88j
pComkWxbUDR4PJy65/asP0I/+WI+E29UH5zEADPeYNj5nWXusBtbF25BzveLhPvFBPBhcAL++k4S
HmJPs3jDzUesyctjP8LzqwuDyE7jX6M+d7YtZ5SVa3P6BfNOdTdJpH7+ihhyvUwLVDbsimTdOeiC
5dx8x5F4nsKi2Q+SIEGm6PbRXVkq/BEoMLi3g8eQAqy3qiqvE4fvgyeYzxLloMTLCI+NVPuppTQY
hnz22XiDfoxl/xjOOH/zzgye8bx95QGfmKHtz6kC1i8UMNNQzi38WiDvCY1OFHshPQsyPzgs1YEo
w64uYmozWThwDWXZihybuoqOoUliYRfPguLEwO6p094FkiQGYz/y1kFc/AQxUGyrWZ1KGSxb6pni
SoKOzfg4GJaNNaY+wvGg1wZWheJr8+brGJXV7VCDo0ape7Ry9yaZI3+HKOdDQnHf84kKybDV4iMW
TPogz0Q/8d0oCjb4+FlqrlXdzJuaGOAn1CjvcerjOyKTYiv0GO/Y1Uhot3vR+5ex8RlWBIcxgy8M
DdffhtDiWfT4Rji4WPDP6WnqTc4wmFjlxdGayAQy1C+6p6abNKjUBY6Au/1TVCmmsnuKMwo6NICE
lqPEfZmE7or20LMmlL8mHtKuMSPigZpByk2RgF7jGdQ/kGxbxcI8lnHwWFd82J2PHJWV+lQG9nDf
zoW+VSqIUENzdajTGZJEUgCWm4yNZ3gvGFXrE+9a/ztsCOzwIeZXsL1Q5XFPrsAHctPMWNWYN7Gl
+H2PvkYY3Z9t98mP2+IAauxiAx44cL8c1nwUvI2xbAi7YSBhJhMd0rJt9nXVixdoHu0pGBC5E1om
dlBnHM6uMAn1jL3ZmPLqw07t9lCDSrtwscyPbUA03hPz0XLq8tZjlMxCRGzJQ7JmzjrAMSomyqws
ohaly6uumEpyBHbGQ2Tg+4GujbGU5OTesDUiJD0IseQ06cOT2MNXK1Zz1FdrJ/YYAJs+imwPB3I9
UNS+8Uo+TrqZhxszRbkV6eQ/aS1Y4wYg6L0ewz2owmV8iPBaN/W1Mcxxb/mJAJbAybeP+L2BB50D
DT99MnCZcZIw01dlN+MDjoYW0Dn6CLk57xCbgr3rSQ4m33RZWmt+cpuE7ne8DpzD2K0PYNJGmCdg
rGO/2eYz2302G0G6NnDZXn0CLpspqcMtNMpHo66Yd1DD8sxoADFkHJEtLK/ahe0IibnBsJ3VsXM7
qO85c+373G57eKZ0QA/F0JyHiXOiR9fHKm3mZ2MGAB349Ltpu8CLC5K8zEaIyA2JuXrmrs/hGttg
GR2sBEZsDm4XOQk9szQpM+yJyh5ZEHoUSgc5yIw+WRZKEPzo9NVYP40GvoyK1s8HamS5ejQzVp16
ZmIJsdDSjw152UNRdrftMNpnp8UyDzFyL8yx30RWck6qCUs/oRznPuUgfTvki0TuyGajl5gVAaZ8
TbQbJMkSwtJ/8lh6iWY1S0irXuJaYCeO7RLgosiDRPAS6mpqujt4Jwh6OazhPNPuK9w49dwi+J+a
ykEVHbIlJTYwj+1IjlEmPq0TF/Mg8XJ+LOPy5va1d637JaixxM9oDFliTksmLZ2QgcqeiuIx7c1d
anTpsXGJsZlLoC3CVbqH8wF5O5lPbp13J4v8mzYk/7Wxds0SjSNNn7CREZcDjUJwjgRdGQxbhmTt
exEmAQekBrJsvYyQluidSON8ly1xPG6y3doOuZCJJayn0779zJcEKbk1nx3ReA79yd4pUn5uUDEK
n5bo37SEAKMlDjj0Jec2/n603mFUqoyYpaM3V2E0YP8w2dSAVvGeLk7LLckk4gUpvcEnZqrY3VSV
uzQCkdNbYopE0OqdiZ/0tl1CjD5pRgjKw3sDQfBLL1FHuYQeM+SVg1KLXmN0r9JhAaETOH0u/uQl
o4zoJMPM67yEKWHXkqv0OVBuyUZvsdcX29gr+sdpCWLWUdzyTpq3+cgJvFnimm0ITX0cjR1FHcGN
RaazINvZRU51jA3r0i+xT3eSv+QSBP1LwCMbSsba2jCugVAipmOAsWRNAx0OhSVUCqip3YWkAq8J
iVPb5g2hZy1cNQZ3RlKpbuQ159GJ3uYlsFqaPA1pzD/qxHyRS6y1zkTzu6CUcittQq98svr0Zz5s
O9RI5LEsPtogL17FEpjV1rQxNWRoz4ppDwiNbNNO08lPTZDVS+SWxP4Ch47H1Rx7Ytv6ZLloZ3mf
l7DutMR2NS/Az8RpmudsmULHWR/uy9pREGFupt7/1daI7lVB+fJgZDGpFxx7FuBbX4ENlt3DQI/y
EZci1LD4gcsdmV7MBGumlsG19etkPVe8l0zN1U2SJ6fW8jjzz7KKNtKJl9g7yq4zhAemQHpeDTn3
d9kxMEgrdzuFuFc0ACq8KvJhqWPZ1N3IuZBJ88qy9bwJaq5F0wDcyo3qo73gnY3GGDD8Ut7RLlFN
r2kQxSOaeBuLpN/kK2bngF/XSOrTr6Ii3RNUbnzTeHb0EEDLkTTmzeLFNHAJlA0NfJC1WFX5qKmD
ozF0LaxwPgbELO7dCmOBQYP5dYDsfokDolRmwcy1UslVqtjY4bseDwaeYyJrBqV+sXcwKLHehOEU
MM12xktn9eAP3PLOmEZcOEPVV9QKV7wlebZNLCHwS6f61yyL7DSThcOfKI0txc/umhiwvEeEzvAy
4yMErk4q3LettayDdF901S2pdUbGZAVXVs6MO2E4gpIwkQZTod/RYDla7FOtHPeNx6Vw8LoGqHi7
xh9dvfm4Z18C3j1SbX126Sr3l6aSFh4R07sIwlPnF+WL7Aw2+7jHHZQ5RENsl2URsw5RfzwORum6
T7i+qaSkHhvwOVfZlXRqJumWxKFFxLD9YiOA6VKnn1GUVZRVQgpKXaM7z7QcvSm/sb7FxAKz3PRe
jFH2u1pjI+8Wn1uryfex77ORaEL6yXhUJoYgXDOkvdDxj77Xu7suEc4D4/v+ITfS3zhBPH81Fhia
OsehywO2wTZbqMIMrtKNR8ZkN5Shcz9X1HxvK2kU+/+UdP89ki6gFzqNCEf4Fi46Th5LeOIfhzb+
qR++m6j4Nh7U//wf/Oufsuq7/bsAx7/19f6SeuUPC0gMeq4Alkjln/yXAIf9w6TEj4Cp7ZqOvRTD
/UuAwxU/fBP5F+AD/wcJj7/Bzrg/LOIeyMNLNZ9HL/R/KMAhXP6mfwOe+T8/iX9FNIq9Kk0VbanA
wyWx33TiKhk1pnHmkqJ38zzT9aOq8mJz1CW56qAYTCM7GBcOApMIYCuAoRIDW/ypFIVJnNqLhSu5
sGyS5oRb0MLk5YCc8jXmQmXQUMBY36IslKKa4YTxfrypGcZtdS/ezdZyNnXSQYWp5YWrBafcdA4/
mH7dG0v3e56V+9n7HBv5WyMInw1gIht7MsDteoAWJDvlMAfoQi6emkIzKMrn6KkDJ7nK69h8U1mV
vHWyYhF0CtByONowdAn/0g8+3TbTkoYW5V0qeiorevQ8P2tqtTJC59YwGUcCFsLunFTmqznX5IPV
/2LvTLbjxtbs/Co1q0mhFtpzgGEFog8yGGxEUppgSZSEvjvo8Vx+A7+Yv0PXte/NLOe15x7kIFcq
xSAJnGb/e387WFFiu/jBzmLH2Yx9tB5Wn/nMxGq2G4wWZqFR34IuCp7BeXmbbOWv4x/BaUx8Iy1N
ERR7zos5N/wpQvdZEL1SVY6UnRl0IlfuPO5dzJt0JBCY8Cqj24FYTI9JPbNlVWDW7ZkvJM1NJmCQ
RNGyr9HqUYc4QbqzW4bdFFuQvpte7VrbHS62/Izu03vDyuagDIlh61FLgeIgrC276xle665CTyav
gGHEnbHlJGaFBJomh3pGlKG/Q+yNdm7QNIDeZdjNEcfOlIGheE9gpzdNT+PMNFFqpKRwt2qJGGwv
9T27X7Ollnub1nI6G+7yfbDzmqmq+XmRCuHru3dBYa9voBpx6cwLCcuJATrRhmhNHxaDx2tZWSrt
me85XRR1L1xZ3Vqg0TgSP9cacQoMYnNbRBoAucobc8uzrdLinuIbjiHC3cmuRuBpNWKV2N9Upsb3
wSwrGG+jfMLDgKaSE1I0lC1ufmrB4ByLHevItI1oe6Tqt8eNuNSAzgZixKQgplDSU3Xsl/6dO9x7
2zp3VNDinfU7O1SZVfE31Msj3pXpxassPTk2IDt02ITpb0QrCTA7bxQYV8QVMROnxFIkgwUtc227
baNLZdcR2bxJs/XeN9b6UubV+hgHIPj9AHW788qPFEbNzrdN4srWcMBU590v8FN/zrJ1j73hjSGV
Rt5lgCl/ziPzRIcYClvBSQJaJxUnvlAG5EhOnqGas0ud5u0R/+bWt52dRe1UtqncJH9I8T3fIEOJ
L3Qg7RdcwQPzdzqgENAzMfacI+MGilLapS+l6fU086HAjl2yXazSfPRcx/+yjGt+9mFWfgOlxvx8
yoGFLvTIzcaKnQVdbV+nc7KPpNU/gNgt0HXQe/wCt1DulsmHmOx7O3YZfwRVhX9O37haEWzG0VdP
YzQDYhiUwzGzKl/h0YCmaY30FFkIDeMMFAfXb/BEX6L4Hbe+9X1t8SHm3VwgjVjxPeSSZr+0lvGr
Bjl730pucKWInbuZuDXDYmH6IQXdMC/dBf+AXw/577pbeaciJyfKXdbyPR9z9wQVJ78N9GRqe6As
TnaNOhiTKA3poaRZIVXrE6BojF14SzNznfZZnj9nrtnQ7YwPiehfcywgqdxGeCEHHn9sQf5kwe8z
eqpIOrfMfpMXZZot6VCKdHFAVIxu2GZ5v0PTjR7nbDRfSIhTHGea60MrDQfVZA4em76f3htcctT7
8b3d210i993Qxje/stIDHwQcqRH13Y4jmf0I2r7fljh5jpITfOgOtffaBuQEwk518t62yEoktbFC
C7aZW6W2XfN6ZP4xSxilhQMU3/MytMthRkZj8fQbqjs6sGVbbjHuyanM5TCMPMHoFsUz7RNdmBTc
m1IudiExuPpap6Bau4XfT2apkcyBmVPnmhTGrTKJE1m0KCDrJzkHS160I3DDCbDJIu6oRmHFpeLm
iZhKAgZJu/2TyBaPvoppzlMURRFjicQlNY0RhFNbrbjEylHcCtlbAJrm9WYSqd4seVzzX9opPQ3k
K35Qwu0OhMhcsS88+LzbkoWZ4Lxdo/4JiQZB+bl0aalw/O8tFwj+m4UrLcRyitV1xvD56geT+Cqp
qL8jry2e4TuMySGlbGiTIZiMwt522JRC/tS0G3FG43UUJx5n2E+41LfJWFNcYQ07f3DeR3868X69
1BER9IILuazGCEhwf0DdOrTS+iiL9akxg1+d1TxZdbATuf1jwcM5wdAyBvexK3xC7kmqbs7sXHs5
jd/diN+XS0+Jn6Z3gRfcTMu4X1P7TDTEDxct5SM+3kVZ8quOljIEAO9QWvFEzHHcWSaUKexNtCSt
st7hVsiOHvvaZqUuiszGKin/SLNfUWMlO2HHP4a0hBxbo5N35fIdSSt9iOkO3jelXW4zJ2atm5Ic
ToscL3h5xE4xw90I3FibVE3rEyhfD+DHqg751NfPYIRzKkGdQxQZ6cXJpjjnxF36r2PJcwX4K7jm
Tdse5roe8Kky5qW+sM2zi0ijdD/mUflO2x+d97DZnpyyHd8tyBSK8A8ka+Kdaj0w+otJVXLBaWcS
V4vs7J1JNVWKRtxvB2IYePNUfF+SzY52s4u4sKlyAJ0w/mBZ0F55VAlHjqxT6R7S13wZPLSG2FUj
bxhbjRPgsOmLWNcfxcMZ+MZyqHIlAQbF9ZtjK2dXFDO2z0FMztPA3EEncerbWC3LDiTIxYEjUZZd
HiqaoLaVO1wHENx4ZfilQ0UcQ1jF9y6zv9Pkae5H0BtlSDO8/b0uWboGVsznOAGvW0tlX3PHIJsg
G+pBCibKnLPu67RriKQhg9d9dN+Wc3aITFzHc1vXW/Rs+bVOAvZDa3ql2ysF0pIkl0l09pVuc++a
Mg8Agepbz/hyfw5tmx1Lm1mWqRrQOplvUjmtu0gjXOakoxZK6ujCCQbCDzY/8D5rCWyOz6K2x5up
XB+xHPOiXcQPlVguntV/BelnvEyDuNWe9eGl6/iS05V77LOmP1mV4aSEPTouhO2iVZoIyoamveEg
1SccaIfpnaTrcrMOHCxHj4RJTzWtUNFWMllkzmB16RlwLt/jwqnrZUU0DguvoNBvtQdQra5zNRiG
gRwy7emriPH8e+7Mms8u+dGBG6CgeXYfgiiRx8V9KOTCRjdZ1N4IRbZABTAJKK+0ZgwUlEFvbbyY
KY/FAQ9qdc50DjcSXbyxI4zN0p4xdzEJNTjKRd60hHYJy8cxeFj7zqU2i7QFISgIYc65NxYGAr6e
2OFXpC9j2nKj4ZRgPi4s3yGERz5C7AiLcrWU6qlIDiEnLBxbLva2z66XbPDtm8ru+xKpzmkTZ1tX
ZfmYpGl89cauPckSQ+QkrPGZIF+yY1dd3ykHAsw2YN0bBLtI7yhypGX6gwNr+5bDGGpKS72INQZM
aGcQnw1OCvjWRcj4cNq79lqeoY8gvDM93XMKcnCS0qtjZQQr5Ty8Zdyf2VQ5SnF2k5AfKAtDE62f
Ij31tG3q3nIbwkjC0QJBbapemqX1QEV2mhSeoq462X3ZT/XF9XA0L36XXTOf9aPMELGVxcBmJVP7
1XIha2+MuOAMo9rqR0+CAB7N0KpdDyiY01zCDSgKrtWSYKktmkNXxa+z67yalv9gOBpBB7ATb2UL
7STlxfRT1b1F2tkAJA+ViNo7u5/Nhy7JImgpo892JRB1LHOSp6QZGbmKvryoujS/xTmJRo9Pnkh1
MIpEXcy2/k4si+SS7TaHfGEISI+8/G7PIyp7h8JMgK0/Fjj6Qx6WkjOhWHhQ0heV9d9S6nhPuC/j
a7zY8XZJInUgXOwcHJVOB9p14jBtVrGfO+oGVnvkO2+hEwZ9qd470zYZ4As0TQfnXzREvwoG8xuL
9Fwu8OhsZFB0F9IbK+meYN2LPNJjhwwTDkS5MPKG4rk1wBF1HErRY8y7bq5N2p98FpM5XfjX+GsX
TfK+sTH1bcdAfh/owybMRRNXQb9UyHw/PrSj6wMz75pDMJQJieNIHXtbQCROqHMtuJ5ukJCM6+RT
uUzCk6BYPBNTFkUAdyQAlD9Kr77PCiYRsVlyPYMK+fwpVI+QhiiVxXmRu+NASXjDWdg3Y6LDnj2G
tpM/zx3jUT5RfPw0EKDkg/TKCa3GEqejC19+187IoOAG6kvUUk04QhA4DZb/Tc6ueVGDPrbqtH/V
dNMr6YbmRzcEZBuLGD9mSp0bMa+aC4zSTRvUgRWb0hzdH643rEBcEgJPTPR0ihShbpUhvagZM4Oc
tKh2t+RI+PgBVu0BxvtiaRdM7DAPhLHiHyztkbFz4eF5aumsDzhRlDJDZyeY128GZzKpBdBuG+xi
wT7XDhyLKdDB064cBvDQeNoV6wWWHXTDj2nEv+FpN0+CwTRfvpCa4NnUfh/Tyc7UZIvzWudMY0Fi
3qCJoftT3Rxpx9CovUNs3D4nNeZEWdPMN4y51QETiAIUyrUl1g4kSDUPyJ57Ljy4iFV3tVsgsIv2
LbUYmFKMTPQ5CZKTul1g1T4ngrniWmN98rFAYZ+qnyrtiiJwgQreYy1q7Q59lAFUZTzSM8tGoF1V
JN8fKhef1TCbI8kCvFc9OWOsWEpbstJAcMfSP8tByopCaO3eYsulO9bb4vXzMHmuF6xyFi5jFpKQ
GE2ziyOocDtw7DwoHQVXj+OnV8wn4bVo/xi6e8o5G9YRCWlkltG6m6rB20lQWVtY+Geh3TNrWrK5
Kat4czPIhOxZKI65+RVQor5YloKyJiB46Tpc12Z6VEb/U/n2VRUCLr8zZw8wGxiZYHwr93y/D0td
2T8CE7PYprFY8eKMBHYSmeDY3fF3DLVgkyj/F5jHPUV8Hc6Bun0vmjjdIGFTs8Q7wfuay4u7GlwV
s/Ybrbim3iX4kfRoCkidzlMDiIn0CCm1zE92fh0/UPadb40uPRJU+c2iRXu1+7ASwuhqRslpFEQP
s/CMe+nzmfm0Hnhkm7w4DaIQAov+2apJT618PMtQV3KMqDtJwYiZPDzZSfXuwGuvs9zBzI05uHb8
u6WB7eD2oPnKpaQEdwTN4MVsUCKzkm0dAPKN17Lbsjo/YHN/FKYCIaXDDAtjmK3LlnLIHcEQjwaL
WQiTNTJhRjVxQ62zXwa3+hD3m8mLkjxHLjXzOAl3JpUksde/E339mcdzcAXF+46j4mSa9DV6XEV+
GQvHTI+h1BawJo/I4OeXysfOyNX2Xs7OSvs3ZvaMKecWS7m3W7kB/0BbgkGRkjU1XLxDGDUA6Zpk
6NasPEh3NEGIFeqsE7B1vJTHtI2TG+VUjEwjH/eJ8MwXAqNlCCSCgYCs2gelm3JUvufmXT73jveN
RNz0lrgtKAMAGrtmNK1wqaYsHGVmnxZojZeF4m+c+LBRnam7kA7BcGbMiD+0VAYxhrjlLDhthD1K
O88MXd2scZR7lhiO6Jv1s4woHF6zI7Qr8YuCueXNo1r+gYlz/hAn47h14NayNoNiiPBzhibvIET6
oDnNsfmTg7i9H21sOFSsWPdlW/kPfWdF9wRvkhOxdwINi7ceph6uIR2jDa5skji1HI9WG4FD5aCJ
A3QJQOjV/g+XUe0Gew/WN3/IDg41cBjLSdThI2t/+o4lN8JN4KnCUXgA349CxTSWmXDl3GaDgttM
podiMh/onSWDWXFcnrpm/RVPLariKk5F6uj+ZVzBYUyQknhX5F8T8jZHDGbVRw9shSTgfqQntnE5
x2Ys/09FtHLfsdrgq0lX86JLm7PaMne93e4yUzab7LPbubSHa2zlEBhMP92R7io2HfrpyZp0L7Sn
K6KXz7JoXRvtech5C1XG4af/h9SqD2CZGsBgXNLT2qdHH6rLJtNJUwjYbKhu9tF27zl91SQVmP4W
bnJbdZm18gWcGT7+3k6pup7a7AV/JFddJm9bRxdi18BD7jJdkp2ZifkEJ7Lb5uv8BazR9IVZLR4C
2rW7whPwIincHtQ0PC/C918S7bjDiJWf4RHa90PDO25g37p5xNeeDdAqG2Wlzm41jZtXsIy6kWi2
9Qr4DVAb7ppUPPkUZKd0PMMU5itZgg4JL1M/gHjTJC7Llxxpa2+hd25zRvVnYBR1bvYfjm4iT+G5
YeFBopqoKU90XzlSB9fdGidDpzThgGF0AG4dHVGhdtDK8kz4j4gKy/1DKYI35o0M/trQyJPszV2k
3ONAiQ6O014LyqLPOOUkWFP/6lC1PjUnv0+e7AnuRDImhHlnPzjI3n6m5nLZEHTkl6rgTU9G4ISQ
L45BOby6dvlUD4SjRt34HlP97g8LOFrdBt9SC1/QrXV2OpT7ggTFwjx9T74Pa5wIdKF8Or7EnyXz
viHBX88jh9yEU79FGT31wGy9up/e1031ZUJKWHfXe4LeKbozGErnYj76DOQ2sNeMS6V776dmZbwp
MiJCaXuNReo8TxWCsc/bv8uy+FGOxaFQ+Mepmsj3HHRtDB9zcRqE9WEFw/PnHNlJ++LW+vSUBPj9
6Dz3C9owUucDRbJbSXd6Xy0qlShiogNlUl8GjzImCVLiavXRhJ+YMg03cbi5MAfdVritw6716HrB
62gg9ROA5ZLMLmo5zW5qyWzh0zTDSblqqx0Zv1XA4S2WRofm0QbBXd2yyNInnD5lln9PLj09Q0p5
BFYYhHBn4FKZ6iHSbMHJexTCfR4WvEJpgG+zpTicaaF/ci2mscJxp7d6jQif5hxetAa8hNgyJGMZ
/7XM6GA2/eJDCMF4RVL0E8XGE9Vc9T6YbJLKcSwfjAznU4BveGflrfHDMNrgrKxkfs2HFf/KyoDD
S45wO2MOkm782tdIrnZQ1sdowTy3wCBtGJrMxmFZ61822RXC1PhWY0XKuVyCe35K/bZAUd5RKsat
jigUvSb2ferMtLlYDMKzbnEOAkgr6pC1I9Ty1Hc+7Eb/1jDfJd5Ubs1IV9lD/L0yt2nR8jJIwvGa
72xoilh7fWebe+a0Sfvufrb6kxzI6RUx5346XfMtoI3XQnlXr1V33pT9TiSlu8LDlUzC83Xsh6eq
gjyAxR/ISVbtJKnOBEf6S1V7uwxu906upfUlphWSgtjgOQ58euAkQyIOjz/zcXDIEpW0zQauCrm3
3OUBDr6UXT8c/bF4KloOUHUM/pcTS0gKR9w5bhVwTrTofotgv04qPtpRsBxs9rq3ompzMJ1LsoOH
jenJr4wnk+KHDXQvAg2gmPeJbcg45JVc9os7vHZNwYnUWpNN6fntvZ80wd6waiyEfK/MehTSyuwl
1mWMF5apenDP2FsfgKKeFIx3hN4W23QTqfvK6ptt14gXWOvgs0pdQc87czL7XNyGzLIvSi7NXcsb
99oFkiohptwhKwqxsyGQ2ygZHv3R9y4j9jFuvLQXzILW0mGYAn0Zhaw118PX2rfrx3xwgECQIc83
qF75Ieo83G/RVM/8MOYncqYzlvFq2IgBF027YmzGB9o8ARDo7ggEPA0Wa3rvQ2chI8DLOHRvXsAD
Eqti/sFFBMMboFvoS81LX0LBpbUKY4Na1z1RPjw5dY+djMuBc0xAMB4RH7IdRQD+ech7Fv8qZQJq
kY5mxgUbPgciDki3kCcLBebJLgbvji8ynmpRzVyYKvc4V0O/dYsmx6FO8pJe07OYo4/VX5+shf+7
47t5DEoxfKWUdD13ZtJc4X7JvdX2P3rZEaMxVHA3unb3NE9+/jqqkn2ttbJDJcfHyGE4OBTlM5do
mrXhJnzNcaYqmR2AwjGA6MzY7jYwXXCUg5uA0sx3zS0KhJanInweZjfcOYOxPuVFT+mbbfkpP92K
512SmvGD+dnKuhPHwoGsZvGBWe55Yrc5JlyvQwz3LmvHGJwMhKq975lvFpzrtJNxvGsldpoCZyK/
ExFOBH1OxI2HUPV5ihvPGY2TQ4L9bnLpjQhEhD5jzznciDZvzyxF/nVeyVtnI7dhyroWGuDwKjoK
s7aJ/2gbuR7kuH9zHchgoPvp97JKrkqoh/ILVsGUhHPmnRaFO7SZ8/e6RS5xna58tRumS2FM9vOO
6SKHaXPgVXQr2tLtCRU1bOzkjigjbG0ctiEFjCDOfWrlA53kdIfgbg0C595cx5tDwdqZKph7ALIV
y3cKtiaFnRoHyNg0uf7EuKJw9Jc17huO+2nWeuH/d2f837gzXOKhGB7+z36Mm6rHX9XHfxoxjPC/
/7f+17/8/Nf/WAf1966M//x7/ubDkBYut0C6NpuS6dn/q//HpcdHOzR8n3CsoDSAr/23+h+PoJ5J
qs51bJJwpsv/9Lf6H/vfA98OqATyhO39v3gwnP/CgcHLh9lDOEJn//5QX/W/H/NWDF5YI1Ns82Cu
H7txYb7dj9/Z3VoqLnE6DZ1aQOdXw5OR4AQ0tAdtmW+jWJ37Wj+/rX6Sc5Nxg+8tl3J2KQi0wJEV
SXznfL4C0OvyvS8cNLuFK/yOxNeA/Z0rK+oM79BkZjZDjPwdWzuHff2mMQlFrher/JJ+voh/97v7
L6qELH6If3CgyMB1yT1SDetRevuH6qNR5JDnYtgVuencVY4LatHmomwxmqUBG+5TbcDuzouwWt3r
wPDBZMy1acfkrqSiEi3cxMplBsyajE/qbrX56w+ov/4/1ItR8ySwCtkW/aXSDv7w+aTPnBL3Tgt/
Ejw45deaRdPK/V9/FZ6yP30VydPkYad0POQA/vvfBS7H1faLSVG/WngDfCkXP6ZZfiy2fPKyqfsn
39IfqK1YWDAlmS6LGc+1a/4x3TlqbssYSUpkJxOEoEee32/RmXxQCHXJWTyl/jDCOfrPvq7UXb//
8MP0Hai0jv49M1l39Mv299+mu0JFhE9LYWfuglBZ2RguRCybV/oyPRgfAFELIxff3bEKuJk2dvtQ
mL71Iybkz3wD39wx6+M5hI49XtIlAIedu2+u0YIpkUnso38O9m51GvFQcz56i8xMh1jyeDks8Uji
gRkdMekmLh4/v3cXq25oTir6xmyR0U3j90hfI5N6tCQa0GWVkCgTfXzAxcUIDhyB/xV3vPVgIyN/
J5feke6wrJcs6ukXVjI+BG7qPPqlhEqAtbC9L1CAcAGZvXvxozyNN43wxEVgCTJQDHsXDUVkt3SN
K86Wpv2eUWV4McfV+qaGeSEnmajhe9PUMExTWBYgluxtg3ANMFGa91xS+2/INOgoa19w3PFqHblt
rFs10lW0IRRoYuaQzvROGJZAkYmr1R6i+LmvwAqZUI52pjIthiHJcjIzq4XPViOjwCs9tIys16Gn
rkgu3cF0uuASkYfhpgeoNgkib+sSX7pWZGSPvYmaqKDQr+UCOcjOjd00ewy4eVOhMI0nbPK/ylbS
yysI6QPNo65iIORAfqC+SG7mcuja54jQb19Zxi7PsOkY5tyerKg8UpZgHOTEkrR25k4p/xtI33wT
6Pr1OjUgjRTBBzs0cG5uC6GLVzwEQpNvzTXdu6Lfl2tJAMLgAent303KhHviJA8LC4JH0eC3NIYU
Y21RPVR+G53daGB+1sj+d0xNwUZNy3jr1WmqwYQl4pLbNAjwt6D5LhIdM7v67liGUgwB53AG4DgJ
JgIvPiUMpnmiUxKfVex4uzLxP3mgwW1K3KrdtHZfva1jSwd918kMjZvR/rPdzMUNhKR6z5EK/I1n
jEw7Wnft7hB/ZOgjq/DTK2uEVYgm0KNUkHq7So3k/rymOYhczuepjH6UpQEiUBg1ZMZS363yqUUJ
nUw+aFYu0akxM8bd/hiDyoP7u0cYDK4BhRWYjD2PFULgzme+1g4D5RWFeVCUhv5cM1VulYAVqUib
bZ0RLqzq6p/eMrcg5cbk6KT2+IH8DztvqopnLlPckQjDV0xus+nF0sQ6rp/LiVrYhiu/PtAr3LtO
zy23YKPZ1rObhEnX13uvHyeGsbPNPAeX8w55Vk4U4XrRAXQxrTt93lwiXPLXuY36Lwhh1n4u4cSw
omU+MJTO+iCLhSutTyP7zaoSvLkA0+zbUo2ppsap4zi4xreO4WGIegTqw2cmZpnyF69+9tIwtrza
Uw2Y0EARCD2ezYchWmnp67qifKnJ5FobPlV6ZrflDJxjiaTODr7b2jXPttSXj2huv+azk5/tEdt3
Xpv5Fr9BxAzerLvb1Oq6BWvJbJvyUsotdmZMOhm3DevRCh7lrFLALiaB7EMKXOJgrn17S1kgHtTM
wy5aXes2VPLUpn19ByOzFJuq43qCDeDSeNSdbuhE/WW7XYsCqWwKkYLg96SdUGWibKQO3FGMc2yu
yqKAMMvEErhzfYad6b7YtXoknITQGU8ffTRae0dbrzw8WJk2Y3VZWuFKwaCVaqtW+Tm81fYtJ4iK
PfMhVIXZygCt9izr/Ly2Mz7Xr8Qb87PQdrBVG8PWKd5O2io29HN/KkVRv9gdCJEcBYeuInCGDLWI
iOcpjDphR29QfMiVUyX8AInHyTa+nVAHW+0mrorH9tPBpr1srDgGE2c1HvOlYfAwa9sbgdhT2cgK
/hqWuHmyMMdpm9ysDXOtarx7R5vo1n793sYVaxv+ug7FB4a+5i1p850ftPWl1YY8U1vzePVMymmL
Dg7myOhdW/hKmyCEoxqitBPZCPvT69eUFZOa0pZnoa2AHEGnF0Sc+dGQU6WnzCRjlgQjwUoW3c7e
k0K9c8gTR0byUzhYRPUWlxTwpwvRTsnKBAuuIDnktFZNOMEyJW4Wf8MvS1sZA21qZH2uwmnCTDtZ
eufR5sfRL74tygQlZrDifxokFTMAHJMeg6ZtpU2UJYnyA0kz/zhilw9jf31MtOnyE54gOhZ94UXT
hRKXh6WYPloUuVmbNhNt35yden1Ds3PvGqml8VltTBA+dIIF75k2gK4j8XhtCR1Eybh6Zg/k7gn6
d6SfJpmKkzFpN2lSrBTtaIupI5/dyWGzq+vmMmsbKqBpepsqdt5Jm1RRqF6XGCR6hrOesMhEAhtC
I20LMa+ULiaaNF8IB4kGhYaWNsPChxwutOWpHT4wvLKets22DnXojbbSRjU/bEcChVmK327i3/FL
3WU8jP3QrExKajzRxJmuqqQzqmfct2vwcxCqwr+bflp5c0y9kXb3NjMMOkOr3dMcH+OONZLi2v9p
ftGm4FTbg1HF2HJMy36OUnKdvXYRJ0ZroRRZuKplOx+5sazOpmLTupourZCrdiOv2pccxVSvDyWY
Dd+vnuSnfTnQTma+P1pQtLt5EobxvR/ZVxqcz3kVcfYvGHQmUUwEL++55mqbNLK6+bXT1ukCD7Ws
eUaGvLTC1aQrZ81JaY1EYuwe8HykbdizNmSzav922h/Eog6RNmyP6/xo0if3XReHHyDj3aUTpZ/r
p9E7cL412voNX3ak9Ao7OEdjRlKjS7OUG116PON5ghhuT3yoVJ3dT1+5WHjg0k+3uY3vHNCYz26R
MFXQpnTSsh2gaN05SfguZrxkVKyHlf9UCYPsvTUamn6JzX0u1p/8Gpih8dJiyCIoh/ELBcLVWoSg
KjFM24HkplYqFq1ZTHMRXFutYwwRalX0KW5gVmmfXa14MIA3Tt2nDNK0NfIEwsHJbQcBAGG8pjg1
0UC1hAJu9BAgqkirkoRjnYAEPopLqrWXacIx6c4OxUExCbQo2CVLf/JTCtK1ctOyoBzXCMNoBpqF
bc1Toat1nkErPviRMCokLmTuAkVlk+tLLM3twRx2Tm8Bw29dRECcZIe8bb5wapq/kuSnR9Rqqudm
/NG00c8FRGyqGGhNWpNCn81fJ61TxUQq7gatXdmIWLTtSDqN0LVMaN4nR7w3VYfeFwCUqkosuWXZ
+BuJKLbQ+HeuAT9sGVH321bpxlgvmXf5UvySE0GwzRQXDE7KCuTi5L9Qpl2f8Ez7MKfAL+SuMnd5
nPOpHFsDYG2v3xd1XL4TscahmkqjfW+DatlDzsDkBLbqPZ+9eO/mjbzVjmhY00ggEeC8K92mPUW0
gYVjQB636BusTO2YPYu2S76wisAhXcr22vd9Ad1xCPJZb7/jS7Eo41lAf7gxCUh3KgfI0EgQDraf
XRkYtPuiZExQVRMOFw2xg16ljlh0ZyY1SkAr/+Tv2r0Y5D4jxBvThBe0HeOytN8FFGUUmHbq+WBZ
uFc2c0cVJ4N/XWGKz5o8qQkbNXswa3H1rDrZCNnB6Fd1R/N2l/HUc6KDwwLcTU+KpWrzn/6M1Y89
BPxWX4kb9kfg7DMEWbreXqecP+ZURJuaMcM7ilmp3g1R4uFhXHzbfVTz0v4I1sFXocC6RJIC7Rx8
d7zczVTV2psAmypTu3Q8gPvMaRwPMOFyAet7Qf66n/hF5TGXPJizLOFx5M0KRk43fvGWGE/8Ugu9
dnJgdFI9VbBm90lkNQtx780lSxBTgkM1jz88rzeP3DsAbyz4Ed76vovPxkDrGW3lGWr0EhM98KV+
Xb0gO7uJhVtwKoBkOa63HJp8AOiNCVTcN9VQMU7HroO9kgvlOOuxgqxXjpK6dugxI/Sx5fvnSO1Y
PcfYOI7CqOYMErgjDOhhVlgEwUJSdUB526GToCxbXEWYfO11j/P4eclW0GGtxADPXlFkYeIAl83H
CbQj5jb4g7TvXbNxbh/pABy2eEjyQ8sZdx+sJkHggbtVY5c5S8Vq3622YFo/msuz0+WP9jBQTUhi
/h5HUrntg/GnbzaseQka98ISeLAaNOCwIoTDtU65DsINSG7AflZ2ZP7Cb82fDQX0F3/sYalzt8Oz
E7EuzU7whYC5gdw6tC4WuvGt9HoxgR9qAcFLkPDM0wsNaoeQlypp4TUdlt9VjH/XxRmKt6JO6iPD
9fmFFEd/PzuSrtwipTuXS3X2e/L8iFBvhhsmmTU9KJA7V62Sgow1nm9yxOfqJVyji4SwcWHHDOjN
Wt07aFkbBwmJA1ZS0XkNlNvj0b44/srCWMtbG0DzqYwpPnZNIyirYDPLrao/8+ZhAJ9XwG6B8Mji
T1y0Ihc1oPToucXmJovXKUiDK/4d+50quODNLGmh6SS7lT/MzE97IZLHeemjN3/F9dsB8yVpDByG
iWKOlbwmM0D+2wJlPtJ4fewLPExUY0Jp3MxFbICxbqhXyagDrlyjvnaNtLeejWARVfKDUPo/K+fW
WuafRBb0lYB/UDUD5w+KFdD6pXCwevKdduQTk/SBUpNlb1lVd2yG5A5LoLNZjfk3bobm4nMxJf3l
3HwL3HZpAMdkoITSAfXas16gICa7zB3JvpdM7tbke+ZzjpirbJci9mxoY8P9vQS3KFDTNluwmfy1
MvYnsQrYGS5IE2nWtgJb/kEysmHRKKI67Ol0bPeV88tLjGCjmvWL0lXBbpE8ywly9F9/1T/LkvrL
Eg/EfyTcAFXlH5WqAc24DAwyVLnX5ZSkmQzXwZ2FXS/YVqfiYC7NN6uxj6t0jwnutKLo3OfKTNI7
bq9s9s1VmepI7dZWdFVx+uuPh8b8p9+xhyzpkRr4H9SdSa7kSJZlt5LIOQNCobArIGugSu2//r6f
EL8z9n3PHdU6amN1aB6OcDPLcM+YZKImATjC/asqG5En7917Li1JOtc/fj2Qp3E9c4rGhGSdB1xf
XkacyWTrRLNO066YCrky3Imu6oiRAUhM/thm8wHda7sxIwthA9Kn3O0+ahEZB6R9QMwT0GstOOzH
xnI2eYRyfWZYxhjNP5MSSUdyHp///Gf8+qQqAHOwERxano619P3/2A5ETuoLYCVUUllQnIdpai4r
M5mPZH+fhCL551//OMXKbvFumLr4+Z5moWzZv/g4gJCnIDVhOBMzih2I7spUVe+GXvrb7x/5PxOM
do4+2NCLb+3/B8lovDH0sP/5FIdow7Z9y6cfRjbf/5vfJjaa/jdeeZP2GG89+zRJsP/+d0qixlxG
KcemKc+Dj87d4u34fWYDJJHXlmWCTLKlw8xy8vvMxv6btB1b2SZi7+/4xH8h+8z8sZMNZXH5BrSe
IQrxB/msHx/dUiVSBiS7I2OR0cZNmk8TaREGBSKe8Zzph2iyjF2MPj9rW2qSyPRqFxDuhHy4kU9F
d+/o1YdRk75isxmxVQyPMZPLwCZ6Jog3GFQu+swmaSrx74LY9HSV7gKEiabbd/sF97AZtJGDcFgv
WC3jAg3tcy/L21QgyEit4Ear6fnUDXWI2efvQe6+IL8CWWZlN8no7mPO+Kemcjai0D13IR2JbvbE
gCTWJDdrraWy3P3hDl//1uf/t7zLrkkTaQFF/jhK+e2aOZIGNVhLkC3i52sW6pBKxkysBiJb69rU
dkmGFvvPP+THlfG3D2G9pkPnKKX/snADeiyMpsDRGDG4Qp5PkgOs8S/6W85v7/bH+L+Cr+K/+HMI
4HN111zGhOKnmY3ZUHI2AvRi2NvlflaWtjErpf3VTvSfPWkYyEnRwPK9bEg/Pmk0TpGUJOa8Kg26
p4UOj4ofvskx8qw56lUrOirR1neZPzQ1gZe0xHu64L+No//pj/1xqf5+WXmxgGMyCLOkof/0LXrI
o4FoqMFDzaI54upXAVRQRCicIlJ/Y+LB/Vfvo6lDgiGn0GBg9cuQKqZzLQdBlyXmLAr9Rfiw4Khi
zXrK/6LE+PWR4aMAHRk2g1guMSb9P25DZKCTMeT38wqTDJpC9BWnIlRvavan9z//Uctf+sf8a7mK
puWQiL4AAVi39J+qClEojoYNzaegLaZ9gitgM5lx/m45ZbtvYpGdOGzQHcLLdj0M/d81Bf/0Ji77
6U8f77DNqu9LI/LTn27iMNALZxSNRrMjDdRjsRIn0g/1I21ZdLZF08R/8Tb+WL0tP9gSvCG2vYzW
dcOQP17aGCx7ixYHxZZj248Q4MVdaKTNbqRLcsMRPz3lOq60wW4G788v9S+fDB3BNBmPEILJXrDQ
cv94U319NiqIahiMiHblgMyh7UKSpBx6JtkPkJgS9y53ADaOWuRe/flnf5+g/nCh8TBLnZG+ENQb
pvXTSudkUd/roiFVWYsu6ryDRONyqof3ZWOGDt4MbX7qcuYrTJcg8hRZtzbCKt50tDwlaWSIyxJ3
Zbf4+gqo/shGF+pWV9A2rUv7DJ3+rTZC8SiFc/nnX/17zfXTV1eGyZ5rGyw6WB5+vG5mz8u4aAxW
FlFOCxObk3ztmVa3l2ZEBn1aMfYLgv0QyHvdaOO1q+PnsZrhs9RRAJrg6Hd0VeatGtLpL+7pL4uQ
yfujW6CPbcpF2/3pnqZTJ40wxDTU5UBCMyOjpQ4Uzd8InSmScibjPq2z6i/W+V+fJGXC2nCW90Yu
C+CPV4S63iZSw8ZOqPcdcNjKSxNmMT6UgoOZ4wtwhANdSyvjv9gv5S/LBb8XB4gFgHlZd42fFibY
ORBtHLRTdEIrKvEIZ0NFo8/TC5HfVW6IpBxNarRrYHBt8QRE7Ki+j1c1N+6y2rRvmENaSzsgvNRc
sThK4SrxO59q+I/XrtMIVIrQJCAihie7BQTUxaMiC8EKzynwJFbbzuYHtv2hFUb25Yjq6c+ft1/W
Xn6gw+tpU0kpE+b0jxe3S/QZETc/cRx7c4vpeSI+3VgQj9FffNL3LerHJ5uPYr82uaKcOn5+siXT
wG4wkITrbR/eti2pnEFcEW45lfmmwfHtBYj8YYqOwy5LCcKQvcr+Yjf/ZQVefq5rAUwg2omq9qdn
KVdsKlnGzxWKI23VJV8TqfJYrwQOGMv4q2PsLxUXH8d9pVnFekRD4KerS3WdWYUVcOKJ+GWdSNqL
LKjt45/fQx7FX59UB8wTEG6cS9KkEfzjbcziVgZ4Jyk9co2BSpJSoIy0mwyj19/KqjtijO5XAQZ9
yNxkso/l4F7XBBoeIovE9nxs4904oN7vBInrlUPdXBCmJP0m+UT5rAPJQwUfaERfJK2V7iByaytf
Gq+x1b0VS258WpMg3zURtbRImH/ZgoT5KGQQ4i6p8+WSPx/kMTaPJZPeAcR41M3iSkjy6iNntHYN
8A8vwNFHs7LCI1ONk07PS2v2csm9BwX1lszC9ya7iy4GM0NQWXSmfY2tGjbagEE47gpQyOY0XIfQ
+sFi94J8+gHkZ1245opGEW5ne4ouMj0kYY1ZnYdhw+lX0HnFruWt2yQVfIk1XC4THFdP7A3CkfWY
kDegMSrAL1JvrI6vbrbTt8SwxxOCl+nQknXBzCMmAGAsdsQ5IdZXk7zMgjk9uDayCQqgG2HXGPx7
EGRR5GOV6y8CN7iRskMCqcbmkln2QvM1xUUX2OVGlV166y4d9TlP3AeFR4btqnyzNed5dEo2pTiV
Txrl/sniUvH5tHmHoBzOjBOJ6dQXEjE6CUY5r71Zh+aF0POBZECX5D7yWD29tm9IXkBWrghObCos
s3Niag9VFc6bxM7Etm4m+2Ba0zXOJYv/EqKFGYKFZY5e05Ft7+jfgb+E7/nUxVDPpCRpHp/37WAj
RYUW/cp8pCGltmxfCYaHg8ihYNVg72B1ywEYN6zfGrTA2EVRq9K9igvrWkZwMAuRGUe/6A4ibSuv
WYJXlFW1sB2pD+/oi8yvRJxEZJJif7pMZjzCbOPIFDrcOYp+CTE/zcA8JG07skxjNOhM3X0Sdtrp
5I+MZel8jPexyosTHd3xfSLwdZVhErhoIojwghy3c+HjiwRStKQXRu5m1rlYAJA/fYcaEfXpla41
8r3Ax7xKEmRi43JwI1iIf98Ceu/PbXtqwzm6Zw577hU4N7IutasJS9dxcKbgMVXa/ZxLYkVLBvhj
LdLLAcf9esiDtZaRW9Tg3FirETFQvBirElF/ktAGo00mj7JmFGUVzClxhYdAlgcScjRGjSCqyQ40
m8yTg7GQ6mb6zlI/IZV+cJgakl4z1EQBk1XjVby8hwbcN8y/1qHBJ0E0pvZHYSA9TKLQ2CcO7lgx
cW2dCRQ2urTHgv2S0eoYHLCaZIeF7/TsN2KJHUqN0sEm2JJHFsO7d1ay0TEB4rBqnxK3Tq5440Kv
YwkmlAQ+XWZNjPRbu7yka/rgzxYSpFxt5kFWa5Fl0KvsAO1Nh1gqGa0PDTkX7bSxXQ/Eeg+FRFfA
xL1wQ+ZwWV+73mQS6hyMc3cD+Y154yitNeJuPCeToa1Iodp2M2h/V2r6Xa+B6kxoZnhOZo6rIqtc
et6x/aTqYfwUVTg+kUsegLMDAdyYBKLRH6q/9X3oryLsvTtUUPAdnFC7CI0+OGVU8OvaIAEniN0W
5b+8U/6M36lAAkUbo30IQmm9a119YyLc0iJ6f1zPYzINhZfaoX87DEpcoKcDqgyab++3E6hdjgqO
765Fpd1FZv3NLJyPRIuSldm6Z2DSxNBUXzac6bWPRz8MPiD6XleLyoXcpBmHMuwhp+pOQYTPPDHO
eRpfkaoi97JPsUtnVba1nAU+qTEsCuSzqG4CiYddpK/4v1YhCvZVXloEItbFGUHALtXFsyZee9hG
WLJY8FO//kQVPq30rk+e/CG4HLFibYUdh5sU0xqe/xBehqWvXEg5JzQ1/akeza+oHrJdWEFycLrg
wx71b3MN7WEkIO5c6gndc8e+YGazwmiITWnAe4OQdUTZ5etgM5LJa4fRfqQbcWbGh6sdN1hoJV9I
8ONtI0C92xPV1cTC9aG6Or6K66o6EZKq9mj06hNOOcFXsuVx1J0KMJTjIhKskutiMN9daAU9FvIS
W3dgJjWmzNxSl1YURpvKxfbfdvV4n8yxPGHGF8e28+2N1uRmiAiu28d2mJ+7KBx8jwqr2M5URlw5
DhlxSaZDh6FwTUFPEi0+YPJzBoKkPhotTY62S5a6V6M9uxDuKI5JHamT4kxz19kaoXI6w+cMrKRC
uhRA0NUJKMQKnKK7IxuMIObStaONbTJ93RnI6RambV/uXXLHDkaUATypshrzNJLgdHE9YpTHnJkf
OwBhl1WZzt4iyX3sXC3+QIMyH6hurKvJ1MO3hACNd38W8oKmwNh7i6O6Wo9uOqkVvoj5GEyFcWPN
yrmeLVu/KttZt9dZTIwQLqohGtd1HY68i0Qs0f0d9Om6tY0WIR4BINfW4Ngv5DRHp3lI3YWPVja3
c6Az4BrVsHHY8q8a5ts3EY/JzgaJd8QgZO1K17de2AOLM6qY8Llv5vkz6mFEwLus4oewmqnujNpC
3juQ1BV5bVCkDjooAV+GbuA5bnX94CJ4ecvCMtbYRLDjd6aTNbu5MF5Cy9GwNSKGDQVCdoyxVXTW
4zF7Ka2KEF7Rqea+xOyD1kco+2OcZZetai7tbVETQb9iUlusYy3QPQFx7M4t+/qmD0toIYR+Wzs8
StFO0BzgyZ+odvDexrmPBRwvuV2RAaGl4rqJppEHPGAz1MuXobOODnNTz+TXrVNU6xtTc69k213L
Kd6HCbUGXYwXUCzAN4J79APk2E8KpqYIF8pDCOKgBWbX42O5SuqG4DrRPJBbe1M52YUovqkmcbf6
4AaZNzKV3USEVaxzC8zXTLrpddZDFaJDTFqoHCaafYD5bGOuIZS1lJMxB2cTV+Rkj7c+VrcC9OAm
i/WrvHIdbLh8nllHD7It3wJksn0UXpoN0rLINKpVF5fbRhPPTp48ZK37yYNLuEOdncIAUttsMIqE
eZ/fCGj2LFUtBDk97bxYDzwNDeq9wGALFSf4KMwEOm18ImISRt+IO17PnmUf30/1kiKopVu9C2JO
a2G9LxGtbnGxSqgqTJoFN6/vBn1bxc12rjH7TLmttnrefTOCSq7oBRD41ebX9Rxft47axwuNFALM
MVGIL2Z8TbSR5m4lDQraLBJv5SR3REaGJMVjNJgMuXOs7L2ts5gJPBICJs3kjzYz+ZflDJ7LeqkI
glwJouHWIqneS2VTMWuMwqlKLkE6v4hs/IpUSgiBeyuCCe5E1rz1FUlxxK696XrzzoEDVXd2iLF6
raykMFZd4pKWPV/43PMNWWXnvEQgTLGVHKwMmVygiAV0BJh9Vece/elDpgvC6k1D2zTD0G1rEa5b
1D3cE46tFAQGIQabIu+fCHXZDM6MdoVECRgGCgIlzkFiyZxs0E9JV7Zr+ozPiGoeEBhywxTFTRCl
jy2FBfFu1WvklMPtSLDBC9vi3i9zWEkFN17XIxAyvbgIJejhpaF0yA0GyAz9iO4I3SvNn1Ez+ocI
nRNgmDzzLJn1nhsWMDSE/+YSVnyjz+m8UUPwbHXFPQu6fG5JPaEJB7ejDT2Eqc2erZ7zQCjufD+8
Z2nyty4MaF2i0oX5Dymn9h/CKD4nBWoxU/9GT2A4gV4/0DFRV4EKvEYkr4PbW+dGB1KQG/MAESML
H2vZ3VsaseqxwRxTlbRWkwRgfmWD8a8ma15bZsIgglVa67KjGw471egRZgCweTzba2OqNiZOr1Vt
htlGDNsuRfhuth/aBGspgH4YR3etqUFBbK6qBiBwnBMHhyIIvbc7HQgYR0AhDqnmI7XOtddRy57I
qN0HcvRXmJv1HbGwgBICx7pKg3TP+YzHl54o0QmkKSUIxtvRs30BDXzIQ48Wnr0LQdjUI0urlsaf
JdrjVTZSbHMlAk/k2mUx9d86qhrEF2Z5MoAHHKa8vY4bIGNIyz3ZcVoqMh2kBfp2a1B7CClPNMEF
mxzfOkSo7RGJSQUsq+gW6Rjx61rpPhC8c2yoZnd9mR1Yf3Y0aS7cviSAtQnsB4lkmoXBEi81myZy
fyQt6bsuYmY/7OKmPLUJwBy/GsY9il9UrfBkVG42V+TroITAZzIX6VnWecIi7OYeenMbQlOyWwI2
cGn07B1jgrIyxQ4zKubxEZWo6aobLZq90B6cXaeH7xlfVfMdBNWFujVatAllhehmINNm26GvokaP
t62kUVqQmuxlLXedej3kYulFbLyqQZ0DRHhetJwRx5pFNanLAIr07OxLVFC6HZvrFullWBHgaQ/p
fvClfKQN9dxl8dk0i3foh9BTmlfMv+IqJl/DI77BAx7y4WbiGirF89x38yZgEdmDOcTVHicPzWKW
iJE4XogsdVDlUGlGzNwWc+mRjsdjO5KAFQvCUfDrXiNQPLTEW/uU3izWvXOAWau/jQTn7RAmTZ7p
FvtaB6laiFsHTL3H2NHZWWPc7AMl3FfZPsWoYnhofYMgljjLN2kQhMcgNvwKQW6b4amoI7ZfmgL0
c9W8H8c4PEq2AohMpb1CNj88VyFuePJUMHyt6epYz0GHMzlOGhLk8rLYWbTgEKrpYMpNpOrrICN9
GRGsaexVQdcKgmRePxFqEV6Sf875IHApz3eo6UjICQf0Wfno2N8cjFrL7CC6CTNyk+k3ILF2G/Mc
hT2QsTSN8rPMUp0UA6iS+2x0iWHq55ca4Rh8MQ4weQ5yxqTb+p6jRLu0e4KIubTxNqrozwBC4TDP
FuwSYAqjlkemx0S9NUVxDC3tzAvBqhy48ZUeAi8nymN8nJxZnHSeCTojoZ5QCLaKeCbyQC/6xoKY
J7MZ1UiQXcWyeIu527z1ojwOGJjPWAC0My0StTGVeneISrNXoXr1IxwakSEqXtTgQ3RWvRki/63q
ClBZWpk8wo9iY3VL330bMxzadLmK4DW0nRN8+nKFGY61uHE2+NyLpziJ7KPZGzYJLmbxDMDgSE+Q
ERpv+inU6rsiZXuh5uRIIuxPm6QGD1cHnft8/jA0BUelIGJM1TdYU06Mrr/NhuETQWbjsVkQRVMe
X6Y+9LKgzV6GtDukVsfpsU12CwKXcNAiIEXPyS/0xMS9YfvI9BCnklsco+3kXDaZGCDmAZupSTw9
P7q8DWERbO2MoAJiTuJLBWO8tSrnnPv6i5Ea2ICXlPSIELv1rCmaGlTUaxhKz02BQKcRbrtFZ/fA
JLiCtjSM8G6FIFzacvdzZ5DQmZOfG8bOZ1808jkyEc0mppEgXmyzQ6CVz5Gi1mEvpVs1nF0bvXU9
JOZGLPIoksHuCA/6CLOabaN64TDDfju3D5mZoM4hwXxlW4w+FHEBK3ivHzFbKN0V4yb3tX2dN5sK
MD11EEaaejIJk6DNVKdFTJeWCYieHyJ/rNdCJS3glCmkbVKtSm7QReGMt02cnXBNvbcuz2fpd71H
h2+fZ8i8dFtbhXJ4H4tgh6MJk/IojRVc+4e+6eyLWLXRps1cEv9EX3jkM8uDr035G43SjJSMmSwd
RO07O+GoEkd2fDEvqb2OUX6YeY2kbY5B18wF0B9a98CDRnOnCX/bkee6CjgCgZPWYib27mPd481I
zPJOp9/uOUF1THSiRnp87qvJFrFXq+Q6nNLz2BN95cQB0UJTV69bC06B6vqPVCdkAfwu23v8bgr4
+iYauLLr2pXbA2/tpPPV6/3z1OV0yzC42Tweq8Iaz8oVrKFlD9LOAiCppSc4fA3TJdZYqwlPrE98
GCnXEI2mx57D2jXp3zPDqAFtvOu8a1jLPLzs10ztmAHI1AQPUQ9boJ4vJsddsg5Jpj6lANRXlk4e
iR6I9TiX7dG1hscOS8INkeTQ/SP5mffULE1li4ehCMerkkYS3eg5fUCCZICT6eYD5zv9KiJw3as1
K9/FRic4nrbf0Aa+mkBM9rOcn2tgMphi5Nhc2Ez2COLGjNSXb40pvzKlHgH2gQbRZL8f635R9xPB
VI99tAm7/s6lObWiDEYKVdcb0SKeL6aq+21a/t8m+1k+6KMAkxoFYdv87+96H0QJ3lv79sM/bL47
qm+6r3q6/Wq6tP1d0rL8m//V//PfiC+N2ukvglBxp6LAWySFFlZYQzHT/cOUYPm8v/+dy7fs6z/+
nd53HRQLNn9bv+UfiFbWtD//7//5o97nP/2Tvxu2dYW+DZWIgUTMMf4Izsep7ejogpaUVPLLmSj9
Q/yjhAGbEtmPpfM/SCl+F/9Yf2MHBc+upDIYvTMJ+f1S/V3pwVX+p3N0HTMSA41/DJN+/eY/DTwc
qmKcbQX4RINxRAe1dOt+h0pGaXkLKRuMiQhsAqT9ad3Y5aGPZLiO+/pTxsApGWO+Snbct+g7uXIh
rCAtz459IeFallQBAXwOr0vojU1BaR3oYTb3CCGv+oWNSS7k+5Ch2k7APaNQBZ5pCU5JSodQWuDn
fI7cLtwoLRzu+qZgve0qlvIFxpkvWE68TIZnjc27rhGOIcBRCb/p12rBeTbLH6qIE+Jr29nGqQUn
hszeRH6f3MB8f9BYN0XnQ/5h18vs6SYsseHmJdEzQ70zFkwrGz3aorC6gq1mXrHhPyRdoU7dkv6q
mdBIbXw5Edxwt+1J5Mzv9QVaGhgcRYn6CSEFtVdiGh6UhOBPw7/ZcUtfxYLaCPvexSAPDpV0thqZ
qoQDDCrVYO7s0VDQ9jgBw23jmiB3Qjv6sBbIatSV2mukJyOYZRbIFbGcxmVfpg4p4dY8rTXNxhvr
801wK/oLphaaa56RDQPmF8YrSwQrTqp2E/hXa+HAjlCziLXFd0uXGU/bd2BsySOxYU9DI166S+5Q
WGFki79zZietv8eC/DGCoHWZUdy7yfBSd+IE1fGqdEmonxduLZ7J/roz2zsmYtWx7qf7sl6GNRg+
+QvTClEXUm8diMuAQhq7FHxchmQIvSuYuSHw3HGh6Fo+YOZwIetS1slLM0bTMizc3QkA7+CaS/cB
Ji9h7iSdJuDry4XYGwLC/VJyeDL9pbxqv6Ewg6IcYl/Nbaz3WjCKLSZe/a4wUq5aNsg3U8TA7b9D
g6kXFXtEfNYLE6JwAVtYEttE96Gdri2NqjANzp0Z0SvClXjdOUP6Jnn5bxHQ1ySqS+QOAebGp3mc
7QOo93mnIyU4Ngv4WPIYcFURiWtG3T+26C5W+oJKjhpavdWCT3YCke7tBamcJTqkxd6Fs8yslxbh
EAzFDYTy4NxSZ3Im7TyGLoBaRhtW8xQl+n2z8JuzssUntjCdhyTFqBTmqqyJ+Db658LJx9syoNjs
A2OfVcZHqwbnobWrfIcTl8hhszDBy7V8CyoD97UkjBNAgQYzKipSPwwgGwXaV16PvrjQSvyg5ZRX
j2yIlCppiJjP8R3tDv5+sIUn6+xUbeEZoEx/gYA84hMDCYU83shSc5+gcvVsp6pbTi9adV0vmOYo
h3GOuCfrzzDUm3uBXe+onCHcMXqbL+1uHve0cpxPO6czZTgah96oXlCnlateBw4R/oYoMPTOnUqw
5yB1x6ZIihMEd5IkXd0PjlneyFURFNERYwPLhV+F62A08cnozqz0ldGEajebvX/hU3FtsgL9P8Gc
1jaTmXuCPGBfmoOCIGyLPlXULkvesIErICJ+jnhN7vWFVojx0KZ9f2sFQ3kJwcM/k7LRwCRmUhcz
bH6mCZV5Fa4dPCiK00G2bCL09GwwjCS0HQtjjk8KpN5R4Tst7VGeezwgVOj+F/ifN9ERs14F+lPi
5O9FRAB7N/hvuFAAv5lYWP2YIb0zim8ZXfk1AYuPVk2QQIDVTO+vRd7slMVyNaXqFqf9ap7oKEqH
tzSatWM3ZCvL7Dgp0UbE1JBeiRAyXmA5pIBQJeF09pFnq47SagTtyXitQraXWla/wqv96izp9JFw
U2QQOsMXswlXbirudRZSXO5raFwrVK7o4VXkaTpvluGHNyZdfDNnfkJ6Iehr7MpDirxBDuNDrFM1
y2Dp6c5Dch4wJz2pZHwMCcPyyKqd78eOuCxYOh+BNho72BG3DAmXTIcx3QcOfCYhtGKPG5ODY6lJ
+hOSli3Lw7afuAfSHWhgxWRwJswAmD4DBKrQwqGfL2EPCl0jlI3EL79l7CGzGHQsEjnwge2xnoLx
IKYa35joCd8aUoNBbL3M+wytPzsxmDhc1yz9E5c2ydRwXyfkaKYAPfc5I1+utdUHD6WLOgmb50qU
12Qv54e4c5wtj9LKrnUkS7oJFpswJoiNrr6XQ65tbQCZnOKCq56qfd8qFqEyJDulXhpnMP6Y/+j+
JjO585WpTfvazuxvbRWfUkHyB5kgdPIxsjt4VzgBtF9+asFfKekqYpq7t3N73nfNRIwpB1HOPmuJ
m+IgQVKtckw0Axasox+j3KkIreIozOA14GYlBntxBdBp2xhlCsk2zXY0cPFzlBFXkQ7cJiW/wKNt
H2xZAEwOV0vEToE1HyFW4u6a+iVwc8Cu1tRANhr4dDfJIR7h6sXUQvBkG04XcwpzLBiW2ZTe+Zhy
DW3HjIIeYIJA4GLJkGMgp2XVDmsmR3VIALczQ2/cEAE5W2FFlV2M45b++lYVkePVQxueci04CjR9
903TVCuR9VscaQHZDP2l2zr8A9KQGO3zrjMY6eVtsRurNLzq0lI922zLR8XOeqj6Ev86nbBrYYwl
dq5sPqLnu3K4JJ8paP1VKNJvhWPHly5J5Tzky4ig86cbu+IAKoYw91g7FkR8Yh0aU8sPYzjTwxTy
5CSY0C0lF8BgzoOI+WEbAP/fR51bespiNG0bdAbnek4IOsqWNkv7jRR0GmqTH5IlJ0s/BlRSkLvQ
55gmyCF8Ngq8ZmScSmCL7BFmy30BO3YVjI1aN6Ul3qsh+ChtfQAcOd1giXoMFC8+4MmtIyGvJNH0
AKFi2HUmHhynHiBX1+YtqWEtc81qyQlkvQQJc+307TMR86ASU1msM4c2WC4IC5wa6yZryVvHx/cp
HRFdaG5/WUkt2uVmobOPDulLNoXpp1gcimBJc0+pavgSYGvhkT1pSXSlWS1jCUNCx82Ky2TUofrb
zKHcyvB6vLZeQIYHZRjladw85XbxiMt1HbblR+qIx8oJ7avEscZXdPuvWGjWVi3f6sUvyAmbSft3
u+387LhNs02s4iLPsV2LEKp8SDFd1OxiMfMWdgPT2grfji6CoPy0pAhvqy6vjr7RvFuulHt6N/Zq
dKF9DBYZODRKgqtU+mfhuK+0zZ7p9IfXrZToNiTDZb/1PWgJAJprsQ3Ku3Hk8VhHbj/cKlunyp7T
Vxn5+XFUbrahqURtGSimfwDkU0Lc3cZOL6u4zzdKLG/hRJPPLSp7Y/fanK0N3xG3ymr6mxEssUnd
ThNfm77MKND3Q09ygSCymCwYKDYNYoym16JLyMn2hje+eWANsh9Awtr3GXTRvBUrtURA6b1+SFFZ
7DImuF7K6qtWYRP7z9DPyUU3gu08BuGbWVcjyVIkbftD3nto1V2cjCHldZiqbzJp0wMBB+KGV+yz
gB4NlAVFVNsp91pnAd1mPm/L7Fg7uoHBq8oWT6Mm7LXFK3+t1YydzDyeLi1FmAmWzZgE2zEk74WS
hP1gXjkZ+p2BiOJbyrD8lg0gvsDW2K9oYIgLQBHKKyyfLprTDKi2mCpdAT4JNoFVocaB6bz2E4Qu
3237eiTJBRrj7mpKcrWtLIeJcwRYwZn0Wl/JsCIQNBnR75OislNBJvaDS5aAy0B4K6AIHxubXn3g
x86GtXA+T1j/rqxpdO9ARKeUHRIsQ21leUEl1QOnA0tlscCMzklEzNFICCzWKoMrWc0knYTCKW4j
2qF7QkYMT2WVxXpbaCB4G3Sbq6bP1MEXTnPOUk1/VyZmT3TyxjEiSOGOLuOwKbp+IvqwT5CdFdhW
Gy0sDnOEdsjC/3Lv86wJ3PrZfN31ki+EhYRP4zqvGBOKlF50jbhV0uODiWsye9dlw2oQ8iEq6+R5
MsP2XoZzvMP/22xpV4ImndHLrTJEO5eBWdYXonY/nVoOV3U/PvBDwmtMz+Q+ixJd8YCESzYcXTLO
3fd0ViEtO+SCAmqbbzlTkgrOI8kEtpu2SsyMGGcjOk1Zr56FMTnPVaQXHyALi2+BloAXs+ksJno5
fBWNXV1Lw+3vyVJp7nMwEhgmZXNm10lvwwpiO/yAaluOrXUxAQrdzBxmH7OyYr4XRs11ZwRM5sh9
kDcIHBUNUG1+JuZZHNo4W6r+QUdsjJgcPaX/6S6R9XbpBh6qK2dndIBVoiZN78vlZO4ucfewFMQm
cJLpKEtJzx8KyBNiC2utp6L+moaZzJSGnMh21IkRRu526SK1QJpvDveFBfC4CRk5Tklmv1S9bB5Z
gYcNZM8WQVYODtXXW8JpncWp3dnRgf5T+VTaLZb5iL4fUPJhO+eIzktSJGkrIoWbdPNTbyCYigHe
tMoYkklIF/edYdA2lSMhumy1lZck/uOoORwi7ApBofK3k41XR9ghePSgxZg6hdDGLa83BKHvunzt
a1Aq1TA4J+Ain5jr/D25r6ws0H20KH1WZE5cpDUNanLQgYL2hLclzJATsW3bwblRoDggZ5JLC0qe
RN/hjHcg2Gdtz37iMLm0e7j/mWWiYiO2kze8ecfikz8jGcYOb7rhVxWyWuAdjngdJuOWJHKF+S5g
PueHaJld4FKkWdnjty4lpjQbxQWJeBuJrIRlv34reB7PrZYgQZDs/FezbRReJBpO3aq1xV0yKnnG
pNxu0rhAw2tUUmy0FINUWYFJcsdhYww1WAdpDCQJOUHzktFb2A5RBec0696JxsnPSHh4LPXp/1F3
dsuJmmEcv5VMzmWQD4GD3ZnETdTdTLZt0my3Jw5RGxFURFDjRfRqegd7Y/09iEYi2qT0gHqwO5MY
Xnh4P5/n/4GQj6ovmiGynZcg9GgEOc7aIAYu2Zxrjo6S0HTyPY4WYHYiPNGjOP62GoZ3ZPL/qBtL
pz3zkOG3Eva0KIabrRBdazdwQNEhf7S8BlI8ImlSDz47a0By0MdnFGtW9m+joRHeLPxptwXRyAJ+
E4f31BNrrRgcQwdJXvwaOMXj3WCkPg566ukwxpb2EfQbRg+mNeLcgMcEPAGMIIZJHTXORNwh2HyE
j6PYXD5EGnC/yQgaa0MMJZBS+x3egt9xxGxiLbYT4Qow0tSYhFdsAYaXS1QVLiPxH0j7ZCzmFUsI
K+idje9sMbaYe7Mh718HTeB3taRFNiCmJjwlK0Qq8doXg4zpGrkhX0wzEChYtfFWv8PCcNIyxVYD
w8UG+pnitcEh1W+hEFC79cWKA+MhqLaonHXWYtRhi2WHP8Y3JVxQsxuKoQd+dezPG5h84NuBssDM
dKepA4htji0c8rzvKPE831A1BbSVkHMYGZiHjNk/wl6q/Tw2vODOVFFsN8RsxBTbEVsMSGZiRdJA
3PeL+jTFwVvFqQTjYZvO2h1Emp5AWsfOZO4s1GtbLE4i/G2QIhDfkyUFXQCgiNKIKcr6OVy2YjFK
WYllCv5ZT58isVFpcNruYHOJ4JR3P3fg6xpiuuKL/QqF0BimPvJTmk+pnRKTBezYctorzeDxsXto
rXFz6Yqty5MVgVqOwYniKj8X6xeEEgEr1Kbdq5D6WUclld5O1galldQ3JkHm9+sMLxnyW2ZTE2MO
EMXzb4vUc2Yxm7UisaGhAsEwxZlmaegPftf5VSLPvjHG0NjBSCOYNWmn+7nLrvQqjHyKbiFIgscR
ZHwmYnIXgHlQkJnVMchJFgC6fTHNmSHUdKuLkQ5hW3dWqCsxvftfUExAkgTPHbJsZqdBf7rH1Tyj
TP8fUvLZPRbm5HdpZ/ltSpy8xwNN8vF7Wf03fWmbvy6+UC7J35smk1hKBk/edLKfkRdKdI6zm95R
eienLhC43HDSJ+2Pd21Dw9cWov75WTCdPGU/1xSYLDoYFBRON5+0ob3IHHv20491WPU4vE7uzt0+
XPdP3pxZuxfvPzoVBRTahCHxlgC8usxeAGwFtVHoOlKHSD+v4oCqAHR31YJ7IR8IILRXoTiIJ7Be
t0FQw1OxGpZhU9ooFxKdkGjALUVytCgkEGG0htBTNp/qheQfS19HhsnxXgIXXYcHDbE91z0MnJ/B
aXE2zz5UsKrVPaB0mqqwctFQAI2CbdrrMuC7Y+EodY2yHTS3XCxUrK5VeFIVjEBDA0aFhgQFA1hE
aukBYioEQNfA3RUNEFVhkTegmb98qhaTzeRZ34zcTRl1twwdrh6nhgW1XdW29WwAwJvdW0RqqoLg
glR4qcZWa1hQEBbvbwjypK0t5lCdWy83azqKAyWyzi58895fL6hQJmXO3HWLqoWkQAHk3VODraD8
Y9H7sxjw3vf7g6bY8PYh7G+ny8otHdmuonRn0IAvsChDkt+tkXuBYAZVoV3ouzhUcXyYpNRBbMi/
CKaUXzZsBUsntAXMbFeRHx+mAgKE6O/2HJtJukIbraxr/BdzJogYC+pt0TxRJ0qCeElxMekXqjZP
yIbTtKEMI/bBUK6jzlN26jQVk3kT6vN2E56bNgzFRCIyPaXsIlat1aTIA+Pdc6euyDiDJ5rfYjYU
FR44Lhjb2LxjrnjD6NkdVZtDL+inJ1lvMC86yx77wvbAd/j77CDX6X8456Ca+56A1zZNv4DZPub2
GekZa++X2zNX2kz259nzHbaca2v7UNsftr1B5EY9nJTTc3t2lxkM7rjM1XHQ3W7fcOrK77RBKdla
k8gBUH9wg7P+4OwGKMyg4PDMXPYS4Q/nufjvjelTj9WcRvhdu9sLybt+WUPLXvzHn8Gg1s8giUUP
wAmkbBs/uc9ziVHgHguTbJPLtnIL68id9J+3V5I4FR7NyjeULAYBYbuYJV7sepNc2Gjy8CxUtsm2
m8Tz4tdUuM0u296/h6qWHFQtkLH9s6t5Lg/FIx7ulMo+4tdej5c38XIvrzDTU7alC7oLYO9B7Zfh
j7/47yJgYt7vpYXL/elWi6blXc7scLLe5gSL/iy/EMk3esHAjT7+DQAA//8=</cx:binary>
              </cx:geoCache>
            </cx:geography>
          </cx:layoutPr>
          <cx:valueColors>
            <cx:minColor>
              <a:schemeClr val="tx1">
                <a:lumMod val="10000"/>
                <a:lumOff val="90000"/>
              </a:schemeClr>
            </cx:minColor>
            <cx:maxColor>
              <a:schemeClr val="tx1">
                <a:lumMod val="90000"/>
                <a:lumOff val="10000"/>
              </a:schemeClr>
            </cx:maxColor>
          </cx:valueColors>
        </cx:series>
      </cx:plotAreaRegion>
    </cx:plotArea>
    <cx:legend pos="r" align="min" overlay="0">
      <cx:txPr>
        <a:bodyPr vertOverflow="overflow" horzOverflow="overflow" wrap="square" lIns="0" tIns="0" rIns="0" bIns="0"/>
        <a:lstStyle/>
        <a:p>
          <a:pPr algn="ctr" rtl="0">
            <a:defRPr sz="1200" b="0" i="0">
              <a:solidFill>
                <a:srgbClr val="656874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defRPr>
          </a:pPr>
          <a:endParaRPr lang="fr-FR" sz="1200">
            <a:latin typeface="Aptos" panose="020B0004020202020204" pitchFamily="34" charset="0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7438-13D2-419A-9932-DFB9ED1638C8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C6542-D4F9-462D-AAE5-C725B1FDD1F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1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EEC1-9E56-2963-5702-A9CA8F81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AB024-1EC8-568B-4756-644F508CE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E99FB-938A-58A9-6058-086C1EFE2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087D7-5641-813F-F7FB-26534543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65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674AF-0438-03D0-9CE3-188983CD0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2882B-F11B-AD9D-F998-DF32E6605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F30A3-CCF9-6687-7D3D-BCC6C6DDF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991AE-9797-EF14-7558-7AC10B45A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9716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699B8-71A8-E641-451B-B55BEDE41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6A473-B60A-ED56-45EF-36D87401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7A92A-EF58-4849-3F21-05A02B26F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AD6D1-6604-0E1F-13E1-1DEBC58CE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631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B39ED-6029-E304-25A7-A5B6D6B96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2BDB4-0551-A1A2-CB92-764865DCB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4C98D-FB95-89D8-405F-5CFF40DE8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3C11-6C8A-4768-6793-5669EFA7F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145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CAA7-2356-8309-8E1B-EE0B7AEC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5B4E3-484C-D4FB-9026-285E1C7BE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9761B-613C-D8CA-A920-0962ED82D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40F93-8D5F-CF76-73AA-8D84CC76F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48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A8F12-7879-701C-99D1-AA38AAB33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0342B-497B-AC1B-2227-326952FD6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F1FC43-9383-EE84-830D-97ADBFDF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3E04-2768-E2DC-03B0-D6AEA0116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49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8963-E0D3-4DB1-7945-04119EDAA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9C55A-7AA3-391E-2804-C46D51BCF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0DE9E-8BCD-76F8-5F59-FD1823947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475A1-93D5-86A3-B0B0-112781314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189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7503A-C518-6F22-D867-6E3513EA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17EA3-B005-BE4E-2E16-05E584532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5AD5F-07C3-EDE5-101B-6562C4695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6CA3E-213C-157D-4007-BB7536BE3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677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5772B-768E-2B6F-D59E-47C1F756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10219-35A7-F974-C359-6E2B385D6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5D7C-3829-03D1-AD70-3696F2E97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BC253-30AC-ECBE-58C4-288F83BCF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37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945F-89E0-E692-69D4-6132CDA3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FCC02-E4E3-AFD0-8F94-BBF82F1C9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193E2-052A-F0BD-7CF9-45AC4E25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20F1A-4E21-ABA1-CFB0-195FF0D09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556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D5E1-0530-2C74-499B-AB2DF74E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9B45A-155A-61D5-89D0-8B931C86C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0987E-5847-B184-B78C-32382FC99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D46B2-60EE-83F5-255B-D254720C0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598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A691-5CFD-2476-A78C-C53EFEE2C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E3EB0-7F97-FFF3-8414-994A195C0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AF1A5-EF92-7850-622C-FB14A6403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36493-C50D-EEF6-9634-286534DA0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26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D4FD-B846-15EF-C0BF-DCB2CCC2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7F189-F4A0-06FD-7276-D2E0AE08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D796-394D-5782-8F6E-B6F7936D3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BBCD1-1589-1BA8-6BE2-9EA47616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264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D4FD-B846-15EF-C0BF-DCB2CCC2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7F189-F4A0-06FD-7276-D2E0AE08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D796-394D-5782-8F6E-B6F7936D3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BBCD1-1589-1BA8-6BE2-9EA47616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40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13FC5-7737-83A5-C427-1413BD8A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7D94D-6B3A-E412-80E0-5708F2423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039D3-8F07-8EB3-275C-957B495B3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46041-6B17-8362-7228-BDF2D4142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118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0F6-A9E5-E1CC-4421-53366B33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B7F78-FA22-DC6A-1CC8-FD058B8C3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9E3DE2-54D2-1274-9B46-95215743F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0362E-CAA0-F373-C60A-9E41ACBFD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131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03B01-3FE1-976D-5786-F3D458FCE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591E3-4DBD-D9D1-813C-AAE40E124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4641E-260E-B5F5-768C-DB9D4C40D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7F032-9235-5A9A-3AE2-1122AD3D2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821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A14A8-E0C5-05F2-7DE6-831CA886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50932-98C9-7577-C698-41222CF3E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54AD7-2D1A-5786-242C-E6FA6940F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19BD7-735F-535C-E39A-AF1559FED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1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B5CAF-8E17-7337-70AE-DC7C6B7B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D7A93-70EC-DA81-6FC9-4D005AEB5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BC903-7A57-3505-8C7C-80505B7B3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39A1-68D1-7F9A-9475-C28F88D8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768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6848F-E5A7-0CF8-F15A-BC797FC8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01128-B1F2-F743-EDD8-5F357625E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09406-F725-F4B8-250F-60A2A5048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87EC-58FF-2086-8A47-195BE7C6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688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F3D87-1B63-7528-B1BD-A709694B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DC5DD-6C65-A9EB-6B45-2F03A8D74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2E44A-04D2-FE3B-F2D1-B5F411197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46ACD-45AA-2EB0-F250-C4506636D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791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9E7BE-FE69-197A-6022-AEA8C815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6DB4B-5ECD-3905-94DB-FD1B7C709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913ED-1570-8D8B-436D-16B1E7DCF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F16C4-AB14-CE88-B1A7-A75CE91DA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434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263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44D68-196D-9364-B1BF-DD30E5CFA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6F1FA-4D76-1A03-C330-8B839028C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085AE-6D97-1B60-8DC7-51A5E32C5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20752-0F5D-43ED-2ECC-1F8D5B49B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142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C06D-379B-7F91-B176-4A1DE10A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36DDA-47A6-D9E6-3D4C-9EF6A4654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8814C-221E-4619-6F56-50190DD41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B349C-4B12-1F1C-2A6B-EB24DCA102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464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A3616-32A5-1674-5DAC-BA83DC92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B2817-2250-127A-1341-1C5D5B05A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28C6E-D7F8-5B03-1605-85EE3D6E1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066BF-5A04-EDC5-C6C5-119604336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435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1136-0DCE-949A-A601-6AFD0CFC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BB7AA-73E6-DB49-BB53-4035A3EE7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31B93-1EA3-D729-7169-CFBE83F33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704FF-09D8-1766-9E75-87B72F4D9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196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065C-AF0A-23F1-9CED-06608D69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84086-4AF4-F99B-62AA-60452ADA4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10EC6-FB2F-FAC4-2683-522982773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C6FC5-C6E0-C989-704E-9C667F3ED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5544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44E7-6FAE-6219-C09D-5A100645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7CAA9-C883-FE62-4570-8084FB579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4EE38-BE71-7E73-1536-40ED06388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9D51A-496F-FD1B-6C5A-5E4797B35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581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7C31-1A16-5A43-9264-934C5666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AAD68-B426-AEA5-BB9E-25D5B9B32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49AA2-8136-DF7F-3F17-4FFD0F4D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E2247-4309-7127-EAF0-38F8D4156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62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D90FF-32DA-E0C4-CAF1-E4E0DD99A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11368-D55D-3978-DB4F-FFC03E0EC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7191D2-E0FD-1B87-A626-0540FFF9B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1F7C0-6E4B-9195-263E-866B4973E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177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09D-7DA4-B629-003C-C4F0644E2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4722C-B58B-841A-8B09-E67DF787E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5AA813-AA9E-28A8-483D-BA5E69E7A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B314A-9AB0-5C2E-8752-77C8B51B6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150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CEED-8921-4142-5511-4A5EB414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5422D-ACA8-76AF-6B0B-22E7222BB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30C14-996B-4BB4-7973-B22FF8A1D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7A19-5A6D-32FE-634D-F68D9F670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909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E937-F3ED-C8EF-1216-4E1ED6D2A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FDD27-DC0C-DE80-137F-53C6B86F6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FCFF-1175-B9EA-395F-7DA6606DD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942C1-5FDE-8EDE-DF30-05A90A40E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3766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0ABCE-60AB-F452-CDB6-7E2F7921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BF254-BEB0-D96A-6E6C-CF5073D79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4DFD4-D1C3-C685-CC7F-56E831E45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1F3F9-0EB5-6168-D908-BBCB0643D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338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564A-139E-D120-C2E0-1179D1CC1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D90BE-A07C-20FF-B5A0-C165A56FB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D145C-CE27-14BF-2A99-BA7ACCF9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CAE28-0713-C4F8-67E5-2FFF55699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8341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E986E-1ECB-A654-6408-6F9B8D62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8A6AA-DF63-E3D5-17C0-2A58D2486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9994E-9FC6-EF86-C0C8-3CB6E0104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78A92-9204-FABE-22F0-FD0956CB0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0913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F343B-D544-3530-8C62-0FEE7B5A0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20E26-49BE-04D1-E57B-0D750843F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CAA05-22FE-8136-AEB6-773AAFB4C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1FDF1-7778-67DF-940A-83400DC89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3807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2263C-F6B9-B0DC-2692-18E82AC2D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0EF16-8436-6761-37A0-62BAE79EA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1D16E-EC80-FE15-D99B-C987ACC31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DEE39-AA94-D2E2-BACD-A10BB31F9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09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94D1-ED91-A74F-4C8B-468EF0E96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A2944-E502-7569-A69D-FB90DBC45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6A88B-6849-C1CF-89BB-E2BF60570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7678B-6458-47C7-F3D7-5FDF36827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6917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D72A6-968C-E9CD-8991-6BCCF0BB0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D6216-0AD9-C1C0-9856-6CC23F580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234D4-ADF0-D01E-B566-7F5A248C6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40EE2-8608-0338-0D71-66D656DF0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6503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D6852-E3EB-066A-69C6-5969619B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13410-4E6A-E38F-C180-846C50649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42060-AD9E-EA09-DC5E-17FA19538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94690-6D66-EBE2-3393-B6FFD215C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9598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3D46C-7D95-F250-66F4-BA7C11588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AE9CF-819E-8F29-04CD-BD687643A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93045-DC0B-3980-63EC-766168001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A5F7D-454F-67BC-8573-CAA90FEE1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2694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7DF9E-787E-E835-5ACE-14A662D0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ED321-D464-3EDB-BEE9-A880AB60E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E76D5-3D82-8926-AC30-3910BA9C9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851C6-C1E8-4968-A0FF-8671BE227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254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C9DF-3EE3-EADE-5855-653EB1FB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452E5-B056-9403-43F4-DD3FEE2F3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F579B-A9DF-C7BF-0408-4C5CFDB23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5489F-94C5-B681-201C-EA344F5EA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9758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6D2C-C7A0-0751-2B85-A861FBE62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BBCA0-4913-EC79-7FC3-1B7733BE9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16749-FC64-4CA0-63EC-94ACAC95F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9D841-D623-432E-7E71-5347C337A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3974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D6B9C-34F4-3F7D-B07A-C3AE7B5A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83184-2828-B170-BDF2-261F905D9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D9BCF-A7EE-97EF-9E05-104458685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9E16E-C0DC-D0C0-A3B7-F8A1D1511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1846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2FD49-4313-465B-9F3E-644E1B02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E67F6-626D-3AAC-1A19-367FBCFAD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88EB9-D2A9-921A-C579-5E538AAE0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41826-D39C-3F8A-E585-780EACA13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73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DD6E4-BEB5-96B9-C1D6-E30433731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B1250-DAED-C225-F82F-CA5C0C18B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15FD9-4BDD-3331-44AC-22CB8634A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01F3B-627D-DF28-1422-9826E3289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706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E3C2A-CD3F-1EC5-7ABF-7C23C7301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4698E-584A-1040-318E-080783084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66AA0-3B1F-5BFD-B33C-488752CAB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4E8BB-AB21-484F-C2E8-662B32F20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8840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C28A-B228-E232-7327-C6077263D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FCC82-BA8E-1745-60BD-FA3CD3BF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90531-58C5-37CB-7C38-DB768F930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5CB89-C8EC-D95F-EA53-91DBB7D8A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108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CA4F6-0051-7929-DDB2-06F29D47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460D2-CC35-D2DD-0C70-8ABDBB52F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D158C-BD17-08A2-5AC6-3143D7EB5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080F2-1F0D-BCB8-1139-E67955B6D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3753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687F-410E-2801-5A04-C3F0F3E9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83172-2C78-A1EF-94BC-0B006FD96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F5EB6-F75A-E948-DFCA-FB623D02F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D499-EA66-7243-C663-582B8AF38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899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7A7F-AD64-B3F2-926C-A2BF73ABF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9F7E2-9619-3452-DC3E-5FFF11AF9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5DAE-242C-8B24-D81F-31C552818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0E59B-F3BD-8A54-2E68-A9A4C46BD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0086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DD77D-DC43-7F11-79F3-B6B81CF1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0A429-E1B6-1BAE-DDF5-7A83CF809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10D48-E335-9764-D1F8-4E3BAE2F9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2A68-5836-768B-484E-78E198AAA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8883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6D114-DCCE-D269-2B9C-303DE2186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FE82A-D636-2B36-03C4-F9BAD3E8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33831-C6FD-D06D-2F52-B0DDC610F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DFF8-3C86-E5D9-4578-2EFA0F3A3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3634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63167-CCCA-A273-68E9-26D158A9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A3DDC-9564-9A68-46CD-D5B23D4CF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EE544-20D2-F352-CB78-E1497B42F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7B5B6-F84E-59B4-092E-E9DC6283B5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731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5978-F15A-F0DE-66E6-67868B2B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B1456-05C1-0532-DF0B-A155F8DD1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83409-16CB-02EA-F4D2-3320EAD2F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163F4-BFED-AE73-01A6-5B20512DD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0838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AA5BB-C5F4-249F-8E91-89155FB6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DD5C6-2CA5-098A-A1A0-96EB960A4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BF6DB-092A-2982-7DA7-53798E1F7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8EDCD-A616-C23F-0ED6-EBC602BEE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0850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355A9-1825-FD36-7850-84CE8B71C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FFEDE-EDA2-72D0-6788-682054C2A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5B0FD-3A14-E0A1-2FC4-EB679C79B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C1B8F-0D53-4211-1CC1-3FA35DEA7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42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9443-930B-41A4-21CD-2927B3E8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847CF-A45B-FB6D-B760-18BFE592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A91B-4EE8-1F73-C112-6E94C0C1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727AC-4903-1C7A-DFB1-A9D72E60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EA15-29C6-920B-4108-EE0EDC01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03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5236-4B4F-BDA8-124D-FC0D1BAF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A50-FBD3-70C9-76FD-A3E6C29B6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B467A-5511-F7F7-CD74-881094E6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9695-5E7A-E938-6E3C-F03A20A8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7B77A-AEB8-9460-0B2D-8438EA5F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2A0A9-E938-8A2F-1C26-F22547A8F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2DA72-B28E-4855-D441-18BEF80D9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885C-39C7-6D17-D174-81E830BC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D502-B697-0B2A-4DB3-72E0B959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C9A39-5A4B-43B4-52E7-597FBB05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6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F0B-EDDA-8463-5409-4D040B10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3EB-31F0-26A8-60B3-C1C3CF41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A539-5FF9-BEC9-2C07-34D9C907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8A09-CD16-6F07-B034-616FCDD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C8B5-1337-1426-49C4-C71319E9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86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F775-FBC1-000C-C5AC-4A08DBD7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F0044-D594-1410-A255-84AE8F59F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1FA6-7A83-A1FA-D37E-9DAC54F6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87A0-6902-790B-E724-441AE91B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EB3F-12F9-9E72-3E90-21C24FAF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99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4935-D532-EDB3-E01B-99914063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833B-EA29-159C-2B29-88E598B00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A667-A66B-338D-0A59-6FC38B872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8974-899E-0850-2630-6B22BD50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6791E-3D24-D10D-7D30-783B89D6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620A-F6C1-8869-3493-2AB1CE63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1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5DFB-7C45-EDB5-5A88-35694607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AED48-2B35-577C-07BD-529467971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18C2E-BD71-CF94-2DBB-70505262C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23729-92B6-FF08-8695-6B3554C06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8A1D8-6F6F-35B4-A60C-4AAC709D5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BF9FE-A0AB-5D08-4333-20E5852D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AE02-B5F9-6B8E-3BE3-19339C75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4AFD3-D2AF-6655-9F42-0C1359D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87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DE38-D738-75C9-D13A-4D678997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F86D2-1B78-6990-77D9-E22F03C6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FD-4BBF-BB0C-6BA2-2F0B19CA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0D545-4BED-83A0-16B7-54907106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5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BBBB-F93A-B2B7-C130-9F3F510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EA6F8-2967-0F0E-1206-A5113C19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D4928-0F9C-43B3-D788-C9C88EA7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8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AE6C-602F-C7E8-2C9E-DB64FA76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8539-8791-7754-2269-DBD7F5AB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124F1-A2B3-72F2-6D4F-B143EEB32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84C2F-1B07-BE90-B766-63F6DBC0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D7B46-8E4C-03C9-F7E5-CA7CABC1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C4921-89CD-1743-623C-EA534B1A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9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A123-A8F4-C02E-BC00-3F662FDA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54629-0616-8E9C-C03D-EBAD57C3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EB9C9-74C0-D194-BD09-AA155E08A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03BCF-7933-9C8F-7829-648BC9E8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483DC-C214-E4CB-C8C0-08AAB83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38EBB-7FBC-E049-A4D6-76364131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8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CACD-B450-0B93-C13D-80986AEE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2237-F8ED-2C90-652B-182BD04BA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66A9-E467-14E4-DF6E-8AABBAA3B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6AC7-9535-4342-9A8D-6B6920DDE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4F1F-778A-30BC-03DD-228496E80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74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mailto:Vmoschetta@sammpo.fr" TargetMode="External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malollari@sammpo.f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chart" Target="../charts/chart10.xml"/><Relationship Id="rId4" Type="http://schemas.openxmlformats.org/officeDocument/2006/relationships/image" Target="../media/image49.svg"/><Relationship Id="rId9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4/relationships/chartEx" Target="../charts/chartEx2.xml"/><Relationship Id="rId3" Type="http://schemas.openxmlformats.org/officeDocument/2006/relationships/image" Target="../media/image47.png"/><Relationship Id="rId7" Type="http://schemas.openxmlformats.org/officeDocument/2006/relationships/chart" Target="../charts/chart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chart" Target="../charts/chart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4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hart" Target="../charts/chart26.xml"/><Relationship Id="rId3" Type="http://schemas.openxmlformats.org/officeDocument/2006/relationships/tags" Target="../tags/tag3.xml"/><Relationship Id="rId7" Type="http://schemas.openxmlformats.org/officeDocument/2006/relationships/image" Target="../media/image65.emf"/><Relationship Id="rId12" Type="http://schemas.openxmlformats.org/officeDocument/2006/relationships/chart" Target="../charts/chart2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69.svg"/><Relationship Id="rId5" Type="http://schemas.openxmlformats.org/officeDocument/2006/relationships/image" Target="../media/image64.jpg"/><Relationship Id="rId15" Type="http://schemas.openxmlformats.org/officeDocument/2006/relationships/image" Target="../media/image69.png"/><Relationship Id="rId10" Type="http://schemas.openxmlformats.org/officeDocument/2006/relationships/image" Target="../media/image6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7.svg"/><Relationship Id="rId14" Type="http://schemas.microsoft.com/office/2014/relationships/chartEx" Target="../charts/chartEx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svg"/><Relationship Id="rId9" Type="http://schemas.openxmlformats.org/officeDocument/2006/relationships/image" Target="../media/image9.jp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image" Target="../media/image76.svg"/><Relationship Id="rId3" Type="http://schemas.openxmlformats.org/officeDocument/2006/relationships/image" Target="../media/image47.pn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4.svg"/><Relationship Id="rId5" Type="http://schemas.microsoft.com/office/2007/relationships/hdphoto" Target="../media/hdphoto1.wdp"/><Relationship Id="rId10" Type="http://schemas.openxmlformats.org/officeDocument/2006/relationships/image" Target="../media/image73.png"/><Relationship Id="rId4" Type="http://schemas.openxmlformats.org/officeDocument/2006/relationships/image" Target="../media/image15.png"/><Relationship Id="rId9" Type="http://schemas.openxmlformats.org/officeDocument/2006/relationships/chart" Target="../charts/char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4.xml"/><Relationship Id="rId5" Type="http://schemas.openxmlformats.org/officeDocument/2006/relationships/chart" Target="../charts/chart35.xml"/><Relationship Id="rId4" Type="http://schemas.openxmlformats.org/officeDocument/2006/relationships/chart" Target="../charts/chart3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chart" Target="../charts/chart39.xml"/><Relationship Id="rId3" Type="http://schemas.openxmlformats.org/officeDocument/2006/relationships/chart" Target="../charts/chart36.xml"/><Relationship Id="rId7" Type="http://schemas.openxmlformats.org/officeDocument/2006/relationships/image" Target="../media/image78.png"/><Relationship Id="rId12" Type="http://schemas.openxmlformats.org/officeDocument/2006/relationships/chart" Target="../charts/chart3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microsoft.com/office/2007/relationships/hdphoto" Target="../media/hdphoto1.wdp"/><Relationship Id="rId4" Type="http://schemas.openxmlformats.org/officeDocument/2006/relationships/chart" Target="../charts/chart37.xml"/><Relationship Id="rId9" Type="http://schemas.openxmlformats.org/officeDocument/2006/relationships/image" Target="../media/image15.png"/><Relationship Id="rId14" Type="http://schemas.openxmlformats.org/officeDocument/2006/relationships/chart" Target="../charts/char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1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3.xml"/><Relationship Id="rId4" Type="http://schemas.openxmlformats.org/officeDocument/2006/relationships/chart" Target="../charts/chart4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0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5.xml"/><Relationship Id="rId5" Type="http://schemas.openxmlformats.org/officeDocument/2006/relationships/chart" Target="../charts/chart45.xml"/><Relationship Id="rId4" Type="http://schemas.openxmlformats.org/officeDocument/2006/relationships/chart" Target="../charts/chart4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8.xml"/><Relationship Id="rId4" Type="http://schemas.openxmlformats.org/officeDocument/2006/relationships/chart" Target="../charts/char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0.xml"/><Relationship Id="rId4" Type="http://schemas.openxmlformats.org/officeDocument/2006/relationships/chart" Target="../charts/chart4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2.xml"/><Relationship Id="rId4" Type="http://schemas.openxmlformats.org/officeDocument/2006/relationships/chart" Target="../charts/chart5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4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6.xml"/><Relationship Id="rId4" Type="http://schemas.openxmlformats.org/officeDocument/2006/relationships/chart" Target="../charts/chart5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9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1.xml"/><Relationship Id="rId4" Type="http://schemas.openxmlformats.org/officeDocument/2006/relationships/chart" Target="../charts/chart6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emf"/><Relationship Id="rId4" Type="http://schemas.openxmlformats.org/officeDocument/2006/relationships/image" Target="../media/image11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3.xml"/><Relationship Id="rId4" Type="http://schemas.openxmlformats.org/officeDocument/2006/relationships/chart" Target="../charts/chart6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4.jpg"/><Relationship Id="rId21" Type="http://schemas.openxmlformats.org/officeDocument/2006/relationships/image" Target="../media/image42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6.xml"/><Relationship Id="rId5" Type="http://schemas.openxmlformats.org/officeDocument/2006/relationships/chart" Target="../charts/chart65.xml"/><Relationship Id="rId4" Type="http://schemas.openxmlformats.org/officeDocument/2006/relationships/chart" Target="../charts/chart6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8.xml"/><Relationship Id="rId4" Type="http://schemas.openxmlformats.org/officeDocument/2006/relationships/chart" Target="../charts/chart6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9.xml"/><Relationship Id="rId5" Type="http://schemas.openxmlformats.org/officeDocument/2006/relationships/image" Target="../media/image85.png"/><Relationship Id="rId4" Type="http://schemas.microsoft.com/office/2014/relationships/chartEx" Target="../charts/chartEx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2.xml"/><Relationship Id="rId5" Type="http://schemas.openxmlformats.org/officeDocument/2006/relationships/chart" Target="../charts/chart71.xml"/><Relationship Id="rId4" Type="http://schemas.openxmlformats.org/officeDocument/2006/relationships/chart" Target="../charts/char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4.xml"/><Relationship Id="rId4" Type="http://schemas.openxmlformats.org/officeDocument/2006/relationships/chart" Target="../charts/chart7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6.xml"/><Relationship Id="rId4" Type="http://schemas.openxmlformats.org/officeDocument/2006/relationships/chart" Target="../charts/chart7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8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9.xml"/><Relationship Id="rId4" Type="http://schemas.openxmlformats.org/officeDocument/2006/relationships/image" Target="../media/image4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2.xml"/><Relationship Id="rId4" Type="http://schemas.openxmlformats.org/officeDocument/2006/relationships/chart" Target="../charts/chart8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4.xml"/><Relationship Id="rId5" Type="http://schemas.openxmlformats.org/officeDocument/2006/relationships/image" Target="../media/image86.png"/><Relationship Id="rId4" Type="http://schemas.microsoft.com/office/2014/relationships/chartEx" Target="../charts/chartEx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6.xml"/><Relationship Id="rId4" Type="http://schemas.openxmlformats.org/officeDocument/2006/relationships/chart" Target="../charts/chart8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CF9FA-9F52-8141-4B90-7AB3DCB029F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A000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D12DB684-02B0-6DB7-92C8-858E24388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2" b="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F64F9D-26C5-1F03-699F-FD681655B9C7}"/>
              </a:ext>
            </a:extLst>
          </p:cNvPr>
          <p:cNvSpPr/>
          <p:nvPr/>
        </p:nvSpPr>
        <p:spPr>
          <a:xfrm>
            <a:off x="1514475" y="1479792"/>
            <a:ext cx="9163050" cy="3898416"/>
          </a:xfrm>
          <a:prstGeom prst="roundRect">
            <a:avLst>
              <a:gd name="adj" fmla="val 6534"/>
            </a:avLst>
          </a:prstGeom>
          <a:solidFill>
            <a:srgbClr val="FFFFFF">
              <a:alpha val="9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800" i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62B3FB-99D5-1C13-8861-C58B61311075}"/>
              </a:ext>
            </a:extLst>
          </p:cNvPr>
          <p:cNvCxnSpPr>
            <a:cxnSpLocks/>
          </p:cNvCxnSpPr>
          <p:nvPr/>
        </p:nvCxnSpPr>
        <p:spPr>
          <a:xfrm>
            <a:off x="2293586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70BCE6-7EC9-F8E8-83BB-045869AAD150}"/>
              </a:ext>
            </a:extLst>
          </p:cNvPr>
          <p:cNvCxnSpPr>
            <a:cxnSpLocks/>
          </p:cNvCxnSpPr>
          <p:nvPr/>
        </p:nvCxnSpPr>
        <p:spPr>
          <a:xfrm>
            <a:off x="7876238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square with white text and a white circle&#10;&#10;AI-generated content may be incorrect.">
            <a:extLst>
              <a:ext uri="{FF2B5EF4-FFF2-40B4-BE49-F238E27FC236}">
                <a16:creationId xmlns:a16="http://schemas.microsoft.com/office/drawing/2014/main" id="{C64784ED-5EA4-47A5-5153-062171C5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2036008"/>
            <a:ext cx="732108" cy="732592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50538-C89C-6662-7EDE-C9BA8A360FEE}"/>
              </a:ext>
            </a:extLst>
          </p:cNvPr>
          <p:cNvSpPr/>
          <p:nvPr/>
        </p:nvSpPr>
        <p:spPr>
          <a:xfrm>
            <a:off x="5525950" y="194510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1B23E-8FE1-F1AB-1F19-B7F5A7883D4C}"/>
              </a:ext>
            </a:extLst>
          </p:cNvPr>
          <p:cNvSpPr/>
          <p:nvPr/>
        </p:nvSpPr>
        <p:spPr>
          <a:xfrm>
            <a:off x="2293586" y="4080453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Initiatives de la semaine du 22 sept 2025. 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1AA328-0521-4125-DC34-19AD94F6BE82}"/>
              </a:ext>
            </a:extLst>
          </p:cNvPr>
          <p:cNvSpPr/>
          <p:nvPr/>
        </p:nvSpPr>
        <p:spPr>
          <a:xfrm>
            <a:off x="2293586" y="3529246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Bombay chez Leclerc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8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CB084D-B29D-C6DD-1729-7E7B9ADFE8A1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CBC2C4-F5B9-CCEA-E5B7-F27EC53A6B22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596AF6-D3AB-1B64-1764-12CBE605F8D0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270EB04-912E-162D-9D6D-A378C6902560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4DF112-2C64-825E-AB3E-04BFFACEA6D8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Présentation du contexte de marché chez Leclerc.</a:t>
              </a:r>
              <a:endParaRPr lang="fr-FR" sz="24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D04245-058E-2B14-FBC6-B31941DC62C1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176CCB-DDD4-539A-3A16-2007C6AEDA1C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 est la stratégie de Leclerc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0A5FB9-5683-B28C-0625-A1633727D834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9D9A1B-E8B2-20A2-2535-4684163C98C3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127AB-B013-69B4-79CB-EFF40FF5BE56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Comment a évolué l’environnement concurrentiel 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7E9649-B2A6-D351-E914-63F07832190A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D6547C-1D5B-235E-B7ED-EEFBC83057C2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A90BC9-7D01-DD1B-C9AC-68CE9C76DE4E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 est la performance globale de Bombay dans cet environnement de marché 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7F331-3794-4AB9-793E-30D7609A77A1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3027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52A8D-FDC5-DAE8-DBE0-06660DCB6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5C859B-8576-99F8-4271-FFBE91BF988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FEBFC9-5265-9AD7-A13C-6A2611FE1064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33E1394-0C22-E66F-D1C0-185491FDC5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D6A8A0-3FE8-CDE9-B2AC-DBECE24C593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8CC9D42-C9DF-DC8D-49F2-B130326AF84F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7DB8F24-1879-B0F8-F989-78F95135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5524F-B01E-8295-6730-261AA562C5E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prix pratiqués avant promotion ont-ils été mis à jour durant la campagne (à la hausse ou à la baisse) ? Quel impact NIP ? PAR PRODUIT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8234243-7900-957A-347F-84D01481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BD7CF-3E34-C18B-07AD-96FFDA19229A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3A610-501D-120D-CBF1-28EC183CD49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638A4E-C036-CE6F-718C-CDE78622514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ED1D50-2BD0-BD91-1709-7EA1EC8E10FD}"/>
              </a:ext>
            </a:extLst>
          </p:cNvPr>
          <p:cNvGrpSpPr/>
          <p:nvPr/>
        </p:nvGrpSpPr>
        <p:grpSpPr>
          <a:xfrm>
            <a:off x="759837" y="2243165"/>
            <a:ext cx="10593964" cy="3341438"/>
            <a:chOff x="759836" y="2243165"/>
            <a:chExt cx="12630531" cy="393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F68BC-7EA3-1D56-2CA0-95422D989397}"/>
                </a:ext>
              </a:extLst>
            </p:cNvPr>
            <p:cNvSpPr/>
            <p:nvPr/>
          </p:nvSpPr>
          <p:spPr>
            <a:xfrm>
              <a:off x="759836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S-1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219EE1-0877-E864-2EAF-DC86A95DD1E8}"/>
                </a:ext>
              </a:extLst>
            </p:cNvPr>
            <p:cNvSpPr/>
            <p:nvPr/>
          </p:nvSpPr>
          <p:spPr>
            <a:xfrm>
              <a:off x="5045648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C12187-6477-D6E1-FBD5-889A385D0584}"/>
                </a:ext>
              </a:extLst>
            </p:cNvPr>
            <p:cNvSpPr/>
            <p:nvPr/>
          </p:nvSpPr>
          <p:spPr>
            <a:xfrm>
              <a:off x="9331460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S+1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951E1-C87A-42C8-8E33-30C7C007F770}"/>
              </a:ext>
            </a:extLst>
          </p:cNvPr>
          <p:cNvGrpSpPr/>
          <p:nvPr/>
        </p:nvGrpSpPr>
        <p:grpSpPr>
          <a:xfrm>
            <a:off x="759837" y="5739166"/>
            <a:ext cx="10593964" cy="539208"/>
            <a:chOff x="759836" y="2243165"/>
            <a:chExt cx="12630531" cy="39338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BAE09-65E3-F69F-C4D4-39610065AC99}"/>
                </a:ext>
              </a:extLst>
            </p:cNvPr>
            <p:cNvSpPr/>
            <p:nvPr/>
          </p:nvSpPr>
          <p:spPr>
            <a:xfrm>
              <a:off x="759836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57EE03-E5E5-C07D-5E39-AFEAF62885DE}"/>
                </a:ext>
              </a:extLst>
            </p:cNvPr>
            <p:cNvSpPr/>
            <p:nvPr/>
          </p:nvSpPr>
          <p:spPr>
            <a:xfrm>
              <a:off x="5045648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8B0E54-0A2E-0C59-3146-350C6B1815EF}"/>
                </a:ext>
              </a:extLst>
            </p:cNvPr>
            <p:cNvSpPr/>
            <p:nvPr/>
          </p:nvSpPr>
          <p:spPr>
            <a:xfrm>
              <a:off x="9331460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4794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1967-5F65-32A9-3750-951D6673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64E1FE-3A1C-4CBC-56F1-ABE90397D5C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91E9E-4AF7-489D-C7FC-2E2DA4B4F7A6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854685E-5D2D-3D5D-3193-1B446DA7F7F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A3DF6-1818-AF1A-501A-A2FB415C1520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7C51964-0D78-A196-D748-9BE24C5EBFE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2A9C9EC-01FE-2958-C46C-4FBE3A59D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ADC58-C0FA-5F19-3E83-0469791197D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Nos campagnes ont-elles altérées notre territoire prix et nos concurrents directs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2A86E77-7088-497E-6A2F-08DC70C6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7E07B-F5F7-32FA-C096-6243EC1684FE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3BF555-D920-F5D4-5F4C-5556299E3E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F99F85-1869-90E9-2A8B-47E4A07FE08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4625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98911-70B6-7297-C8AC-F6775D66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9BF139-2B99-C180-AED4-369B17BC836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B68549-D846-65AF-A497-4A0DF952C8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8D503C3-CAD9-B210-FCE6-6FB479584B6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5EA1F-AD4F-F826-DB8C-CC3F423E2B2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6990DF8-1750-3CB6-1694-C94768F8972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4394E79-8567-923F-4DA4-B06D46785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3BB0C5-3531-27D1-A323-2AB3A22D4D1E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Certains acteurs plus haut de gamme entrent ils fréquemment dans notre territoire prix en période de promotion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CBA9B10-53B8-C272-4568-E978BD17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04E0CA-6323-A99E-FF25-0875FFA9BD81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5B222-E957-B5D8-0E8A-F9A74470031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A619E0-8FAC-A77A-99FF-61D778D3A40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4752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17088-BEE7-D6E5-B78A-9FE0EC8B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F20290-618A-DAE7-20BA-A6923EFC4E0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5E073-3FDD-C6FE-53DF-6895EAFC3EC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0AC0639-87B3-A73F-76B1-8F7EBB41516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DF78-D1F1-ADAE-DDD0-4CD06D6D0F9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94B3403-7E3C-CBF3-86CA-EEA9CB55247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6D2B74BC-4855-D169-76F7-AF0F50B56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82721-1B04-1BBA-B643-9AD504CE454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campagnes ont-elles eu un impact sur le franchissement d’un prix psychologique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A8B56AB-CA4F-3ACA-5893-075399F1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103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7A6728-1F95-A5E7-7949-BB0EA67AA39C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B9CC0-0C32-BDF9-8A2E-0F217708775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9989E4-CE9C-687D-12CA-F4E3FBFAA2A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3698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D749-6D05-C09E-2968-2E13C039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0D1AAD-EA12-C0AC-6D85-9EB78B431D97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5E40D0-9274-425A-B05B-B2F0A9E283F3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475C4-50D4-4564-25D4-8241B5384A27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C58984-D16B-6D0B-F698-D24C4E6DDB15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AutoNum type="romanUcPeriod"/>
            </a:pPr>
            <a:endParaRPr lang="fr-FR" noProof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rupture des produits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 récurrentes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 délai de réassort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Connaitre les signaux d’alertes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6054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640D0-E7C2-987F-B5DA-D69D80F8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5E99C-CC6C-11F0-FD44-76CDB4C662D5}"/>
              </a:ext>
            </a:extLst>
          </p:cNvPr>
          <p:cNvSpPr/>
          <p:nvPr/>
        </p:nvSpPr>
        <p:spPr>
          <a:xfrm>
            <a:off x="789832" y="661790"/>
            <a:ext cx="10456694" cy="55344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rupture des produits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Comment a évolué le taux de disponibilité des différents produits et quel est le manque à gagner ?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 récurrentes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Y a-t-il des ruptures à répétition sur certains magasins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ruptures sont elles localisées sur une région ? 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 délai de réassort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Combien de temps dure en moyenne une rupture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Comment évolue ce délai sur les différents produits ?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Connaitre les signaux d’alertes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ruptures augmentent-elles avant ou après promotion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prix changent-ils avant une rupture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La rupture d’un produit est elle corrélée à la rupture des autres produits de la gamme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La position sur le site change-t-elle avant une rupture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Quels sont les magasins à risque actuellement ?</a:t>
            </a:r>
          </a:p>
        </p:txBody>
      </p:sp>
    </p:spTree>
    <p:extLst>
      <p:ext uri="{BB962C8B-B14F-4D97-AF65-F5344CB8AC3E}">
        <p14:creationId xmlns:p14="http://schemas.microsoft.com/office/powerpoint/2010/main" val="22105295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0185-F1F6-9393-4911-B058DC11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1D12A6-2A6F-A886-55B0-16DE7E5A3DA6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95EBDE-FA82-9B1D-3CD8-0194614B6447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D68100-4650-09B5-701D-8C831F0BA019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7CB706-879F-AEF7-D1FC-831AEFDDEC91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FontTx/>
              <a:buAutoNum type="romanUcPeriod"/>
            </a:pP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Synthèse de la performance par territoire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</a:t>
            </a:r>
            <a:r>
              <a:rPr lang="fr-FR" b="1" i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actions prioritaires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Comprendre l’environnement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Implémenter la conquête magasin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l’efficacité sur le parc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39669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C050-58F5-D172-8660-C81D4641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1589BB-D481-89DC-E7E0-8EAD5D2E3C60}"/>
              </a:ext>
            </a:extLst>
          </p:cNvPr>
          <p:cNvSpPr/>
          <p:nvPr/>
        </p:nvSpPr>
        <p:spPr>
          <a:xfrm>
            <a:off x="789832" y="239486"/>
            <a:ext cx="10456694" cy="63790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Synthèse de la performance par territoire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Tableau comparatif des principaux KPIs par zone commerciale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Une page pour comparer les performances sur les différentes régions (tableau de synthèse) sur les prix, les promotions, la distribution, les ruptures,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Liste des actions prioritaires par région sur une page (carte avec des bulles et une liste d’actions avec estimation du potentiel global)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Identification des zones prioritaires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Pour chacun des cas on boucle pour avoir tout le contenu d’une zone à la suite (tout le contenu zone 1, puis 2,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</a:t>
            </a:r>
            <a:r>
              <a:rPr lang="fr-FR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actions prioritaires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1 page de synthèse pour chaque zone avec ses actions prioritaires détaillées et les impacts attendus par initiative.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</a:t>
            </a:r>
            <a:r>
              <a:rPr lang="fr-FR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l’environnement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Fiche d’identité détaillée sur chaque zone commerciale avec les concurrents locaux (et l’écart avec le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natio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), les prix moyens, etc.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On se concentre sur les différences dans l’environnement de marché, les magasins sont ils plus grands, quels sont les concurrents avec une forte implantation locale, etc.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Implémenter la conquête magasin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Zoom sur les magasins à conquérir en priorité avec une liste des 10 magasins prioritaires (si pertinent)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performance sur le parc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ruptures, incohérences prix, mise en avant produit, trous dans l’assortiment (i.e. renforcer le parc existant)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253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ry road along the side of mountains">
            <a:extLst>
              <a:ext uri="{FF2B5EF4-FFF2-40B4-BE49-F238E27FC236}">
                <a16:creationId xmlns:a16="http://schemas.microsoft.com/office/drawing/2014/main" id="{F5308F07-B49D-2B14-72C3-8E1EC119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D808BD-E320-2008-8597-189AF6CF8D08}"/>
              </a:ext>
            </a:extLst>
          </p:cNvPr>
          <p:cNvSpPr/>
          <p:nvPr/>
        </p:nvSpPr>
        <p:spPr>
          <a:xfrm>
            <a:off x="2074127" y="1328286"/>
            <a:ext cx="8043746" cy="4201428"/>
          </a:xfrm>
          <a:prstGeom prst="roundRect">
            <a:avLst>
              <a:gd name="adj" fmla="val 567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Contactez-nous</a:t>
            </a:r>
          </a:p>
          <a:p>
            <a:pPr algn="ctr"/>
            <a:endParaRPr lang="fr-FR" sz="5400" b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4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Vincent Moschetta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Vmoschetta@sammpo.fr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Tel. 		06 66 56 36 45</a:t>
            </a:r>
          </a:p>
          <a:p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Sibora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Malollari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: 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Smalollari@sammpo.fr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Tel. 		06 19 72 06 69</a:t>
            </a:r>
          </a:p>
        </p:txBody>
      </p:sp>
    </p:spTree>
    <p:extLst>
      <p:ext uri="{BB962C8B-B14F-4D97-AF65-F5344CB8AC3E}">
        <p14:creationId xmlns:p14="http://schemas.microsoft.com/office/powerpoint/2010/main" val="97417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99E42-DDBA-EB6A-E7D0-C04DB9DB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548E4F0-C752-CE7F-F2C6-0AB456A838C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521D19-FF5F-E4F7-F347-CB9C035DE5AC}"/>
              </a:ext>
            </a:extLst>
          </p:cNvPr>
          <p:cNvSpPr/>
          <p:nvPr/>
        </p:nvSpPr>
        <p:spPr>
          <a:xfrm>
            <a:off x="532930" y="1403928"/>
            <a:ext cx="61417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4F7FD7-64C9-77E3-D7CE-AA7B139D8C7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1B3A97-4AB9-296D-7013-355407BCBAF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A001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CA229-E9E1-5176-FF16-89A1F270540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63F7F-9CBD-84A0-24EB-65D1AEF7A4B2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évolue le poids de la catégorie Gin dans le rayon Spiritueux sur le dernier trimestre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6636E4-7414-D3DF-04D9-7C94C141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11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DF52AECA-7E83-1C17-D2F7-216553950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FF0C27-F6E8-4161-4285-880A09F4530D}"/>
              </a:ext>
            </a:extLst>
          </p:cNvPr>
          <p:cNvGrpSpPr/>
          <p:nvPr/>
        </p:nvGrpSpPr>
        <p:grpSpPr>
          <a:xfrm>
            <a:off x="6935720" y="1563201"/>
            <a:ext cx="4864394" cy="534498"/>
            <a:chOff x="1050129" y="1563201"/>
            <a:chExt cx="4326467" cy="5344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D72A8-75D0-906C-8783-92F5686E311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du nombre de spiritueux et de Gin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E7D0DB-F8C6-9028-3376-E149CDE5B33A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421EDB7-4C2E-8895-D7E7-508D540996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465922"/>
              </p:ext>
            </p:extLst>
          </p:nvPr>
        </p:nvGraphicFramePr>
        <p:xfrm>
          <a:off x="612400" y="2114077"/>
          <a:ext cx="5671528" cy="4132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66899BA-0622-1917-46BE-145D56A54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641075"/>
              </p:ext>
            </p:extLst>
          </p:nvPr>
        </p:nvGraphicFramePr>
        <p:xfrm>
          <a:off x="6834120" y="4283222"/>
          <a:ext cx="4546601" cy="196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66899BA-0622-1917-46BE-145D56A54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930511"/>
              </p:ext>
            </p:extLst>
          </p:nvPr>
        </p:nvGraphicFramePr>
        <p:xfrm>
          <a:off x="6834120" y="2149702"/>
          <a:ext cx="4546601" cy="196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8302E2B1-2488-47DB-162B-ABE8E9573E31}"/>
              </a:ext>
            </a:extLst>
          </p:cNvPr>
          <p:cNvGrpSpPr/>
          <p:nvPr/>
        </p:nvGrpSpPr>
        <p:grpSpPr>
          <a:xfrm>
            <a:off x="898071" y="1563201"/>
            <a:ext cx="5779927" cy="534498"/>
            <a:chOff x="898070" y="1563201"/>
            <a:chExt cx="8137944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EF4A12-F580-DF25-9C09-6CE1C54C9003}"/>
                </a:ext>
              </a:extLst>
            </p:cNvPr>
            <p:cNvSpPr txBox="1"/>
            <p:nvPr/>
          </p:nvSpPr>
          <p:spPr>
            <a:xfrm>
              <a:off x="898070" y="1563201"/>
              <a:ext cx="794904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Poids de la catégorie dans le rayon en nombre de références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6E6357-9615-75BD-08F4-8079B67D3B96}"/>
                </a:ext>
              </a:extLst>
            </p:cNvPr>
            <p:cNvSpPr txBox="1"/>
            <p:nvPr/>
          </p:nvSpPr>
          <p:spPr>
            <a:xfrm>
              <a:off x="898071" y="1787741"/>
              <a:ext cx="8137943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Part des produits de la catégorie dans le rayon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9E0ABC-3AF2-5A65-C3C1-31C9D97F8DD8}"/>
              </a:ext>
            </a:extLst>
          </p:cNvPr>
          <p:cNvSpPr/>
          <p:nvPr/>
        </p:nvSpPr>
        <p:spPr>
          <a:xfrm>
            <a:off x="10965887" y="197190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Spiritueux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9FE47A-8421-DC54-0E53-01141ED5361A}"/>
              </a:ext>
            </a:extLst>
          </p:cNvPr>
          <p:cNvSpPr/>
          <p:nvPr/>
        </p:nvSpPr>
        <p:spPr>
          <a:xfrm>
            <a:off x="10965887" y="410542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Gin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A9C6B4B-CB42-5714-FA88-A9809F66012E}"/>
              </a:ext>
            </a:extLst>
          </p:cNvPr>
          <p:cNvSpPr/>
          <p:nvPr/>
        </p:nvSpPr>
        <p:spPr>
          <a:xfrm>
            <a:off x="11209422" y="2492970"/>
            <a:ext cx="721491" cy="5149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+0,3%</a:t>
            </a:r>
            <a:endParaRPr lang="fr-FR" sz="1200" dirty="0">
              <a:solidFill>
                <a:schemeClr val="accent1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7A1F03-C26D-DA54-7E63-DF3D137DC2E2}"/>
              </a:ext>
            </a:extLst>
          </p:cNvPr>
          <p:cNvSpPr/>
          <p:nvPr/>
        </p:nvSpPr>
        <p:spPr>
          <a:xfrm>
            <a:off x="11209422" y="4626491"/>
            <a:ext cx="721491" cy="5149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-1,2%</a:t>
            </a:r>
            <a:endParaRPr lang="fr-FR" sz="1200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29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5D08-65D6-E167-B103-766ACAAE8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3C02AF5-4470-F116-3228-246239F2AF66}"/>
              </a:ext>
            </a:extLst>
          </p:cNvPr>
          <p:cNvSpPr/>
          <p:nvPr/>
        </p:nvSpPr>
        <p:spPr>
          <a:xfrm>
            <a:off x="-1" y="1419694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72FDF5-B419-D550-8B00-4C3916B416C8}"/>
              </a:ext>
            </a:extLst>
          </p:cNvPr>
          <p:cNvSpPr/>
          <p:nvPr/>
        </p:nvSpPr>
        <p:spPr>
          <a:xfrm>
            <a:off x="532930" y="1419694"/>
            <a:ext cx="8581291" cy="4986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85868F-4554-414D-94A1-ADF0CD96EBA1}"/>
              </a:ext>
            </a:extLst>
          </p:cNvPr>
          <p:cNvGrpSpPr/>
          <p:nvPr/>
        </p:nvGrpSpPr>
        <p:grpSpPr>
          <a:xfrm>
            <a:off x="1572101" y="2288081"/>
            <a:ext cx="7133097" cy="3243964"/>
            <a:chOff x="1572101" y="2288081"/>
            <a:chExt cx="7133097" cy="32439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B8477A-EAB8-8D59-881E-6DAA2E110329}"/>
                </a:ext>
              </a:extLst>
            </p:cNvPr>
            <p:cNvSpPr/>
            <p:nvPr/>
          </p:nvSpPr>
          <p:spPr>
            <a:xfrm>
              <a:off x="1572101" y="2288081"/>
              <a:ext cx="3562004" cy="3243964"/>
            </a:xfrm>
            <a:prstGeom prst="rect">
              <a:avLst/>
            </a:prstGeom>
            <a:solidFill>
              <a:srgbClr val="F7D4D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19DDC6-235C-7BB9-7F4A-DF6B97D748CA}"/>
                </a:ext>
              </a:extLst>
            </p:cNvPr>
            <p:cNvSpPr/>
            <p:nvPr/>
          </p:nvSpPr>
          <p:spPr>
            <a:xfrm>
              <a:off x="5143194" y="2288081"/>
              <a:ext cx="3562004" cy="3243964"/>
            </a:xfrm>
            <a:prstGeom prst="rect">
              <a:avLst/>
            </a:prstGeom>
            <a:solidFill>
              <a:srgbClr val="E2F0D9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EF33EB-F950-B6CF-18FE-8B88A2093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8649" y="2288263"/>
              <a:ext cx="0" cy="324360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Back with solid fill">
            <a:extLst>
              <a:ext uri="{FF2B5EF4-FFF2-40B4-BE49-F238E27FC236}">
                <a16:creationId xmlns:a16="http://schemas.microsoft.com/office/drawing/2014/main" id="{16FB696F-6685-36BC-47FC-F62386539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00000" flipV="1">
            <a:off x="6562367" y="2312056"/>
            <a:ext cx="723658" cy="723658"/>
          </a:xfrm>
          <a:prstGeom prst="rect">
            <a:avLst/>
          </a:prstGeom>
        </p:spPr>
      </p:pic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16BCEC2B-2A49-C73F-8F41-58A8853F1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2991274" y="2309985"/>
            <a:ext cx="723658" cy="73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F046691-5190-49B5-4465-38F595CD231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A002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EF6B27-A1AB-F45F-A4C7-31A363727054}"/>
              </a:ext>
            </a:extLst>
          </p:cNvPr>
          <p:cNvSpPr txBox="1"/>
          <p:nvPr/>
        </p:nvSpPr>
        <p:spPr>
          <a:xfrm>
            <a:off x="898070" y="1563201"/>
            <a:ext cx="794904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Répartition de l’évolution des prix par litre et par marque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DCC8F0-3256-7FF8-9B28-8BE89DCB32D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EA426-CD7A-AACD-6639-B3153291973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0D451-9CF0-32B7-86A0-F58E718B8E88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stratégie prix globale a adopté Leclerc entre le 23 juin 2025 et le 22 sept 2025 sur le rayon Spiritueux et la catégorie Gin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D2FA85-489A-76F9-94E4-77834ED1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12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EF3CAB54-4101-DFCC-4DD3-C95959148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6BEC9-2EBA-F7E8-6ED0-4F0F2F929916}"/>
              </a:ext>
            </a:extLst>
          </p:cNvPr>
          <p:cNvSpPr txBox="1"/>
          <p:nvPr/>
        </p:nvSpPr>
        <p:spPr>
          <a:xfrm>
            <a:off x="898071" y="1787741"/>
            <a:ext cx="6328230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Comparaison des prix entre le 23 juin 2025 et le  22 sept 2025 chez Leclerc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CC83EF-C59F-B8E2-E55F-410EBED563BD}"/>
              </a:ext>
            </a:extLst>
          </p:cNvPr>
          <p:cNvSpPr/>
          <p:nvPr/>
        </p:nvSpPr>
        <p:spPr>
          <a:xfrm>
            <a:off x="11054787" y="169255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Spiritueux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778EC3-BFC6-0870-C9FB-7C27903FDC3A}"/>
              </a:ext>
            </a:extLst>
          </p:cNvPr>
          <p:cNvSpPr/>
          <p:nvPr/>
        </p:nvSpPr>
        <p:spPr>
          <a:xfrm>
            <a:off x="11054787" y="4059284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Gin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2C648-2222-555F-57EC-FE22E77016F5}"/>
              </a:ext>
            </a:extLst>
          </p:cNvPr>
          <p:cNvSpPr txBox="1"/>
          <p:nvPr/>
        </p:nvSpPr>
        <p:spPr>
          <a:xfrm>
            <a:off x="9352496" y="1670923"/>
            <a:ext cx="2353707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Synthèse</a:t>
            </a:r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F4E1A02-33F2-97AF-68C6-10722CB72B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4966933"/>
              </p:ext>
            </p:extLst>
          </p:nvPr>
        </p:nvGraphicFramePr>
        <p:xfrm>
          <a:off x="9117737" y="4431563"/>
          <a:ext cx="3076022" cy="1775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8311F31-B63E-D1DE-09E1-408279D8A0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948978"/>
              </p:ext>
            </p:extLst>
          </p:nvPr>
        </p:nvGraphicFramePr>
        <p:xfrm>
          <a:off x="9117737" y="2104999"/>
          <a:ext cx="3076022" cy="177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F00-00001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598453"/>
              </p:ext>
            </p:extLst>
          </p:nvPr>
        </p:nvGraphicFramePr>
        <p:xfrm>
          <a:off x="898070" y="2322239"/>
          <a:ext cx="7958022" cy="3956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19794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3DBB-9F97-6743-966E-01AC1E9BF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7D8B9F9-1DAD-EF67-762C-143058C8541E}"/>
              </a:ext>
            </a:extLst>
          </p:cNvPr>
          <p:cNvSpPr/>
          <p:nvPr/>
        </p:nvSpPr>
        <p:spPr>
          <a:xfrm>
            <a:off x="-1" y="1420306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CD98C-630F-3FC2-0DAB-C59499BB730A}"/>
              </a:ext>
            </a:extLst>
          </p:cNvPr>
          <p:cNvSpPr/>
          <p:nvPr/>
        </p:nvSpPr>
        <p:spPr>
          <a:xfrm>
            <a:off x="532931" y="1419694"/>
            <a:ext cx="4651318" cy="4986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B4DCB0-D751-B67B-8C6C-E835B68F96A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3949B3-2DF3-EEC7-C02C-814B6736623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A004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491E0-73FE-5301-2D8D-0266A406DEC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B191A-9AEF-CFD0-0B67-CAA15C49021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Quelles sont les catégories les plus favorables à la distribution de Gin, en termes de poids et de dynamisme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5F7BEC-D01E-3249-7015-0A7B4EE3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13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6A8DDF07-257E-24A9-80FF-8485A8B6E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BD7DC95-C78F-2676-4CFF-2005DD556A13}"/>
              </a:ext>
            </a:extLst>
          </p:cNvPr>
          <p:cNvGrpSpPr/>
          <p:nvPr/>
        </p:nvGrpSpPr>
        <p:grpSpPr>
          <a:xfrm>
            <a:off x="898071" y="1563201"/>
            <a:ext cx="3986307" cy="534498"/>
            <a:chOff x="898069" y="1563201"/>
            <a:chExt cx="9098881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C12DAE-D300-93C4-0E4F-DC24F3199E7F}"/>
                </a:ext>
              </a:extLst>
            </p:cNvPr>
            <p:cNvSpPr txBox="1"/>
            <p:nvPr/>
          </p:nvSpPr>
          <p:spPr>
            <a:xfrm>
              <a:off x="898069" y="1563201"/>
              <a:ext cx="9098879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Gin proposés par magasin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041D35-B181-E565-A6F5-FD223BC55CD3}"/>
                </a:ext>
              </a:extLst>
            </p:cNvPr>
            <p:cNvSpPr txBox="1"/>
            <p:nvPr/>
          </p:nvSpPr>
          <p:spPr>
            <a:xfrm>
              <a:off x="898071" y="1787741"/>
              <a:ext cx="9098879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2F7D85C5-5CBE-C034-57B2-61CC0E93A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94573"/>
              </p:ext>
            </p:extLst>
          </p:nvPr>
        </p:nvGraphicFramePr>
        <p:xfrm>
          <a:off x="4875228" y="1870700"/>
          <a:ext cx="3718800" cy="42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9C1D19-030A-DB8D-17B6-18E4BE0A6A82}"/>
              </a:ext>
            </a:extLst>
          </p:cNvPr>
          <p:cNvSpPr txBox="1"/>
          <p:nvPr/>
        </p:nvSpPr>
        <p:spPr>
          <a:xfrm>
            <a:off x="8252659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>
                <a:latin typeface="Aptos" panose="020B0004020202020204" pitchFamily="34" charset="0"/>
              </a:rPr>
              <a:t>Spiritueux </a:t>
            </a:r>
          </a:p>
          <a:p>
            <a:r>
              <a:rPr lang="fr-FR" sz="1200" b="1">
                <a:latin typeface="Aptos" panose="020B0004020202020204" pitchFamily="34" charset="0"/>
              </a:rPr>
              <a:t>par magasin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C0B41-FA85-B5DB-3B88-945070E790F0}"/>
              </a:ext>
            </a:extLst>
          </p:cNvPr>
          <p:cNvSpPr txBox="1"/>
          <p:nvPr/>
        </p:nvSpPr>
        <p:spPr>
          <a:xfrm>
            <a:off x="9374118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>
                <a:latin typeface="Aptos" panose="020B0004020202020204" pitchFamily="34" charset="0"/>
              </a:rPr>
              <a:t>Nombre de </a:t>
            </a:r>
          </a:p>
          <a:p>
            <a:r>
              <a:rPr lang="fr-FR" sz="1200" b="1">
                <a:latin typeface="Aptos" panose="020B0004020202020204" pitchFamily="34" charset="0"/>
              </a:rPr>
              <a:t>Gin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C2256-1354-735B-57F6-27D07F1E7DB6}"/>
              </a:ext>
            </a:extLst>
          </p:cNvPr>
          <p:cNvSpPr txBox="1"/>
          <p:nvPr/>
        </p:nvSpPr>
        <p:spPr>
          <a:xfrm>
            <a:off x="7131200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 dirty="0">
                <a:latin typeface="Aptos" panose="020B0004020202020204" pitchFamily="34" charset="0"/>
              </a:rPr>
              <a:t>Nombre de magasins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0C1187-C464-2DD6-0C89-65908F5FCCD6}"/>
              </a:ext>
            </a:extLst>
          </p:cNvPr>
          <p:cNvSpPr txBox="1"/>
          <p:nvPr/>
        </p:nvSpPr>
        <p:spPr>
          <a:xfrm>
            <a:off x="10409851" y="1547812"/>
            <a:ext cx="1207185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en-US" sz="1200" b="1">
                <a:latin typeface="Aptos" panose="020B0004020202020204" pitchFamily="34" charset="0"/>
              </a:rPr>
              <a:t>Evol. Gin vs. 23 juin 2025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BAC6F6-A3BF-7221-4ABF-CF20E4F9347E}"/>
              </a:ext>
            </a:extLst>
          </p:cNvPr>
          <p:cNvGrpSpPr/>
          <p:nvPr/>
        </p:nvGrpSpPr>
        <p:grpSpPr>
          <a:xfrm>
            <a:off x="5288745" y="2020782"/>
            <a:ext cx="6294746" cy="3960000"/>
            <a:chOff x="5288745" y="2049966"/>
            <a:chExt cx="6294746" cy="394616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5660DB-6FA2-4F41-2BEB-3186D62EBBA8}"/>
                </a:ext>
              </a:extLst>
            </p:cNvPr>
            <p:cNvCxnSpPr/>
            <p:nvPr/>
          </p:nvCxnSpPr>
          <p:spPr>
            <a:xfrm>
              <a:off x="5288745" y="2353517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54C158-05AD-A085-394E-61D0DB126622}"/>
                </a:ext>
              </a:extLst>
            </p:cNvPr>
            <p:cNvCxnSpPr/>
            <p:nvPr/>
          </p:nvCxnSpPr>
          <p:spPr>
            <a:xfrm>
              <a:off x="5288745" y="2049966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96B7D0-B85B-12C4-EE55-E433584A81EE}"/>
                </a:ext>
              </a:extLst>
            </p:cNvPr>
            <p:cNvCxnSpPr/>
            <p:nvPr/>
          </p:nvCxnSpPr>
          <p:spPr>
            <a:xfrm>
              <a:off x="5288745" y="2657068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0EE058-A117-D16A-C8C1-D5910F9A4BCE}"/>
                </a:ext>
              </a:extLst>
            </p:cNvPr>
            <p:cNvCxnSpPr/>
            <p:nvPr/>
          </p:nvCxnSpPr>
          <p:spPr>
            <a:xfrm>
              <a:off x="5288745" y="2960619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A9F7B0-D248-0610-CCA0-D020B0EEFF27}"/>
                </a:ext>
              </a:extLst>
            </p:cNvPr>
            <p:cNvCxnSpPr/>
            <p:nvPr/>
          </p:nvCxnSpPr>
          <p:spPr>
            <a:xfrm>
              <a:off x="5288745" y="3264170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FC2069-5975-0D33-828D-1451A7C37F69}"/>
                </a:ext>
              </a:extLst>
            </p:cNvPr>
            <p:cNvCxnSpPr/>
            <p:nvPr/>
          </p:nvCxnSpPr>
          <p:spPr>
            <a:xfrm>
              <a:off x="5288745" y="3567721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89E9D7-673E-EE1B-F696-5D65301B1231}"/>
                </a:ext>
              </a:extLst>
            </p:cNvPr>
            <p:cNvCxnSpPr/>
            <p:nvPr/>
          </p:nvCxnSpPr>
          <p:spPr>
            <a:xfrm>
              <a:off x="5288745" y="3871272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D767AD-0F0F-0F69-E108-8453B7335FA3}"/>
                </a:ext>
              </a:extLst>
            </p:cNvPr>
            <p:cNvCxnSpPr/>
            <p:nvPr/>
          </p:nvCxnSpPr>
          <p:spPr>
            <a:xfrm>
              <a:off x="5288745" y="4174823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7595F2-C6AE-F4EC-7644-0E95A3C0FACE}"/>
                </a:ext>
              </a:extLst>
            </p:cNvPr>
            <p:cNvCxnSpPr/>
            <p:nvPr/>
          </p:nvCxnSpPr>
          <p:spPr>
            <a:xfrm>
              <a:off x="5288745" y="4478374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B4E44A-83CE-4A78-AC28-20D13ED41924}"/>
                </a:ext>
              </a:extLst>
            </p:cNvPr>
            <p:cNvCxnSpPr/>
            <p:nvPr/>
          </p:nvCxnSpPr>
          <p:spPr>
            <a:xfrm>
              <a:off x="5288745" y="4781925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6D211C-8903-0118-7D5F-126DC024A1CA}"/>
                </a:ext>
              </a:extLst>
            </p:cNvPr>
            <p:cNvCxnSpPr/>
            <p:nvPr/>
          </p:nvCxnSpPr>
          <p:spPr>
            <a:xfrm>
              <a:off x="5288745" y="5389027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6B36F3-FC36-D097-D006-2A7E40056D17}"/>
                </a:ext>
              </a:extLst>
            </p:cNvPr>
            <p:cNvCxnSpPr/>
            <p:nvPr/>
          </p:nvCxnSpPr>
          <p:spPr>
            <a:xfrm>
              <a:off x="5288745" y="5692578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6419F0A-0B53-E42F-454B-F6EE06C1F027}"/>
                </a:ext>
              </a:extLst>
            </p:cNvPr>
            <p:cNvCxnSpPr/>
            <p:nvPr/>
          </p:nvCxnSpPr>
          <p:spPr>
            <a:xfrm>
              <a:off x="5288745" y="5996130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B60363-87AF-80B5-CF98-A4A77DB6AECC}"/>
                </a:ext>
              </a:extLst>
            </p:cNvPr>
            <p:cNvCxnSpPr/>
            <p:nvPr/>
          </p:nvCxnSpPr>
          <p:spPr>
            <a:xfrm>
              <a:off x="5288745" y="5085476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2D47DB2A-4210-4E32-AF63-B14CD62AD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941090"/>
              </p:ext>
            </p:extLst>
          </p:nvPr>
        </p:nvGraphicFramePr>
        <p:xfrm>
          <a:off x="8271701" y="1870700"/>
          <a:ext cx="1753200" cy="42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8D0E80DC-4665-4F74-BF4E-0EA829E86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1928640"/>
              </p:ext>
            </p:extLst>
          </p:nvPr>
        </p:nvGraphicFramePr>
        <p:xfrm>
          <a:off x="9393267" y="1870700"/>
          <a:ext cx="1207185" cy="42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C878089A-6AEB-772C-10A4-E2EC266C6E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3852256"/>
              </p:ext>
            </p:extLst>
          </p:nvPr>
        </p:nvGraphicFramePr>
        <p:xfrm>
          <a:off x="10458071" y="1916349"/>
          <a:ext cx="831423" cy="422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487F6D95-4976-0445-29F4-05FDDD58542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42779083"/>
                  </p:ext>
                </p:extLst>
              </p:nvPr>
            </p:nvGraphicFramePr>
            <p:xfrm>
              <a:off x="531248" y="2029270"/>
              <a:ext cx="4642985" cy="439040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487F6D95-4976-0445-29F4-05FDDD585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248" y="2029270"/>
                <a:ext cx="4642985" cy="43904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68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9B48-5687-2650-1B38-67A5518F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87B5A67-8C8E-CFBB-1D77-05BCFE80AB1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0A51EB-9DFF-93F5-3E9A-0DCAE1BFF4ED}"/>
              </a:ext>
            </a:extLst>
          </p:cNvPr>
          <p:cNvSpPr/>
          <p:nvPr/>
        </p:nvSpPr>
        <p:spPr>
          <a:xfrm>
            <a:off x="532930" y="1403928"/>
            <a:ext cx="1119075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E85EB4-27E2-6426-D411-C6892020F7B5}"/>
              </a:ext>
            </a:extLst>
          </p:cNvPr>
          <p:cNvSpPr txBox="1"/>
          <p:nvPr/>
        </p:nvSpPr>
        <p:spPr>
          <a:xfrm>
            <a:off x="898070" y="1563201"/>
            <a:ext cx="10701729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Prix par litre avant promotion moyen sur les marques de Gin chez Leclerc au 22 sept 2025.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08A04E-DB8E-BCBF-0D0F-AA05013561A1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10152F-CCCA-AC85-8AC6-5F3F8DEEED0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A102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D4E66-DED5-839F-B946-CFBB6A08BB2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1C605-7CB6-C29D-03EC-6A12362AF40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se positionne Bombay sur sa catégorie et quelle est sa performance par rapport à ses principaux concurrents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B3316E-FCFA-6C75-2BF0-5628C9EB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14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77822435-1F4C-FF80-44F1-0BB15B24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93539-3033-BDD7-117A-70CD10E288DA}"/>
              </a:ext>
            </a:extLst>
          </p:cNvPr>
          <p:cNvSpPr txBox="1"/>
          <p:nvPr/>
        </p:nvSpPr>
        <p:spPr>
          <a:xfrm>
            <a:off x="898070" y="1787741"/>
            <a:ext cx="10701729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Top [Top_marque] des marques de Gin en termes de distribution numérique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88CE80-B7DE-7AFD-4984-D59A87B2E77C}"/>
              </a:ext>
            </a:extLst>
          </p:cNvPr>
          <p:cNvSpPr/>
          <p:nvPr/>
        </p:nvSpPr>
        <p:spPr>
          <a:xfrm>
            <a:off x="10246567" y="5994873"/>
            <a:ext cx="1361288" cy="386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100" i="1">
                <a:solidFill>
                  <a:schemeClr val="tx1"/>
                </a:solidFill>
                <a:latin typeface="+mj-lt"/>
              </a:rPr>
              <a:t>Evol. DN VS 23 juin 2025</a:t>
            </a:r>
            <a:endParaRPr lang="fr-FR" sz="1100" i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CB548-A92F-2FA0-1D6D-B56C226D3FE4}"/>
              </a:ext>
            </a:extLst>
          </p:cNvPr>
          <p:cNvGrpSpPr/>
          <p:nvPr/>
        </p:nvGrpSpPr>
        <p:grpSpPr>
          <a:xfrm>
            <a:off x="1232573" y="2157445"/>
            <a:ext cx="10367226" cy="381872"/>
            <a:chOff x="898070" y="2157447"/>
            <a:chExt cx="10825618" cy="38187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9C2A39-91BD-1A5C-24D0-2FA09AED86F6}"/>
                </a:ext>
              </a:extLst>
            </p:cNvPr>
            <p:cNvGrpSpPr/>
            <p:nvPr/>
          </p:nvGrpSpPr>
          <p:grpSpPr>
            <a:xfrm>
              <a:off x="898070" y="2471085"/>
              <a:ext cx="10825618" cy="68234"/>
              <a:chOff x="1064302" y="2366155"/>
              <a:chExt cx="13233816" cy="6823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899699D-9E51-8D41-F915-70C923A1D864}"/>
                  </a:ext>
                </a:extLst>
              </p:cNvPr>
              <p:cNvSpPr/>
              <p:nvPr/>
            </p:nvSpPr>
            <p:spPr>
              <a:xfrm>
                <a:off x="106430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rgbClr val="E6A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1EE310D-8050-D184-4831-2973688298EC}"/>
                  </a:ext>
                </a:extLst>
              </p:cNvPr>
              <p:cNvSpPr/>
              <p:nvPr/>
            </p:nvSpPr>
            <p:spPr>
              <a:xfrm>
                <a:off x="557509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6FA17A6-C60C-9809-6B13-75382FCF238A}"/>
                  </a:ext>
                </a:extLst>
              </p:cNvPr>
              <p:cNvSpPr/>
              <p:nvPr/>
            </p:nvSpPr>
            <p:spPr>
              <a:xfrm>
                <a:off x="1008588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17592C9-36B5-18C9-3446-C40048916499}"/>
                </a:ext>
              </a:extLst>
            </p:cNvPr>
            <p:cNvGrpSpPr/>
            <p:nvPr/>
          </p:nvGrpSpPr>
          <p:grpSpPr>
            <a:xfrm>
              <a:off x="898070" y="2157447"/>
              <a:ext cx="10825618" cy="275029"/>
              <a:chOff x="1064302" y="2366155"/>
              <a:chExt cx="13233816" cy="682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B300B7A-63CD-42EF-4DBF-5312607BBB5E}"/>
                  </a:ext>
                </a:extLst>
              </p:cNvPr>
              <p:cNvSpPr/>
              <p:nvPr/>
            </p:nvSpPr>
            <p:spPr>
              <a:xfrm>
                <a:off x="1064302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rgbClr val="E6AF00"/>
                    </a:solidFill>
                  </a:rPr>
                  <a:t>Haut de gamme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21F64C64-42D5-4A6D-85E8-CE6426C095C8}"/>
                  </a:ext>
                </a:extLst>
              </p:cNvPr>
              <p:cNvSpPr/>
              <p:nvPr/>
            </p:nvSpPr>
            <p:spPr>
              <a:xfrm>
                <a:off x="5575092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accent4"/>
                    </a:solidFill>
                  </a:rPr>
                  <a:t>Milieu de gamme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AFDDE50-5A5F-92A1-5D47-8C6D84EE8F03}"/>
                  </a:ext>
                </a:extLst>
              </p:cNvPr>
              <p:cNvSpPr/>
              <p:nvPr/>
            </p:nvSpPr>
            <p:spPr>
              <a:xfrm>
                <a:off x="10085883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Entrée de gamme</a:t>
                </a:r>
              </a:p>
            </p:txBody>
          </p:sp>
        </p:grp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3D4A96A-5636-5A69-5563-EC674690B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293427"/>
              </p:ext>
            </p:extLst>
          </p:nvPr>
        </p:nvGraphicFramePr>
        <p:xfrm>
          <a:off x="532931" y="2654330"/>
          <a:ext cx="11079040" cy="3067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7C0899A-0D56-B611-3D89-20D2C67121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222474"/>
              </p:ext>
            </p:extLst>
          </p:nvPr>
        </p:nvGraphicFramePr>
        <p:xfrm>
          <a:off x="869165" y="5614576"/>
          <a:ext cx="10854523" cy="564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6656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579F-7D5A-9B6F-A43E-88CEB4EFA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500572D-0E15-A149-112E-F066B25F8C30}"/>
              </a:ext>
            </a:extLst>
          </p:cNvPr>
          <p:cNvSpPr/>
          <p:nvPr/>
        </p:nvSpPr>
        <p:spPr>
          <a:xfrm>
            <a:off x="0" y="1420305"/>
            <a:ext cx="8630480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C7F5E-4AC8-D859-D3AD-C441043E514A}"/>
              </a:ext>
            </a:extLst>
          </p:cNvPr>
          <p:cNvSpPr/>
          <p:nvPr/>
        </p:nvSpPr>
        <p:spPr>
          <a:xfrm>
            <a:off x="532930" y="1420305"/>
            <a:ext cx="759753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734B0C-717C-AAE5-035B-3B2464040043}"/>
              </a:ext>
            </a:extLst>
          </p:cNvPr>
          <p:cNvGrpSpPr/>
          <p:nvPr/>
        </p:nvGrpSpPr>
        <p:grpSpPr>
          <a:xfrm>
            <a:off x="8630480" y="0"/>
            <a:ext cx="3561521" cy="6858000"/>
            <a:chOff x="8630480" y="0"/>
            <a:chExt cx="3561521" cy="6858000"/>
          </a:xfrm>
        </p:grpSpPr>
        <p:pic>
          <p:nvPicPr>
            <p:cNvPr id="25" name="Picture 24" descr="Chess pieces">
              <a:extLst>
                <a:ext uri="{FF2B5EF4-FFF2-40B4-BE49-F238E27FC236}">
                  <a16:creationId xmlns:a16="http://schemas.microsoft.com/office/drawing/2014/main" id="{40279A33-A9FF-1BB5-EF4C-AF9A86BE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4" t="1" r="1" b="2169"/>
            <a:stretch>
              <a:fillRect/>
            </a:stretch>
          </p:blipFill>
          <p:spPr>
            <a:xfrm>
              <a:off x="8630480" y="0"/>
              <a:ext cx="356152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7A8477-BE78-4C64-35B9-CA8AFE6B2F02}"/>
                </a:ext>
              </a:extLst>
            </p:cNvPr>
            <p:cNvSpPr/>
            <p:nvPr/>
          </p:nvSpPr>
          <p:spPr>
            <a:xfrm>
              <a:off x="8630481" y="0"/>
              <a:ext cx="3561520" cy="6858000"/>
            </a:xfrm>
            <a:prstGeom prst="rect">
              <a:avLst/>
            </a:prstGeom>
            <a:solidFill>
              <a:srgbClr val="30323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F037EC-1F3B-00EA-ED51-C78BAF61661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AD4860-CF6F-5B6A-D6C6-03CFDD3CD3B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A104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DD111-A10B-82F2-3E4D-9EA448383CF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B585E-7D9E-25A0-72AC-9D9988AED24D}"/>
              </a:ext>
            </a:extLst>
          </p:cNvPr>
          <p:cNvSpPr txBox="1"/>
          <p:nvPr/>
        </p:nvSpPr>
        <p:spPr>
          <a:xfrm>
            <a:off x="898070" y="492774"/>
            <a:ext cx="7597539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positionnement et la distribution des concurrents de Bombay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8EEA32-9D70-4835-4BCA-206E1161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15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AAEFA-1E39-D608-1FA7-F3BABB5EC99D}"/>
              </a:ext>
            </a:extLst>
          </p:cNvPr>
          <p:cNvGrpSpPr/>
          <p:nvPr/>
        </p:nvGrpSpPr>
        <p:grpSpPr>
          <a:xfrm>
            <a:off x="898070" y="1563201"/>
            <a:ext cx="6418981" cy="534498"/>
            <a:chOff x="898071" y="1563201"/>
            <a:chExt cx="5478796" cy="534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FA32E1-5A1D-15BF-586D-048E435DD146}"/>
                </a:ext>
              </a:extLst>
            </p:cNvPr>
            <p:cNvSpPr txBox="1"/>
            <p:nvPr/>
          </p:nvSpPr>
          <p:spPr>
            <a:xfrm>
              <a:off x="898071" y="1563201"/>
              <a:ext cx="5478796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numérique des marques du groupe BACARDI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EE9EBF-B3AF-3E3D-05A8-861739EFD57E}"/>
                </a:ext>
              </a:extLst>
            </p:cNvPr>
            <p:cNvSpPr txBox="1"/>
            <p:nvPr/>
          </p:nvSpPr>
          <p:spPr>
            <a:xfrm>
              <a:off x="898071" y="1787741"/>
              <a:ext cx="5478796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Situation au 22 sept 2025 chez Leclerc et évolution depuis 23 juin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48CF7EB-A204-8EE1-2177-18BBA5798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903331"/>
              </p:ext>
            </p:extLst>
          </p:nvPr>
        </p:nvGraphicFramePr>
        <p:xfrm>
          <a:off x="8791575" y="4851853"/>
          <a:ext cx="3312000" cy="1546560"/>
        </p:xfrm>
        <a:graphic>
          <a:graphicData uri="http://schemas.openxmlformats.org/drawingml/2006/table">
            <a:tbl>
              <a:tblPr/>
              <a:tblGrid>
                <a:gridCol w="288000">
                  <a:extLst>
                    <a:ext uri="{9D8B030D-6E8A-4147-A177-3AD203B41FA5}">
                      <a16:colId xmlns:a16="http://schemas.microsoft.com/office/drawing/2014/main" val="3112293948"/>
                    </a:ext>
                  </a:extLst>
                </a:gridCol>
                <a:gridCol w="249251">
                  <a:extLst>
                    <a:ext uri="{9D8B030D-6E8A-4147-A177-3AD203B41FA5}">
                      <a16:colId xmlns:a16="http://schemas.microsoft.com/office/drawing/2014/main" val="2923283188"/>
                    </a:ext>
                  </a:extLst>
                </a:gridCol>
                <a:gridCol w="1118749">
                  <a:extLst>
                    <a:ext uri="{9D8B030D-6E8A-4147-A177-3AD203B41FA5}">
                      <a16:colId xmlns:a16="http://schemas.microsoft.com/office/drawing/2014/main" val="38466026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6935460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078936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5444113"/>
                    </a:ext>
                  </a:extLst>
                </a:gridCol>
              </a:tblGrid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Gvine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06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Tanqueray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659776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Bulldog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07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623819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Sakurao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08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517298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Xii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09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375144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➤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Bombay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##</a:t>
                      </a: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10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#REF!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17284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16E61DA-C454-2E7E-5D0A-A48FC901FA3C}"/>
              </a:ext>
            </a:extLst>
          </p:cNvPr>
          <p:cNvSpPr txBox="1"/>
          <p:nvPr/>
        </p:nvSpPr>
        <p:spPr>
          <a:xfrm>
            <a:off x="9086850" y="4492551"/>
            <a:ext cx="2886076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  <a:latin typeface="Aptos" panose="020B0004020202020204" pitchFamily="34" charset="0"/>
              </a:rPr>
              <a:t>Légende</a:t>
            </a:r>
          </a:p>
        </p:txBody>
      </p:sp>
      <p:pic>
        <p:nvPicPr>
          <p:cNvPr id="28" name="Picture 27" descr="A black and white logo&#10;&#10;AI-generated content may be incorrect.">
            <a:extLst>
              <a:ext uri="{FF2B5EF4-FFF2-40B4-BE49-F238E27FC236}">
                <a16:creationId xmlns:a16="http://schemas.microsoft.com/office/drawing/2014/main" id="{CD0C1694-54CC-E9F2-B0F0-DE2BEC41E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1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7534357"/>
              </p:ext>
            </p:extLst>
          </p:nvPr>
        </p:nvGraphicFramePr>
        <p:xfrm>
          <a:off x="898070" y="2167189"/>
          <a:ext cx="7059682" cy="4137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2742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D922-2584-D667-26B5-26421766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48146870-FF14-FF50-D60D-183E193BF82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5EC3B-3434-7020-AC07-691238BF5AFF}"/>
              </a:ext>
            </a:extLst>
          </p:cNvPr>
          <p:cNvSpPr/>
          <p:nvPr/>
        </p:nvSpPr>
        <p:spPr>
          <a:xfrm>
            <a:off x="532930" y="1403928"/>
            <a:ext cx="5036227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FF4386-FE9D-3DC6-073C-7D974DEA274D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538D14-7713-21DF-D7F8-F7204209FC3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A103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1BE2A-D4CA-05AB-9BFA-83E2B2A8FC6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E2C59-8989-5057-7BE3-2ECB3232481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Quels sont les territoires prix les plus occupés sur la catégorie Gin et comment se positionne Bombay sur son propre territoire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0277AF-64F7-CACF-6F84-6ABA69DA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16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B9CCB9E2-E47B-09A4-32E1-A1D13095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A19D51-D277-82EA-7C20-DF96154CDB0B}"/>
              </a:ext>
            </a:extLst>
          </p:cNvPr>
          <p:cNvGrpSpPr/>
          <p:nvPr/>
        </p:nvGrpSpPr>
        <p:grpSpPr>
          <a:xfrm>
            <a:off x="898070" y="1563201"/>
            <a:ext cx="4326467" cy="534498"/>
            <a:chOff x="1050129" y="1563201"/>
            <a:chExt cx="4326467" cy="5344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1F04D5-5343-2B15-2513-FFBF695FA4D1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Territoire prix des marques du groupe BACARDI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40493C-2E4F-B5B8-3CE0-6855E2A4CF6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Prix P5, moyen, et P95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D601F7-B01C-D10E-D18F-8E2CAEC73443}"/>
              </a:ext>
            </a:extLst>
          </p:cNvPr>
          <p:cNvGrpSpPr/>
          <p:nvPr/>
        </p:nvGrpSpPr>
        <p:grpSpPr>
          <a:xfrm>
            <a:off x="5874425" y="1563201"/>
            <a:ext cx="5925689" cy="534498"/>
            <a:chOff x="1050129" y="1563201"/>
            <a:chExt cx="4326467" cy="5344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D98909-7DEE-A870-395C-CBCABD9F5A72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Territoire prix détaillé de Bombay.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8DE500-4110-79EB-057C-8DDC96D2698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Distribution des occurrences prix par litre avant promo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4E7C22F-DFEF-F31E-5CFB-C0E17C13CD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862193"/>
              </p:ext>
            </p:extLst>
          </p:nvPr>
        </p:nvGraphicFramePr>
        <p:xfrm>
          <a:off x="3693221" y="1991949"/>
          <a:ext cx="2202465" cy="4185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AB47A2C-38FA-9D0C-F5C4-C74D5C141B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534631"/>
              </p:ext>
            </p:extLst>
          </p:nvPr>
        </p:nvGraphicFramePr>
        <p:xfrm>
          <a:off x="5808320" y="2069925"/>
          <a:ext cx="5991794" cy="415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9584237-E808-50C6-B946-779A94ACC8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045427"/>
              </p:ext>
            </p:extLst>
          </p:nvPr>
        </p:nvGraphicFramePr>
        <p:xfrm>
          <a:off x="532930" y="2033516"/>
          <a:ext cx="4018352" cy="4081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6E6FB69-7376-5BE5-16C6-C546471E25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576015"/>
              </p:ext>
            </p:extLst>
          </p:nvPr>
        </p:nvGraphicFramePr>
        <p:xfrm>
          <a:off x="10585732" y="2071412"/>
          <a:ext cx="1281600" cy="132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D57FFF8-40E1-A2DC-C115-E9FEB9012A81}"/>
              </a:ext>
            </a:extLst>
          </p:cNvPr>
          <p:cNvSpPr txBox="1"/>
          <p:nvPr/>
        </p:nvSpPr>
        <p:spPr>
          <a:xfrm>
            <a:off x="10716166" y="2565046"/>
            <a:ext cx="1019980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85%</a:t>
            </a:r>
            <a:endParaRPr lang="fr-FR" sz="1600" b="1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4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51698-B250-C635-C793-BC69BC24F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7C586E-7F92-D91F-37F2-8E6ACEEE5AB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9EE90-D3FB-E4ED-6DC2-859B5D2066D6}"/>
              </a:ext>
            </a:extLst>
          </p:cNvPr>
          <p:cNvSpPr/>
          <p:nvPr/>
        </p:nvSpPr>
        <p:spPr>
          <a:xfrm>
            <a:off x="532930" y="1403928"/>
            <a:ext cx="622797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D5C0680-B775-666A-3D8A-5F67B7948F5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04821-AEB8-192F-7D26-9C0B3F0B1D9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A105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EF745E7-0C5E-D87A-CA28-7F2D7839094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E846B85-73FC-D99F-01B9-5D3E095B2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8DE99-4C49-5557-1B9E-46BA9A202B2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Qui sont les principaux concurrents de Bombay sur son propre territoire prix et quelles sont les dynamiques concurrentielles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A07BDC-8655-CE81-74E6-C9AACA07E7EF}"/>
              </a:ext>
            </a:extLst>
          </p:cNvPr>
          <p:cNvGrpSpPr/>
          <p:nvPr/>
        </p:nvGrpSpPr>
        <p:grpSpPr>
          <a:xfrm>
            <a:off x="7334217" y="1563201"/>
            <a:ext cx="4326467" cy="534498"/>
            <a:chOff x="1050129" y="1563201"/>
            <a:chExt cx="4326467" cy="5344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CE87CA-DAAC-60DE-223A-1BC07DE30EA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 des principaux concurrents.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622584-9A0A-0A0D-29E5-CA9059F2762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Évolution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2856C1-0392-430F-A7E5-3DACC12EB8CD}"/>
              </a:ext>
            </a:extLst>
          </p:cNvPr>
          <p:cNvGrpSpPr/>
          <p:nvPr/>
        </p:nvGrpSpPr>
        <p:grpSpPr>
          <a:xfrm>
            <a:off x="898070" y="1563201"/>
            <a:ext cx="5414885" cy="534498"/>
            <a:chOff x="1050129" y="1563201"/>
            <a:chExt cx="4326467" cy="534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B9402C-5B36-AA5B-083B-4DE0A24BC53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Poids des marques sur le territoire de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CFBFA8-500F-9329-5BD3-D564DF7ED30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Répartition des produits proposées entre 30,00 € et 37,00 €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5C6FEB0B-E5F6-90E4-D795-61D2124CF5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0318564"/>
              </p:ext>
            </p:extLst>
          </p:nvPr>
        </p:nvGraphicFramePr>
        <p:xfrm>
          <a:off x="532933" y="2393004"/>
          <a:ext cx="4318468" cy="384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55B920D-7A55-92C8-51CD-9B1935260F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88180"/>
              </p:ext>
            </p:extLst>
          </p:nvPr>
        </p:nvGraphicFramePr>
        <p:xfrm>
          <a:off x="5030897" y="2401433"/>
          <a:ext cx="1282058" cy="3833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9FB626-60E7-91B6-8D14-133BEF3D50E4}"/>
              </a:ext>
            </a:extLst>
          </p:cNvPr>
          <p:cNvSpPr txBox="1"/>
          <p:nvPr/>
        </p:nvSpPr>
        <p:spPr>
          <a:xfrm>
            <a:off x="5156073" y="2104349"/>
            <a:ext cx="1128866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i="1" dirty="0">
                <a:latin typeface="Aptos" panose="020B0004020202020204" pitchFamily="34" charset="0"/>
              </a:rPr>
              <a:t>% références sur le territoire.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9815D4-368B-3060-CDBD-E15F0C2AFA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139325"/>
              </p:ext>
            </p:extLst>
          </p:nvPr>
        </p:nvGraphicFramePr>
        <p:xfrm>
          <a:off x="7192169" y="2114077"/>
          <a:ext cx="4568571" cy="3985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CD2B39CE-8BF1-D702-455E-FCF8AC29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2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C54B-1903-DF8E-D94F-D1CEEF6D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5471E0-ADDD-A1D2-44D0-8B3C17F42F47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403A13BB-BEA0-4CD9-4B93-53FE96DC8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3572" r="14514" b="2054"/>
          <a:stretch>
            <a:fillRect/>
          </a:stretch>
        </p:blipFill>
        <p:spPr>
          <a:xfrm>
            <a:off x="6777115" y="1403928"/>
            <a:ext cx="5414885" cy="4985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84AA6A-30AB-CF46-9E0B-3B8EE4EBB082}"/>
              </a:ext>
            </a:extLst>
          </p:cNvPr>
          <p:cNvSpPr/>
          <p:nvPr/>
        </p:nvSpPr>
        <p:spPr>
          <a:xfrm>
            <a:off x="532929" y="1403928"/>
            <a:ext cx="624418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CCE0C-1E8C-AE06-2F73-8FC1642E3CA2}"/>
              </a:ext>
            </a:extLst>
          </p:cNvPr>
          <p:cNvSpPr/>
          <p:nvPr/>
        </p:nvSpPr>
        <p:spPr>
          <a:xfrm>
            <a:off x="6777116" y="1403928"/>
            <a:ext cx="5414885" cy="4985388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2BE3163-EBC2-9267-573C-A5818115980D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D0AED-4653-AA92-F1EA-F8DB32FAC79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A106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553722E-6781-B14D-BCC7-BF6411DA8AC1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1BB69AA-0420-0BD1-70CC-2CA854917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6891C-D586-D8B0-3B74-120EE4522512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Quels sont les enjeux stratégiques du concurrent direct « TANQUERAY » chez Leclerc au cours des 3 derniers mois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5BF3A-0761-9758-6EFC-8FAFEEF107A9}"/>
              </a:ext>
            </a:extLst>
          </p:cNvPr>
          <p:cNvSpPr txBox="1"/>
          <p:nvPr/>
        </p:nvSpPr>
        <p:spPr>
          <a:xfrm>
            <a:off x="7131548" y="1563201"/>
            <a:ext cx="432646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Récapitulatif de la performance de TANQUERAY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53DF2-9BE1-7151-9E66-12765147ACAA}"/>
              </a:ext>
            </a:extLst>
          </p:cNvPr>
          <p:cNvSpPr txBox="1"/>
          <p:nvPr/>
        </p:nvSpPr>
        <p:spPr>
          <a:xfrm>
            <a:off x="898070" y="1563201"/>
            <a:ext cx="5414885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Évolution de la DN et du prix moyen de TANQUERAY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455D39A-FF07-CC38-A720-A88428FA7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831198"/>
              </p:ext>
            </p:extLst>
          </p:nvPr>
        </p:nvGraphicFramePr>
        <p:xfrm>
          <a:off x="7131548" y="2088602"/>
          <a:ext cx="4706020" cy="4027989"/>
        </p:xfrm>
        <a:graphic>
          <a:graphicData uri="http://schemas.openxmlformats.org/drawingml/2006/table">
            <a:tbl>
              <a:tblPr/>
              <a:tblGrid>
                <a:gridCol w="1832460">
                  <a:extLst>
                    <a:ext uri="{9D8B030D-6E8A-4147-A177-3AD203B41FA5}">
                      <a16:colId xmlns:a16="http://schemas.microsoft.com/office/drawing/2014/main" val="4095947439"/>
                    </a:ext>
                  </a:extLst>
                </a:gridCol>
                <a:gridCol w="747943">
                  <a:extLst>
                    <a:ext uri="{9D8B030D-6E8A-4147-A177-3AD203B41FA5}">
                      <a16:colId xmlns:a16="http://schemas.microsoft.com/office/drawing/2014/main" val="1502884613"/>
                    </a:ext>
                  </a:extLst>
                </a:gridCol>
                <a:gridCol w="747943">
                  <a:extLst>
                    <a:ext uri="{9D8B030D-6E8A-4147-A177-3AD203B41FA5}">
                      <a16:colId xmlns:a16="http://schemas.microsoft.com/office/drawing/2014/main" val="1380772683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3822924323"/>
                    </a:ext>
                  </a:extLst>
                </a:gridCol>
              </a:tblGrid>
              <a:tr h="2717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Valeur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Rang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Interprétation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536269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Distribution numérique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32,3%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6/23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Outsider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50352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Évolution de la distribution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+1,7pp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Légère progression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88111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Positionnement prix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28,5 €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18/23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Entrée de gamme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81061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Évolution prix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+1,0%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Hausse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5392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Produits par magasin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1,11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7/23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Moins de 2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89486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Évolution produits / mag.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+4%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Diversification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9166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Mise en avant du best seller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Faible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8/23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Faible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4954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Fréquence promotionnelle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4,4%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3/8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Faible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737617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Magasins en promotion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1769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54123F-E639-5590-A664-2EBE3B9EE7F7}"/>
              </a:ext>
            </a:extLst>
          </p:cNvPr>
          <p:cNvSpPr txBox="1"/>
          <p:nvPr/>
        </p:nvSpPr>
        <p:spPr>
          <a:xfrm>
            <a:off x="898070" y="3757033"/>
            <a:ext cx="5414885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Territoire prix de TANQUERAY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7EA9FE1-FA6D-C1F5-5B7A-FAA0AD1D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077E7-F1D9-18DC-1ED5-1C1E976B6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69" y="4113747"/>
            <a:ext cx="5606734" cy="2137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590A2-144C-3F50-5DD2-01A815ED1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71" y="1963888"/>
            <a:ext cx="5601631" cy="18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56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D4D5120-FDD3-1848-2FC6-CA31E79413DE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blipFill>
            <a:blip r:embed="rId5"/>
            <a:stretch>
              <a:fillRect t="-48594" b="-5874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2A97160F-2E8F-8025-B42D-BE72F17B2E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4" progId="TCLayout.ActiveDocument.1">
                  <p:embed/>
                </p:oleObj>
              </mc:Choice>
              <mc:Fallback>
                <p:oleObj name="think-cell Slide" r:id="rId6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A97160F-2E8F-8025-B42D-BE72F17B2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46EBC02-DDE4-3D6D-254A-19179D73ECB5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957509" y="3839721"/>
            <a:ext cx="996456" cy="40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b="1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94%</a:t>
            </a:r>
            <a:endParaRPr lang="fr-FR" b="1" noProof="0" dirty="0">
              <a:solidFill>
                <a:schemeClr val="accent4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5F81FF-73C4-2471-D625-7733FE1EB9D7}"/>
              </a:ext>
            </a:extLst>
          </p:cNvPr>
          <p:cNvSpPr/>
          <p:nvPr/>
        </p:nvSpPr>
        <p:spPr>
          <a:xfrm>
            <a:off x="701675" y="5035138"/>
            <a:ext cx="1810809" cy="1279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numérique et évolution entre 23 juin 2025 et 22 sept 2025 chez Leclerc.</a:t>
            </a:r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2F6A6F-3D98-7875-9607-D854821D3D23}"/>
              </a:ext>
            </a:extLst>
          </p:cNvPr>
          <p:cNvSpPr/>
          <p:nvPr/>
        </p:nvSpPr>
        <p:spPr>
          <a:xfrm>
            <a:off x="2967355" y="2991519"/>
            <a:ext cx="4799699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numérique par produit Bombay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Chez Leclerc au 22 sept 2025</a:t>
            </a:r>
            <a:endParaRPr lang="fr-FR" sz="1400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868ACA-C290-BE84-B959-12995FA55991}"/>
              </a:ext>
            </a:extLst>
          </p:cNvPr>
          <p:cNvSpPr/>
          <p:nvPr/>
        </p:nvSpPr>
        <p:spPr>
          <a:xfrm>
            <a:off x="0" y="0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F44A59-321B-8C1F-AB50-1DEE3E9EDFB5}"/>
              </a:ext>
            </a:extLst>
          </p:cNvPr>
          <p:cNvSpPr/>
          <p:nvPr/>
        </p:nvSpPr>
        <p:spPr>
          <a:xfrm>
            <a:off x="8153400" y="804333"/>
            <a:ext cx="3614107" cy="5689600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8FE893-89A6-9350-E8F4-4503A0487AB1}"/>
              </a:ext>
            </a:extLst>
          </p:cNvPr>
          <p:cNvGrpSpPr/>
          <p:nvPr/>
        </p:nvGrpSpPr>
        <p:grpSpPr>
          <a:xfrm>
            <a:off x="532932" y="246278"/>
            <a:ext cx="7530413" cy="710342"/>
            <a:chOff x="532932" y="246278"/>
            <a:chExt cx="7157805" cy="71034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C867D82-4402-295B-0834-352EADEBD2A6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30FA44-E48C-F85F-3EF4-E6EE595B1C8D}"/>
                </a:ext>
              </a:extLst>
            </p:cNvPr>
            <p:cNvSpPr txBox="1"/>
            <p:nvPr/>
          </p:nvSpPr>
          <p:spPr>
            <a:xfrm>
              <a:off x="898070" y="246278"/>
              <a:ext cx="4976355" cy="340735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600" noProof="0">
                  <a:solidFill>
                    <a:schemeClr val="bg1"/>
                  </a:solidFill>
                  <a:latin typeface="Aptos" panose="020B0004020202020204" pitchFamily="34" charset="0"/>
                </a:rPr>
                <a:t>C. Situation actuelle de Bombay</a:t>
              </a:r>
              <a:endParaRPr lang="fr-FR" sz="1600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53C6F3-7CF9-7D17-7307-33CF797C4730}"/>
                </a:ext>
              </a:extLst>
            </p:cNvPr>
            <p:cNvSpPr txBox="1"/>
            <p:nvPr/>
          </p:nvSpPr>
          <p:spPr>
            <a:xfrm>
              <a:off x="898070" y="492774"/>
              <a:ext cx="6792667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noProof="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XXX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5FD683-5C51-071E-2B4F-A7D1E7BC4E32}"/>
              </a:ext>
            </a:extLst>
          </p:cNvPr>
          <p:cNvGrpSpPr/>
          <p:nvPr/>
        </p:nvGrpSpPr>
        <p:grpSpPr>
          <a:xfrm>
            <a:off x="8593666" y="5164307"/>
            <a:ext cx="2797655" cy="914400"/>
            <a:chOff x="8593666" y="5164307"/>
            <a:chExt cx="2896659" cy="9144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AF380E5-9614-380B-897F-CE75FD724133}"/>
                </a:ext>
              </a:extLst>
            </p:cNvPr>
            <p:cNvSpPr/>
            <p:nvPr/>
          </p:nvSpPr>
          <p:spPr>
            <a:xfrm>
              <a:off x="8593666" y="5164307"/>
              <a:ext cx="1373293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CFF5091-C50C-27F0-5508-4F7CBF6FAAF8}"/>
                </a:ext>
              </a:extLst>
            </p:cNvPr>
            <p:cNvSpPr/>
            <p:nvPr/>
          </p:nvSpPr>
          <p:spPr>
            <a:xfrm>
              <a:off x="10117032" y="5164307"/>
              <a:ext cx="1373293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2" name="Graphic 21" descr="Beer with solid fill">
            <a:extLst>
              <a:ext uri="{FF2B5EF4-FFF2-40B4-BE49-F238E27FC236}">
                <a16:creationId xmlns:a16="http://schemas.microsoft.com/office/drawing/2014/main" id="{AC6F13D0-EB9D-3736-F826-F6CD2D451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9547" y="5265727"/>
            <a:ext cx="711560" cy="711560"/>
          </a:xfrm>
          <a:prstGeom prst="rect">
            <a:avLst/>
          </a:prstGeom>
        </p:spPr>
      </p:pic>
      <p:pic>
        <p:nvPicPr>
          <p:cNvPr id="24" name="Graphic 23" descr="Bottle with solid fill">
            <a:extLst>
              <a:ext uri="{FF2B5EF4-FFF2-40B4-BE49-F238E27FC236}">
                <a16:creationId xmlns:a16="http://schemas.microsoft.com/office/drawing/2014/main" id="{825C296B-5B74-52A1-24FC-4CD9539D7C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45284" y="5265727"/>
            <a:ext cx="711560" cy="71156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9338FB5-48D1-CCEB-0A95-C8600B9A01CA}"/>
              </a:ext>
            </a:extLst>
          </p:cNvPr>
          <p:cNvSpPr/>
          <p:nvPr/>
        </p:nvSpPr>
        <p:spPr>
          <a:xfrm>
            <a:off x="8686800" y="5669279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1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Prix/L moyen avant promotion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2D322-E966-84CE-7F36-05595CA1F700}"/>
              </a:ext>
            </a:extLst>
          </p:cNvPr>
          <p:cNvSpPr/>
          <p:nvPr/>
        </p:nvSpPr>
        <p:spPr>
          <a:xfrm>
            <a:off x="10158099" y="5669279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1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Fréquence promotionnelle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8795D5-439A-E83E-D80A-1B67FD35466C}"/>
              </a:ext>
            </a:extLst>
          </p:cNvPr>
          <p:cNvSpPr/>
          <p:nvPr/>
        </p:nvSpPr>
        <p:spPr>
          <a:xfrm>
            <a:off x="8686800" y="5293090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40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33,38 €</a:t>
            </a:r>
            <a:endParaRPr lang="fr-FR" sz="2400" noProof="0" dirty="0">
              <a:solidFill>
                <a:schemeClr val="accent3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E9A604-AFF5-C8EC-E410-3F6FA8A9EC52}"/>
              </a:ext>
            </a:extLst>
          </p:cNvPr>
          <p:cNvSpPr/>
          <p:nvPr/>
        </p:nvSpPr>
        <p:spPr>
          <a:xfrm>
            <a:off x="10158099" y="5293090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40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3%</a:t>
            </a:r>
            <a:endParaRPr lang="fr-FR" sz="2400" noProof="0" dirty="0">
              <a:solidFill>
                <a:schemeClr val="accent3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B09004E-F6BC-4720-492B-D4F452A9B9AE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096962" y="4119866"/>
            <a:ext cx="717550" cy="40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fr-FR" sz="1800" b="1" i="1">
                <a:solidFill>
                  <a:srgbClr val="2FB3B0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-0,1pp</a:t>
            </a:r>
            <a:endParaRPr kumimoji="0" lang="fr-FR" sz="1800" b="1" i="1" u="none" strike="noStrike" kern="1200" cap="none" spc="0" normalizeH="0" baseline="0" noProof="0" dirty="0">
              <a:ln>
                <a:noFill/>
              </a:ln>
              <a:solidFill>
                <a:srgbClr val="2FB3B0"/>
              </a:solidFill>
              <a:effectLst/>
              <a:uLnTx/>
              <a:uFillTx/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420B209-6252-BEA2-4B31-F970C7681F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8132291"/>
              </p:ext>
            </p:extLst>
          </p:nvPr>
        </p:nvGraphicFramePr>
        <p:xfrm>
          <a:off x="2881247" y="3538231"/>
          <a:ext cx="4847660" cy="2993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D964386-F1D6-3CA6-1C3E-817B803D1E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624151"/>
              </p:ext>
            </p:extLst>
          </p:nvPr>
        </p:nvGraphicFramePr>
        <p:xfrm>
          <a:off x="619125" y="3283763"/>
          <a:ext cx="1674000" cy="167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8392954-6A3F-ADB3-12B7-A089B5741C3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X001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BDE90B2D-3730-F5E2-624F-7B5033B47FD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41263556"/>
                  </p:ext>
                </p:extLst>
              </p:nvPr>
            </p:nvGraphicFramePr>
            <p:xfrm>
              <a:off x="8317029" y="956621"/>
              <a:ext cx="3360423" cy="39251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4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BDE90B2D-3730-F5E2-624F-7B5033B47F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17029" y="956621"/>
                <a:ext cx="3360423" cy="39251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53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27A3-1DD6-B50D-6448-10F27CF8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BBF1806-863B-EA30-11ED-4461CAB8B20A}"/>
              </a:ext>
            </a:extLst>
          </p:cNvPr>
          <p:cNvSpPr txBox="1"/>
          <p:nvPr/>
        </p:nvSpPr>
        <p:spPr>
          <a:xfrm>
            <a:off x="395242" y="246278"/>
            <a:ext cx="3716707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Périmètre de l’étude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C688AA-05A5-8B4C-969A-3DA664EFF849}"/>
              </a:ext>
            </a:extLst>
          </p:cNvPr>
          <p:cNvGrpSpPr/>
          <p:nvPr/>
        </p:nvGrpSpPr>
        <p:grpSpPr>
          <a:xfrm>
            <a:off x="394471" y="4802550"/>
            <a:ext cx="3479029" cy="1545205"/>
            <a:chOff x="394471" y="4968804"/>
            <a:chExt cx="3479029" cy="15452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E6CAD4-4B12-2CCF-90F8-BF99FAC1D16F}"/>
                </a:ext>
              </a:extLst>
            </p:cNvPr>
            <p:cNvSpPr/>
            <p:nvPr/>
          </p:nvSpPr>
          <p:spPr>
            <a:xfrm>
              <a:off x="395242" y="5344519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Informations collectées</a:t>
              </a:r>
            </a:p>
            <a:p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Localisation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du drive, liste des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produits proposés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prix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au litre,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format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(cl),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remise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immédiate, etc.</a:t>
              </a:r>
            </a:p>
          </p:txBody>
        </p:sp>
        <p:pic>
          <p:nvPicPr>
            <p:cNvPr id="25" name="Graphic 24" descr="Minimise with solid fill">
              <a:extLst>
                <a:ext uri="{FF2B5EF4-FFF2-40B4-BE49-F238E27FC236}">
                  <a16:creationId xmlns:a16="http://schemas.microsoft.com/office/drawing/2014/main" id="{6BB6D5E1-F341-EBA8-D755-8C7EE0A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4471" y="4968804"/>
              <a:ext cx="446754" cy="44675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D75354-E504-0701-E5B6-D674AA777BF7}"/>
              </a:ext>
            </a:extLst>
          </p:cNvPr>
          <p:cNvGrpSpPr/>
          <p:nvPr/>
        </p:nvGrpSpPr>
        <p:grpSpPr>
          <a:xfrm>
            <a:off x="318271" y="2998425"/>
            <a:ext cx="3555229" cy="1730591"/>
            <a:chOff x="318271" y="3074322"/>
            <a:chExt cx="3555229" cy="17305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1587E1-42A4-0D7E-BADF-A69B4221F37A}"/>
                </a:ext>
              </a:extLst>
            </p:cNvPr>
            <p:cNvSpPr/>
            <p:nvPr/>
          </p:nvSpPr>
          <p:spPr>
            <a:xfrm>
              <a:off x="395242" y="3478710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Périmètre des analyses</a:t>
              </a: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6" name="Graphic 25" descr="Tag with solid fill">
              <a:extLst>
                <a:ext uri="{FF2B5EF4-FFF2-40B4-BE49-F238E27FC236}">
                  <a16:creationId xmlns:a16="http://schemas.microsoft.com/office/drawing/2014/main" id="{F904D9F6-0B2C-6737-3DF7-D8AB695A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271" y="3074322"/>
              <a:ext cx="499638" cy="49963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3F33768-D183-34DC-D942-D58ED6D5590D}"/>
                </a:ext>
              </a:extLst>
            </p:cNvPr>
            <p:cNvSpPr/>
            <p:nvPr/>
          </p:nvSpPr>
          <p:spPr>
            <a:xfrm>
              <a:off x="395242" y="3820952"/>
              <a:ext cx="3478258" cy="983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L’étude est une analyse détaillée de la catégorie Gin chez Leclerc entre 23 juin 2025 et 22 sept 2025. </a:t>
              </a:r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A348B8-05BC-85F7-401D-8E36045359AE}"/>
              </a:ext>
            </a:extLst>
          </p:cNvPr>
          <p:cNvGrpSpPr/>
          <p:nvPr/>
        </p:nvGrpSpPr>
        <p:grpSpPr>
          <a:xfrm>
            <a:off x="318271" y="1157762"/>
            <a:ext cx="3555229" cy="1624629"/>
            <a:chOff x="318271" y="1157762"/>
            <a:chExt cx="3555229" cy="16246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A3A000-1FDD-6C40-A571-7B81A6493F05}"/>
                </a:ext>
              </a:extLst>
            </p:cNvPr>
            <p:cNvSpPr/>
            <p:nvPr/>
          </p:nvSpPr>
          <p:spPr>
            <a:xfrm>
              <a:off x="395242" y="1612901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Source utilisée</a:t>
              </a:r>
            </a:p>
            <a:p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L’ensemble des informations présentées ont été collectées directement sur les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sites internet des distributeurs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endParaRPr lang="fr-FR" sz="14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7" name="Graphic 26" descr="Grocery bag with solid fill">
              <a:extLst>
                <a:ext uri="{FF2B5EF4-FFF2-40B4-BE49-F238E27FC236}">
                  <a16:creationId xmlns:a16="http://schemas.microsoft.com/office/drawing/2014/main" id="{4F700886-86A8-B6ED-AE49-E560710A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271" y="1157762"/>
              <a:ext cx="499638" cy="49963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30D6EB9-7C3D-6D78-2219-50951BF1FEE5}"/>
              </a:ext>
            </a:extLst>
          </p:cNvPr>
          <p:cNvGrpSpPr/>
          <p:nvPr/>
        </p:nvGrpSpPr>
        <p:grpSpPr>
          <a:xfrm>
            <a:off x="4241800" y="0"/>
            <a:ext cx="7950200" cy="6085893"/>
            <a:chOff x="4241800" y="0"/>
            <a:chExt cx="7950200" cy="60476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077F09-D7D8-BB5E-78B8-5BC64309B05B}"/>
                </a:ext>
              </a:extLst>
            </p:cNvPr>
            <p:cNvSpPr/>
            <p:nvPr/>
          </p:nvSpPr>
          <p:spPr>
            <a:xfrm>
              <a:off x="8216900" y="3023841"/>
              <a:ext cx="3975100" cy="302384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107E50-0B5B-FA06-9335-8B1DEFF0B7F7}"/>
                </a:ext>
              </a:extLst>
            </p:cNvPr>
            <p:cNvSpPr/>
            <p:nvPr/>
          </p:nvSpPr>
          <p:spPr>
            <a:xfrm>
              <a:off x="4241800" y="0"/>
              <a:ext cx="3975100" cy="3023842"/>
            </a:xfrm>
            <a:prstGeom prst="rect">
              <a:avLst/>
            </a:prstGeom>
            <a:blipFill dpi="0" rotWithShape="1">
              <a:blip r:embed="rId10"/>
              <a:srcRect/>
              <a:tile tx="-1358900" ty="0" sx="10000" sy="10000" flip="none" algn="tl"/>
            </a:blip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5225876-6D87-BAEB-E494-FEC515E90EBE}"/>
                </a:ext>
              </a:extLst>
            </p:cNvPr>
            <p:cNvSpPr/>
            <p:nvPr/>
          </p:nvSpPr>
          <p:spPr>
            <a:xfrm>
              <a:off x="8216900" y="0"/>
              <a:ext cx="3975100" cy="3023842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EF25BE-0065-9547-06B3-58B33C896828}"/>
                </a:ext>
              </a:extLst>
            </p:cNvPr>
            <p:cNvSpPr/>
            <p:nvPr/>
          </p:nvSpPr>
          <p:spPr>
            <a:xfrm>
              <a:off x="4241800" y="3023841"/>
              <a:ext cx="3975100" cy="3023842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1FD6EF8-D58E-5A5A-6818-1305983309EC}"/>
                </a:ext>
              </a:extLst>
            </p:cNvPr>
            <p:cNvSpPr/>
            <p:nvPr/>
          </p:nvSpPr>
          <p:spPr>
            <a:xfrm>
              <a:off x="4241800" y="0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Drives inclus dans l’étude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0E5EB0E-ECA2-5472-9915-7DEA9982AF56}"/>
                </a:ext>
              </a:extLst>
            </p:cNvPr>
            <p:cNvSpPr/>
            <p:nvPr/>
          </p:nvSpPr>
          <p:spPr>
            <a:xfrm>
              <a:off x="8217600" y="0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Distributeur étudié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B79906-8409-B04C-FD30-C6C1E498527B}"/>
                </a:ext>
              </a:extLst>
            </p:cNvPr>
            <p:cNvSpPr/>
            <p:nvPr/>
          </p:nvSpPr>
          <p:spPr>
            <a:xfrm>
              <a:off x="4241800" y="3022253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Marques disponibles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4E506C2-28ED-28EB-CEF2-888637D7DB8A}"/>
                </a:ext>
              </a:extLst>
            </p:cNvPr>
            <p:cNvSpPr/>
            <p:nvPr/>
          </p:nvSpPr>
          <p:spPr>
            <a:xfrm>
              <a:off x="8217600" y="3022253"/>
              <a:ext cx="3974400" cy="3025430"/>
            </a:xfrm>
            <a:prstGeom prst="rect">
              <a:avLst/>
            </a:prstGeom>
            <a:solidFill>
              <a:srgbClr val="303237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Focus sur le dernier trimestre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9CCE27-787E-E6AE-D749-94FDD95A11DF}"/>
              </a:ext>
            </a:extLst>
          </p:cNvPr>
          <p:cNvGrpSpPr/>
          <p:nvPr/>
        </p:nvGrpSpPr>
        <p:grpSpPr>
          <a:xfrm>
            <a:off x="4241800" y="6085893"/>
            <a:ext cx="7950200" cy="772107"/>
            <a:chOff x="4241800" y="6085893"/>
            <a:chExt cx="7950200" cy="77210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58B86-690A-548E-28B8-A3FFF63346DB}"/>
                </a:ext>
              </a:extLst>
            </p:cNvPr>
            <p:cNvSpPr txBox="1"/>
            <p:nvPr/>
          </p:nvSpPr>
          <p:spPr>
            <a:xfrm>
              <a:off x="4241800" y="6085893"/>
              <a:ext cx="7950200" cy="7721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540000" tIns="108000" rIns="0" bIns="108000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Aptos" panose="020B0004020202020204" pitchFamily="34" charset="0"/>
                </a:rPr>
                <a:t>Pour toute </a:t>
              </a:r>
              <a:r>
                <a:rPr lang="fr-FR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demande d’évolution </a:t>
              </a:r>
              <a:r>
                <a:rPr lang="fr-FR" dirty="0">
                  <a:solidFill>
                    <a:schemeClr val="bg1"/>
                  </a:solidFill>
                  <a:latin typeface="Aptos" panose="020B0004020202020204" pitchFamily="34" charset="0"/>
                </a:rPr>
                <a:t>de cette présentation, n’hésitez pas à nous contacter directement (contact en fin de présentation).</a:t>
              </a:r>
              <a:endParaRPr lang="en-US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54" name="Graphic 53" descr="Lights On with solid fill">
              <a:extLst>
                <a:ext uri="{FF2B5EF4-FFF2-40B4-BE49-F238E27FC236}">
                  <a16:creationId xmlns:a16="http://schemas.microsoft.com/office/drawing/2014/main" id="{FA5BF1F1-A914-BD80-0789-F4DDD2C53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84545" y="6204857"/>
              <a:ext cx="471234" cy="47123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22F960-7A57-6024-1F2B-8D497B0FEF7B}"/>
              </a:ext>
            </a:extLst>
          </p:cNvPr>
          <p:cNvSpPr/>
          <p:nvPr/>
        </p:nvSpPr>
        <p:spPr>
          <a:xfrm>
            <a:off x="4599196" y="1544859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>
                <a:solidFill>
                  <a:prstClr val="white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755</a:t>
            </a:r>
            <a:endParaRPr lang="fr-FR" sz="7200" b="1" dirty="0">
              <a:solidFill>
                <a:prstClr val="white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2571D-6DFB-D595-A97F-E35F7BE921CE}"/>
              </a:ext>
            </a:extLst>
          </p:cNvPr>
          <p:cNvSpPr/>
          <p:nvPr/>
        </p:nvSpPr>
        <p:spPr>
          <a:xfrm>
            <a:off x="4599196" y="4581595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>
                <a:solidFill>
                  <a:srgbClr val="1B1C1F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23</a:t>
            </a:r>
            <a:endParaRPr lang="fr-FR" sz="7200" b="1" dirty="0">
              <a:solidFill>
                <a:srgbClr val="1B1C1F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9EBF4-0AB5-0C50-B7FE-B78181B47C18}"/>
              </a:ext>
            </a:extLst>
          </p:cNvPr>
          <p:cNvSpPr/>
          <p:nvPr/>
        </p:nvSpPr>
        <p:spPr>
          <a:xfrm>
            <a:off x="8573596" y="4581595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 Mois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AB87A5-E2F4-6A59-8B4D-6CF407C6E79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context01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E52D8-8886-647A-2952-6955C0E18863}"/>
              </a:ext>
            </a:extLst>
          </p:cNvPr>
          <p:cNvSpPr txBox="1"/>
          <p:nvPr/>
        </p:nvSpPr>
        <p:spPr>
          <a:xfrm>
            <a:off x="395242" y="491349"/>
            <a:ext cx="3716707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+mn-ea"/>
                <a:cs typeface="+mn-cs"/>
              </a:rPr>
              <a:t>Contexte de l’étude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 Black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350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E50BD-1BD7-D807-1C9E-B7AA8152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4AAE167-E2C9-3587-FAA4-1BB4CF0389C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black chess piece next to a silver pawn&#10;&#10;AI-generated content may be incorrect.">
            <a:extLst>
              <a:ext uri="{FF2B5EF4-FFF2-40B4-BE49-F238E27FC236}">
                <a16:creationId xmlns:a16="http://schemas.microsoft.com/office/drawing/2014/main" id="{E7D0F859-5F78-6D15-7105-1D0A65A2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7" r="27197"/>
          <a:stretch>
            <a:fillRect/>
          </a:stretch>
        </p:blipFill>
        <p:spPr>
          <a:xfrm>
            <a:off x="8669390" y="1403928"/>
            <a:ext cx="3522609" cy="4985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6192FE-2EA1-E272-3E82-825D3B7A98BE}"/>
              </a:ext>
            </a:extLst>
          </p:cNvPr>
          <p:cNvSpPr/>
          <p:nvPr/>
        </p:nvSpPr>
        <p:spPr>
          <a:xfrm>
            <a:off x="532929" y="1403928"/>
            <a:ext cx="813646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EDF424-C838-ACA0-3564-66F5CE48F19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587E90-6C08-3363-524B-67A5F0979D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A105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3B2-3984-1F23-08C0-7A0115AACDE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C. Situation actuelle de Bombay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A33C7-4298-CEB2-912E-31D0B494E52D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Quels sont les principaux enjeux stratégiques de Bombay chez Leclerc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11F944-13A2-3891-377C-A025AE33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20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9FF33FF8-DB52-A82A-D07F-9268B0D5C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F231DA2-9CED-E5B8-4D2F-221B17F3C08A}"/>
              </a:ext>
            </a:extLst>
          </p:cNvPr>
          <p:cNvSpPr txBox="1"/>
          <p:nvPr/>
        </p:nvSpPr>
        <p:spPr>
          <a:xfrm>
            <a:off x="898070" y="1563201"/>
            <a:ext cx="6418981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Récapitulatif de la performance de Bombay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5111BEA-B367-A8DE-5BEB-B25FC6F28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762715"/>
              </p:ext>
            </p:extLst>
          </p:nvPr>
        </p:nvGraphicFramePr>
        <p:xfrm>
          <a:off x="898070" y="2088602"/>
          <a:ext cx="7410205" cy="4065289"/>
        </p:xfrm>
        <a:graphic>
          <a:graphicData uri="http://schemas.openxmlformats.org/drawingml/2006/table">
            <a:tbl>
              <a:tblPr/>
              <a:tblGrid>
                <a:gridCol w="1764000">
                  <a:extLst>
                    <a:ext uri="{9D8B030D-6E8A-4147-A177-3AD203B41FA5}">
                      <a16:colId xmlns:a16="http://schemas.microsoft.com/office/drawing/2014/main" val="40959474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028846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80772683"/>
                    </a:ext>
                  </a:extLst>
                </a:gridCol>
                <a:gridCol w="1326205">
                  <a:extLst>
                    <a:ext uri="{9D8B030D-6E8A-4147-A177-3AD203B41FA5}">
                      <a16:colId xmlns:a16="http://schemas.microsoft.com/office/drawing/2014/main" val="382292432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89926397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87771896"/>
                    </a:ext>
                  </a:extLst>
                </a:gridCol>
              </a:tblGrid>
              <a:tr h="27423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Valeur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Rang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Interprétation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Premier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Dernier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36269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50352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88111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81061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5392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89486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9166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4954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737617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01769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FA93A1A-290B-58D9-ACF4-7E3DB5969A90}"/>
              </a:ext>
            </a:extLst>
          </p:cNvPr>
          <p:cNvSpPr/>
          <p:nvPr/>
        </p:nvSpPr>
        <p:spPr>
          <a:xfrm>
            <a:off x="8669389" y="1403928"/>
            <a:ext cx="3522612" cy="498538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ABF6A-D345-1094-D394-F2C912DBDEA2}"/>
              </a:ext>
            </a:extLst>
          </p:cNvPr>
          <p:cNvSpPr/>
          <p:nvPr/>
        </p:nvSpPr>
        <p:spPr>
          <a:xfrm>
            <a:off x="8974659" y="1692875"/>
            <a:ext cx="3097367" cy="4499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bg1"/>
                </a:solidFill>
              </a:rPr>
              <a:t>DISTRIBUTION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POSITIONNEMENT PRIX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ASSORTIMENT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PROMOTION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1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FEBEC-36D1-79C7-7A66-32B0F3EC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BEF3E0-876A-FD25-DD67-261769BD11A1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2FF7DC-F527-3540-9C04-1FAB4CA607EC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16194A-F962-8D75-76E5-DDA9407B770C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9BA2FD-49FF-9440-1FF9-6EC84109665C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endParaRPr lang="fr-FR" noProof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de la distribution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l’architecture de gamme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</a:t>
            </a: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n°2 :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cannibalisation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</a:p>
          <a:p>
            <a:pPr marL="857250" lvl="1" indent="-400050">
              <a:buFont typeface="+mj-lt"/>
              <a:buAutoNum type="alphaLcPeriod"/>
            </a:pPr>
            <a:endParaRPr lang="fr-FR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081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0244-B94A-279C-30C2-70DECF71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A16D2A-9D31-9DE6-CBFD-B2C34C7F1DBA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0725CB-45CA-1BEC-F3B6-ED64F90D1173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E6973-A560-75D4-A75E-34EA3F7AAE0A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B1669B-5E91-891D-6291-687549D596D8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DD2432-1CD6-88A3-2C34-B0297B52A994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Synthèse de la partie distribution et assortiment.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BF4CCF-867D-64D8-3997-F5B49D863D04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4BD35C-A429-399D-D855-9530E37B5E92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Quelles sont les grandes tendances de distribution des produits Bombay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6D67C-3A72-CB67-F901-96801C81CBFC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65A23-B44B-C10B-4CED-2465E76B7F51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CFC73A-5440-5634-9C35-E78F2F2DFBBC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Quelles sont les initiatives les plus prometteuses pour améliorer les ventes chez Leclerc ? 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980765-5266-5E98-7D57-D05485D53B17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76B00F-CA8C-FAFA-FB87-7F4EB982340B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19ED1B-D528-8B9D-A838-017DBE7B2CD7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sont les prochaines étapes à mettre en œuvre pour saisir le potentiel de distribution ?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DD2881-8A6A-3E75-C87F-25C7E605757D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7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F971B-CC58-4398-C942-83E4EE906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DFF680-3EC2-F1EA-AAC3-98F19D52F06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1094D-FFB0-24F5-A361-90EB820E4BC0}"/>
              </a:ext>
            </a:extLst>
          </p:cNvPr>
          <p:cNvSpPr/>
          <p:nvPr/>
        </p:nvSpPr>
        <p:spPr>
          <a:xfrm>
            <a:off x="532929" y="1403928"/>
            <a:ext cx="495151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C79BD9-F563-5B9E-582E-60E66BEDC23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7D914-2BD9-A449-3496-51EDEA10CEE0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72C6806-9AC2-DC10-5B30-2AFDD990E5E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État des lieux de la distribution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2721120-80C3-2F43-469A-84C83B49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77673-879E-B62F-CAA7-B35FF2373355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évolue la distribution numérique de Bombay chez Leclerc  au niveau national et par région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D66F62-A800-3191-D5F7-AD56B486D5E9}"/>
              </a:ext>
            </a:extLst>
          </p:cNvPr>
          <p:cNvGrpSpPr/>
          <p:nvPr/>
        </p:nvGrpSpPr>
        <p:grpSpPr>
          <a:xfrm>
            <a:off x="898070" y="1563201"/>
            <a:ext cx="4254501" cy="534498"/>
            <a:chOff x="1050129" y="1563201"/>
            <a:chExt cx="4326467" cy="534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7E1810-6F68-6380-D75F-7B76947D21C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distribution numérique de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DFD4BB-061A-5644-1837-76E88CB708F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9EEB8F-C4A7-4B03-3972-50D1E7BA2B67}"/>
              </a:ext>
            </a:extLst>
          </p:cNvPr>
          <p:cNvGrpSpPr/>
          <p:nvPr/>
        </p:nvGrpSpPr>
        <p:grpSpPr>
          <a:xfrm>
            <a:off x="5874424" y="1563201"/>
            <a:ext cx="5784643" cy="534498"/>
            <a:chOff x="1050129" y="1563201"/>
            <a:chExt cx="4326467" cy="5344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272E1F-9935-F159-8723-FC4E313F4F0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numérique par région et évolution en pp vs 23 juin 2025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A649C-B67A-9B2B-52DF-91E59178D07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9E9C25E3-0486-2884-4D07-BE5F6F050B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798523"/>
              </p:ext>
            </p:extLst>
          </p:nvPr>
        </p:nvGraphicFramePr>
        <p:xfrm>
          <a:off x="898070" y="2411699"/>
          <a:ext cx="4254501" cy="3800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1579468-BA23-3D1C-4014-E5AA286EF3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55056"/>
              </p:ext>
            </p:extLst>
          </p:nvPr>
        </p:nvGraphicFramePr>
        <p:xfrm>
          <a:off x="5874424" y="2182477"/>
          <a:ext cx="4675726" cy="4122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B7C4AB1A-A198-48D3-02DE-4CE7D31B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23</a:t>
            </a:fld>
            <a:endParaRPr lang="fr-FR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0424762-5B05-EBDE-3071-C07B48D1F2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559437"/>
              </p:ext>
            </p:extLst>
          </p:nvPr>
        </p:nvGraphicFramePr>
        <p:xfrm>
          <a:off x="10569034" y="2184966"/>
          <a:ext cx="1171693" cy="4117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84977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7CD18-53B7-4054-A9A8-B6ADA28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946E3E7-DB53-81E9-8C7D-B48F864B367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6F87C-5C7B-B964-A789-AED2C81F58F6}"/>
              </a:ext>
            </a:extLst>
          </p:cNvPr>
          <p:cNvSpPr/>
          <p:nvPr/>
        </p:nvSpPr>
        <p:spPr>
          <a:xfrm>
            <a:off x="532929" y="1403928"/>
            <a:ext cx="844172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05684-5C65-9EF9-1A18-73EC50AFE00F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État des lieux de la distribution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5663AF-6BD5-CFEC-2486-17E520060A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096AFC-BDE3-D7F4-7860-33751E7ECD1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E1337-210C-2476-3CB4-50EC50C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F41D80-87D2-64A7-1DD9-9C4B1B041F58}"/>
              </a:ext>
            </a:extLst>
          </p:cNvPr>
          <p:cNvSpPr txBox="1"/>
          <p:nvPr/>
        </p:nvSpPr>
        <p:spPr>
          <a:xfrm>
            <a:off x="898069" y="491349"/>
            <a:ext cx="11038557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La rotation du parc de magasins Leclerc adressés par Bombay est elle contrôlée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8E5096-5D04-FB68-8079-BA4DBD22333D}"/>
              </a:ext>
            </a:extLst>
          </p:cNvPr>
          <p:cNvGrpSpPr/>
          <p:nvPr/>
        </p:nvGrpSpPr>
        <p:grpSpPr>
          <a:xfrm>
            <a:off x="898070" y="1563201"/>
            <a:ext cx="5550231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1ED4C6-3F4F-4485-44C7-B40058405B4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Rotation du part de magasins adressés par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B6303-C8C4-2062-2CAC-01D1664EF38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9F3E9-AEE7-0015-722B-8A407D29B4D6}"/>
              </a:ext>
            </a:extLst>
          </p:cNvPr>
          <p:cNvSpPr/>
          <p:nvPr/>
        </p:nvSpPr>
        <p:spPr>
          <a:xfrm>
            <a:off x="9338718" y="2162272"/>
            <a:ext cx="2733308" cy="4030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endParaRPr lang="fr-FR" sz="1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9AC6FE-36EF-3D2F-00DC-75812E79B0CF}"/>
              </a:ext>
            </a:extLst>
          </p:cNvPr>
          <p:cNvSpPr txBox="1"/>
          <p:nvPr/>
        </p:nvSpPr>
        <p:spPr>
          <a:xfrm>
            <a:off x="9338719" y="1563201"/>
            <a:ext cx="273330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Commentaires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DE948DCE-57DC-23A4-96AD-03DC03003D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F78A9-82AA-4C6F-AD45-43DF650E2802}" type="slidenum">
              <a:rPr lang="fr-FR" smtClean="0"/>
              <a:pPr/>
              <a:t>24</a:t>
            </a:fld>
            <a:endParaRPr lang="fr-FR" dirty="0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D2249A15-4B0C-442C-83F1-C606C6A53A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8017961"/>
              </p:ext>
            </p:extLst>
          </p:nvPr>
        </p:nvGraphicFramePr>
        <p:xfrm>
          <a:off x="237508" y="2162272"/>
          <a:ext cx="8857124" cy="4059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495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8815-FA69-62F2-EADC-7F34BC5A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C552D2-253C-F980-6E40-CBE24B05F34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4B6964-37A6-D985-FA1E-B2B984CC4EFA}"/>
              </a:ext>
            </a:extLst>
          </p:cNvPr>
          <p:cNvSpPr/>
          <p:nvPr/>
        </p:nvSpPr>
        <p:spPr>
          <a:xfrm>
            <a:off x="532929" y="1403928"/>
            <a:ext cx="624418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DB41AED-B3BB-7D26-ED5F-E45A67734626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E980AE-A147-6182-A405-48333882915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2593C9A-2432-5BBD-ADD8-1CC8F3D756C3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Comprendre l’architecture de la gamme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7DBA42C-AD13-ADB3-8B5F-62DAB0EB0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C3E4D-5B9E-97E0-1FE8-98247F38DC4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positionnement et la performance des différents produits proposés par Bombay chez Leclerc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E9D7-D897-4519-7937-C7F9604B6E4C}"/>
              </a:ext>
            </a:extLst>
          </p:cNvPr>
          <p:cNvSpPr txBox="1"/>
          <p:nvPr/>
        </p:nvSpPr>
        <p:spPr>
          <a:xfrm>
            <a:off x="898070" y="1563201"/>
            <a:ext cx="5679509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Indice prix , distribution numérique (DN) et évolution de la DN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3CC74-9FDC-C498-406A-1C63085F3580}"/>
              </a:ext>
            </a:extLst>
          </p:cNvPr>
          <p:cNvSpPr txBox="1"/>
          <p:nvPr/>
        </p:nvSpPr>
        <p:spPr>
          <a:xfrm>
            <a:off x="898070" y="1787741"/>
            <a:ext cx="5658082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100 = prix de Gin Bombay Sapphire 70cl dans chaque magasin</a:t>
            </a:r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0842A99-62F1-501E-FC6F-35AAF3708C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867626"/>
              </p:ext>
            </p:extLst>
          </p:nvPr>
        </p:nvGraphicFramePr>
        <p:xfrm>
          <a:off x="898072" y="2247875"/>
          <a:ext cx="5607398" cy="4067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346F8C0-213C-0D63-7C94-8A248F09C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991172"/>
              </p:ext>
            </p:extLst>
          </p:nvPr>
        </p:nvGraphicFramePr>
        <p:xfrm>
          <a:off x="6998078" y="1993900"/>
          <a:ext cx="4922276" cy="4140200"/>
        </p:xfrm>
        <a:graphic>
          <a:graphicData uri="http://schemas.openxmlformats.org/drawingml/2006/table">
            <a:tbl>
              <a:tblPr/>
              <a:tblGrid>
                <a:gridCol w="470511">
                  <a:extLst>
                    <a:ext uri="{9D8B030D-6E8A-4147-A177-3AD203B41FA5}">
                      <a16:colId xmlns:a16="http://schemas.microsoft.com/office/drawing/2014/main" val="1070292848"/>
                    </a:ext>
                  </a:extLst>
                </a:gridCol>
                <a:gridCol w="1845854">
                  <a:extLst>
                    <a:ext uri="{9D8B030D-6E8A-4147-A177-3AD203B41FA5}">
                      <a16:colId xmlns:a16="http://schemas.microsoft.com/office/drawing/2014/main" val="3214196264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3223849281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1837650853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1946880361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Point de vente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Évolution 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Indice prix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472422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Gin Bombay Sapphire 70cl</a:t>
                      </a:r>
                      <a:endParaRPr lang="fr-FR" sz="1200" b="0" i="0" u="none" strike="noStrike" dirty="0">
                        <a:solidFill>
                          <a:schemeClr val="tx2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+0,1pp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100</a:t>
                      </a:r>
                      <a:endParaRPr lang="fr-FR" sz="1200" b="0" i="0" u="none" strike="noStrike" dirty="0">
                        <a:solidFill>
                          <a:schemeClr val="tx2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251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Citron Pressé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-6,9pp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104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32739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Sapphire Sunset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-4,2pp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448619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Bramble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-2,5pp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395321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Gin Bombay Sapphire East 70cl</a:t>
                      </a:r>
                      <a:endParaRPr lang="en-US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+0,1pp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1795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- Sapphire - 70cl (coffret)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#DIV/0!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1415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Gin Bombay Sapphire édition limitée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627585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2246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573EF4B-F824-32FD-3D45-AC364E8DE5B8}"/>
              </a:ext>
            </a:extLst>
          </p:cNvPr>
          <p:cNvSpPr txBox="1"/>
          <p:nvPr/>
        </p:nvSpPr>
        <p:spPr>
          <a:xfrm>
            <a:off x="6998079" y="1563201"/>
            <a:ext cx="497295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Légende (évolution entre 23 juin 2025 et 22 sept 2025)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E37D63F-5D59-409B-3DDA-FF0F72A4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1333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8B55-9492-7D6C-7649-491AB4ED4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40306-01A5-D612-EFB5-E499E85466C0}"/>
              </a:ext>
            </a:extLst>
          </p:cNvPr>
          <p:cNvSpPr/>
          <p:nvPr/>
        </p:nvSpPr>
        <p:spPr>
          <a:xfrm>
            <a:off x="0" y="1403928"/>
            <a:ext cx="6091462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F3A7AF-E076-A378-CF51-38DDAA2EDB1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ED4478-EFD0-E055-E2B0-74E420F49FA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B004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12CA1C8-7A49-C2A1-D999-28DA8B628851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F1F3B91-FAA1-D9EB-68CD-D080D1C39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89726-2405-19D6-3EF8-BE81CABDB039}"/>
              </a:ext>
            </a:extLst>
          </p:cNvPr>
          <p:cNvSpPr txBox="1"/>
          <p:nvPr/>
        </p:nvSpPr>
        <p:spPr>
          <a:xfrm>
            <a:off x="898070" y="492774"/>
            <a:ext cx="4635831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potentiel représentent les magasins non adressés ? </a:t>
            </a:r>
          </a:p>
        </p:txBody>
      </p:sp>
      <p:pic>
        <p:nvPicPr>
          <p:cNvPr id="12" name="Picture 11" descr="Chess pieces">
            <a:extLst>
              <a:ext uri="{FF2B5EF4-FFF2-40B4-BE49-F238E27FC236}">
                <a16:creationId xmlns:a16="http://schemas.microsoft.com/office/drawing/2014/main" id="{F583BA68-47CE-0369-3AEF-3D53C7B8D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0" t="1" r="1" b="2169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583266-80B3-9649-5FAD-DC96CEE23C2F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DD94BE-E6F5-F05B-9B9C-C80026083397}"/>
              </a:ext>
            </a:extLst>
          </p:cNvPr>
          <p:cNvGrpSpPr/>
          <p:nvPr/>
        </p:nvGrpSpPr>
        <p:grpSpPr>
          <a:xfrm>
            <a:off x="6594305" y="491349"/>
            <a:ext cx="5302520" cy="833178"/>
            <a:chOff x="6594305" y="491349"/>
            <a:chExt cx="5302520" cy="8331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A16094-B5D7-8B27-2AE7-0E44A25022BD}"/>
                </a:ext>
              </a:extLst>
            </p:cNvPr>
            <p:cNvSpPr txBox="1"/>
            <p:nvPr/>
          </p:nvSpPr>
          <p:spPr>
            <a:xfrm>
              <a:off x="6988318" y="491349"/>
              <a:ext cx="4908507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Adresser ces 10 magasins augmenterait le CA de ~1%</a:t>
              </a:r>
              <a:endParaRPr lang="fr-FR" sz="28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446378C-22EC-5850-F886-36154A057B3A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914B67C-E3CA-C1BA-57EC-0F611CC2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430DD138-7B62-8011-42F6-C0475F157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F5B4C8B-4CAC-999C-49B5-CD1F7D353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262446"/>
              </p:ext>
            </p:extLst>
          </p:nvPr>
        </p:nvGraphicFramePr>
        <p:xfrm>
          <a:off x="6510867" y="1482475"/>
          <a:ext cx="5321319" cy="4828295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44315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978227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124996572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557721351"/>
                    </a:ext>
                  </a:extLst>
                </a:gridCol>
              </a:tblGrid>
              <a:tr h="37667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Score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Point de vente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Code </a:t>
                      </a:r>
                    </a:p>
                    <a:p>
                      <a:pPr algn="ctr"/>
                      <a:r>
                        <a:rPr lang="fr-FR" sz="1100" dirty="0"/>
                        <a:t>postal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Dernière observation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Nombre de spiritueux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/>
                        <a:t>Nombre de Gin</a:t>
                      </a:r>
                      <a:endParaRPr lang="fr-F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75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Saint-Dizier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52100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64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Longvic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21600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63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Saint-Quentin-Fallavier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38070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56</a:t>
                      </a:r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Haudainville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55100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56</a:t>
                      </a:r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Saint-Mihiel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55300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56</a:t>
                      </a:r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Verdun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55100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51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Barbezieux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16300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48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Bar-sur-Aube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10200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0975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47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Oulins / Anet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28260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817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47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Peronne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80200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99767"/>
                  </a:ext>
                </a:extLst>
              </a:tr>
            </a:tbl>
          </a:graphicData>
        </a:graphic>
      </p:graphicFrame>
      <p:pic>
        <p:nvPicPr>
          <p:cNvPr id="20" name="Picture 4" descr="Logo Microsoft Excel – Logos PNG">
            <a:extLst>
              <a:ext uri="{FF2B5EF4-FFF2-40B4-BE49-F238E27FC236}">
                <a16:creationId xmlns:a16="http://schemas.microsoft.com/office/drawing/2014/main" id="{DFDA3B64-0D42-F928-D278-B5F912B2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96" y="6408230"/>
            <a:ext cx="329454" cy="32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065CBB-654C-7514-31D7-062C66E50542}"/>
              </a:ext>
            </a:extLst>
          </p:cNvPr>
          <p:cNvSpPr/>
          <p:nvPr/>
        </p:nvSpPr>
        <p:spPr>
          <a:xfrm>
            <a:off x="7365554" y="6405694"/>
            <a:ext cx="1706553" cy="32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000" b="1" dirty="0"/>
              <a:t>Liste complète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5624670-35E4-29BA-A035-AB1FE651AB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436474"/>
              </p:ext>
            </p:extLst>
          </p:nvPr>
        </p:nvGraphicFramePr>
        <p:xfrm>
          <a:off x="10173505" y="1693663"/>
          <a:ext cx="907200" cy="479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C270FE57-68B8-7304-379C-95A2C37E96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896249"/>
              </p:ext>
            </p:extLst>
          </p:nvPr>
        </p:nvGraphicFramePr>
        <p:xfrm>
          <a:off x="10928536" y="1722144"/>
          <a:ext cx="907200" cy="479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41863285-25F0-8576-C01B-62469A62FCEE}"/>
              </a:ext>
            </a:extLst>
          </p:cNvPr>
          <p:cNvGrpSpPr/>
          <p:nvPr/>
        </p:nvGrpSpPr>
        <p:grpSpPr>
          <a:xfrm>
            <a:off x="409367" y="2403407"/>
            <a:ext cx="3612959" cy="3612959"/>
            <a:chOff x="783660" y="2021705"/>
            <a:chExt cx="3994662" cy="399466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2A6C76-623A-2361-F321-FDFA13A3EA05}"/>
                </a:ext>
              </a:extLst>
            </p:cNvPr>
            <p:cNvSpPr/>
            <p:nvPr/>
          </p:nvSpPr>
          <p:spPr>
            <a:xfrm>
              <a:off x="783660" y="2021705"/>
              <a:ext cx="3994662" cy="399466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0DCCF-B4FB-A3AA-A220-EB0677AAEC2B}"/>
                </a:ext>
              </a:extLst>
            </p:cNvPr>
            <p:cNvSpPr/>
            <p:nvPr/>
          </p:nvSpPr>
          <p:spPr>
            <a:xfrm>
              <a:off x="1402119" y="3258621"/>
              <a:ext cx="2757746" cy="275774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D90D16-1E7F-24DC-AD82-5E8BFD7C3E72}"/>
                </a:ext>
              </a:extLst>
            </p:cNvPr>
            <p:cNvSpPr/>
            <p:nvPr/>
          </p:nvSpPr>
          <p:spPr>
            <a:xfrm>
              <a:off x="2040658" y="4532982"/>
              <a:ext cx="1480666" cy="148066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rtlCol="0" anchor="ctr"/>
            <a:lstStyle/>
            <a:p>
              <a:pPr algn="ctr"/>
              <a:r>
                <a:rPr lang="fr-FR" sz="2800" b="1" noProof="0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endParaRPr lang="fr-FR" sz="28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D6CAC21-0AC9-72DA-2516-DA4BA34C5B13}"/>
                </a:ext>
              </a:extLst>
            </p:cNvPr>
            <p:cNvSpPr/>
            <p:nvPr/>
          </p:nvSpPr>
          <p:spPr>
            <a:xfrm>
              <a:off x="1666514" y="3610553"/>
              <a:ext cx="2228954" cy="34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800" b="1" noProof="0">
                  <a:solidFill>
                    <a:schemeClr val="tx2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  <a:endParaRPr lang="fr-FR" sz="2800" b="1" noProof="0" dirty="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C7DE0D-DCF1-1416-514B-2339AC27BD2D}"/>
                </a:ext>
              </a:extLst>
            </p:cNvPr>
            <p:cNvSpPr/>
            <p:nvPr/>
          </p:nvSpPr>
          <p:spPr>
            <a:xfrm>
              <a:off x="1666514" y="2336150"/>
              <a:ext cx="2228954" cy="34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800" b="1" noProof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  <a:endParaRPr lang="fr-FR" sz="2800" b="1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DAA7CAC-9F1C-7DCF-7F7F-049C3222B387}"/>
              </a:ext>
            </a:extLst>
          </p:cNvPr>
          <p:cNvSpPr/>
          <p:nvPr/>
        </p:nvSpPr>
        <p:spPr>
          <a:xfrm>
            <a:off x="4014249" y="5437746"/>
            <a:ext cx="1776388" cy="641928"/>
          </a:xfrm>
          <a:prstGeom prst="roundRect">
            <a:avLst/>
          </a:prstGeom>
          <a:solidFill>
            <a:srgbClr val="2030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0" name="Graphic 49" descr="Plant with solid fill">
            <a:extLst>
              <a:ext uri="{FF2B5EF4-FFF2-40B4-BE49-F238E27FC236}">
                <a16:creationId xmlns:a16="http://schemas.microsoft.com/office/drawing/2014/main" id="{62A591D0-B27B-2F6C-AD5A-3D284E92F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57547" y="5525029"/>
            <a:ext cx="613713" cy="61371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3B55932-D351-0724-FE76-6A99E443E644}"/>
              </a:ext>
            </a:extLst>
          </p:cNvPr>
          <p:cNvSpPr/>
          <p:nvPr/>
        </p:nvSpPr>
        <p:spPr>
          <a:xfrm>
            <a:off x="4555392" y="5489308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+0,2%</a:t>
            </a:r>
            <a:endParaRPr lang="fr-FR" sz="20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B4C6962-0A49-3726-F1E3-46116E330231}"/>
              </a:ext>
            </a:extLst>
          </p:cNvPr>
          <p:cNvSpPr/>
          <p:nvPr/>
        </p:nvSpPr>
        <p:spPr>
          <a:xfrm>
            <a:off x="4112176" y="2973980"/>
            <a:ext cx="1776388" cy="641928"/>
          </a:xfrm>
          <a:prstGeom prst="roundRect">
            <a:avLst/>
          </a:prstGeom>
          <a:solidFill>
            <a:srgbClr val="8F9D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5" name="Graphic 54" descr="Plant with solid fill">
            <a:extLst>
              <a:ext uri="{FF2B5EF4-FFF2-40B4-BE49-F238E27FC236}">
                <a16:creationId xmlns:a16="http://schemas.microsoft.com/office/drawing/2014/main" id="{1AC39694-602E-9419-71F5-3D4238DE8E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5474" y="3061263"/>
            <a:ext cx="613713" cy="6137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1A876BE-9D98-D95D-5B5C-DAEE6FDABFFD}"/>
              </a:ext>
            </a:extLst>
          </p:cNvPr>
          <p:cNvSpPr/>
          <p:nvPr/>
        </p:nvSpPr>
        <p:spPr>
          <a:xfrm>
            <a:off x="4653319" y="3025542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+1,4%</a:t>
            </a:r>
            <a:endParaRPr lang="fr-FR" sz="20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04531CC-77BF-5707-58C0-6ABF38CD594D}"/>
              </a:ext>
            </a:extLst>
          </p:cNvPr>
          <p:cNvSpPr/>
          <p:nvPr/>
        </p:nvSpPr>
        <p:spPr>
          <a:xfrm>
            <a:off x="1356003" y="1558574"/>
            <a:ext cx="1776388" cy="641928"/>
          </a:xfrm>
          <a:prstGeom prst="roundRect">
            <a:avLst/>
          </a:prstGeom>
          <a:solidFill>
            <a:srgbClr val="C7CE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9" name="Graphic 58" descr="Plant with solid fill">
            <a:extLst>
              <a:ext uri="{FF2B5EF4-FFF2-40B4-BE49-F238E27FC236}">
                <a16:creationId xmlns:a16="http://schemas.microsoft.com/office/drawing/2014/main" id="{1F44A3A7-102D-74F3-5788-31E1A217B1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9301" y="1645857"/>
            <a:ext cx="613713" cy="61371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ACC9E43-D0ED-138B-DB2B-069F42B063C4}"/>
              </a:ext>
            </a:extLst>
          </p:cNvPr>
          <p:cNvSpPr/>
          <p:nvPr/>
        </p:nvSpPr>
        <p:spPr>
          <a:xfrm>
            <a:off x="1897146" y="1610136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+2,1%</a:t>
            </a:r>
            <a:endParaRPr lang="fr-FR" sz="2000" b="1" noProof="0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8F07168-36BD-2A2F-80BF-FD831D600138}"/>
              </a:ext>
            </a:extLst>
          </p:cNvPr>
          <p:cNvCxnSpPr>
            <a:cxnSpLocks/>
            <a:stCxn id="49" idx="1"/>
            <a:endCxn id="44" idx="6"/>
          </p:cNvCxnSpPr>
          <p:nvPr/>
        </p:nvCxnSpPr>
        <p:spPr>
          <a:xfrm rot="10800000">
            <a:off x="2885439" y="5344316"/>
            <a:ext cx="1128810" cy="414395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87FA2A8D-4637-A085-4DAF-20CAC2464203}"/>
              </a:ext>
            </a:extLst>
          </p:cNvPr>
          <p:cNvCxnSpPr>
            <a:cxnSpLocks/>
            <a:stCxn id="54" idx="1"/>
            <a:endCxn id="43" idx="6"/>
          </p:cNvCxnSpPr>
          <p:nvPr/>
        </p:nvCxnSpPr>
        <p:spPr>
          <a:xfrm rot="10800000" flipV="1">
            <a:off x="3462964" y="3294943"/>
            <a:ext cx="649212" cy="1474305"/>
          </a:xfrm>
          <a:prstGeom prst="bentConnector3">
            <a:avLst>
              <a:gd name="adj1" fmla="val 50000"/>
            </a:avLst>
          </a:prstGeom>
          <a:ln w="38100">
            <a:solidFill>
              <a:srgbClr val="8F9DE2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Connector: Elbow 1037">
            <a:extLst>
              <a:ext uri="{FF2B5EF4-FFF2-40B4-BE49-F238E27FC236}">
                <a16:creationId xmlns:a16="http://schemas.microsoft.com/office/drawing/2014/main" id="{B2B33545-A310-5E10-264B-E9B07258605E}"/>
              </a:ext>
            </a:extLst>
          </p:cNvPr>
          <p:cNvCxnSpPr>
            <a:cxnSpLocks/>
            <a:stCxn id="58" idx="1"/>
            <a:endCxn id="42" idx="1"/>
          </p:cNvCxnSpPr>
          <p:nvPr/>
        </p:nvCxnSpPr>
        <p:spPr>
          <a:xfrm rot="10800000" flipV="1">
            <a:off x="938473" y="1879537"/>
            <a:ext cx="417530" cy="1052975"/>
          </a:xfrm>
          <a:prstGeom prst="bentConnector2">
            <a:avLst/>
          </a:prstGeom>
          <a:ln w="38100">
            <a:solidFill>
              <a:srgbClr val="C7CEF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DD86279-22E5-FF12-EC96-D6D13E2A4BDC}"/>
              </a:ext>
            </a:extLst>
          </p:cNvPr>
          <p:cNvSpPr/>
          <p:nvPr/>
        </p:nvSpPr>
        <p:spPr>
          <a:xfrm>
            <a:off x="3475920" y="1582624"/>
            <a:ext cx="2412644" cy="1018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r"/>
            <a:r>
              <a:rPr lang="fr-FR" sz="1400" b="1">
                <a:solidFill>
                  <a:schemeClr val="tx1">
                    <a:lumMod val="90000"/>
                    <a:lumOff val="10000"/>
                  </a:schemeClr>
                </a:solidFill>
              </a:rPr>
              <a:t>Interprétation :</a:t>
            </a:r>
          </a:p>
          <a:p>
            <a:pPr algn="r"/>
            <a:r>
              <a:rPr lang="fr-FR" sz="1400" b="1">
                <a:solidFill>
                  <a:schemeClr val="tx1">
                    <a:lumMod val="90000"/>
                    <a:lumOff val="10000"/>
                  </a:schemeClr>
                </a:solidFill>
              </a:rPr>
              <a:t>Hausse potentiel du CA chez Leclerc en cas de capture de 100% des magasins d’un périmètre.</a:t>
            </a:r>
            <a:endParaRPr lang="fr-FR" sz="14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C08CBF93-A541-B9A1-A595-305876852B39}"/>
              </a:ext>
            </a:extLst>
          </p:cNvPr>
          <p:cNvSpPr/>
          <p:nvPr/>
        </p:nvSpPr>
        <p:spPr>
          <a:xfrm>
            <a:off x="155083" y="5637702"/>
            <a:ext cx="1557001" cy="605859"/>
          </a:xfrm>
          <a:prstGeom prst="wedgeRectCallout">
            <a:avLst>
              <a:gd name="adj1" fmla="val 38350"/>
              <a:gd name="adj2" fmla="val -7171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noProof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Aucun produit Bombay vendu sur les 3 derniers mois.</a:t>
            </a:r>
            <a:endParaRPr lang="fr-FR" sz="1200" noProof="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24CD16-7378-5BE1-3ADB-9CAE5A976907}"/>
              </a:ext>
            </a:extLst>
          </p:cNvPr>
          <p:cNvSpPr/>
          <p:nvPr/>
        </p:nvSpPr>
        <p:spPr>
          <a:xfrm>
            <a:off x="1602725" y="5440760"/>
            <a:ext cx="1226243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sz="14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Océan bleu</a:t>
            </a: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endParaRPr lang="fr-FR" sz="1400" b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CF61E4-8D4B-FF53-F894-1487B3E2A99F}"/>
              </a:ext>
            </a:extLst>
          </p:cNvPr>
          <p:cNvSpPr/>
          <p:nvPr/>
        </p:nvSpPr>
        <p:spPr>
          <a:xfrm>
            <a:off x="1360131" y="4218063"/>
            <a:ext cx="1711432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i="1" dirty="0">
                <a:solidFill>
                  <a:schemeClr val="tx2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Potentiel modéré</a:t>
            </a:r>
          </a:p>
          <a:p>
            <a:pPr algn="ctr"/>
            <a:r>
              <a:rPr lang="fr-FR" sz="1400" b="1" dirty="0">
                <a:solidFill>
                  <a:schemeClr val="tx2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91E59-EE8A-3782-510B-D0A3F122C8B0}"/>
              </a:ext>
            </a:extLst>
          </p:cNvPr>
          <p:cNvSpPr/>
          <p:nvPr/>
        </p:nvSpPr>
        <p:spPr>
          <a:xfrm>
            <a:off x="1360131" y="3059974"/>
            <a:ext cx="1711432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Potentiel faible</a:t>
            </a:r>
          </a:p>
          <a:p>
            <a:pPr algn="ctr"/>
            <a:r>
              <a:rPr lang="fr-F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1F396-CE59-E0B6-C1BC-D312509755C4}"/>
              </a:ext>
            </a:extLst>
          </p:cNvPr>
          <p:cNvSpPr/>
          <p:nvPr/>
        </p:nvSpPr>
        <p:spPr>
          <a:xfrm>
            <a:off x="4555392" y="5757557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1148D9-A07E-0E58-D595-312ECD64ABB2}"/>
              </a:ext>
            </a:extLst>
          </p:cNvPr>
          <p:cNvSpPr/>
          <p:nvPr/>
        </p:nvSpPr>
        <p:spPr>
          <a:xfrm>
            <a:off x="4653319" y="3293791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1E4853-8DD8-B3E6-3BCB-000FAD6CEF65}"/>
              </a:ext>
            </a:extLst>
          </p:cNvPr>
          <p:cNvSpPr/>
          <p:nvPr/>
        </p:nvSpPr>
        <p:spPr>
          <a:xfrm>
            <a:off x="1897146" y="1878385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20307E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</p:spTree>
    <p:extLst>
      <p:ext uri="{BB962C8B-B14F-4D97-AF65-F5344CB8AC3E}">
        <p14:creationId xmlns:p14="http://schemas.microsoft.com/office/powerpoint/2010/main" val="269201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AF17-CD8C-50D5-450C-3A8A2F6E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5C143B-1D08-9DC6-0BBD-2C17757050C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3B18B-A6AC-5D71-261B-9D747010C954}"/>
              </a:ext>
            </a:extLst>
          </p:cNvPr>
          <p:cNvSpPr/>
          <p:nvPr/>
        </p:nvSpPr>
        <p:spPr>
          <a:xfrm>
            <a:off x="5144636" y="1403928"/>
            <a:ext cx="6514431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356C2E9-91C2-819E-F2A6-738EC1994BB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360C7-ADE9-76B8-F395-46724874A5B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B005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9983FE6-092C-B4AF-AD45-35B8CADCAF7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7367B94B-4558-ED7D-CC65-B610606CB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14F66-7723-9C51-C00E-B592327029B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Les magasins non adressés par Bombay sont ils localisés dans une région spécifique ou sur un format de magasin Leclerc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CD7A7-46CF-C8B9-CDAB-11D2B02A5B87}"/>
              </a:ext>
            </a:extLst>
          </p:cNvPr>
          <p:cNvGrpSpPr/>
          <p:nvPr/>
        </p:nvGrpSpPr>
        <p:grpSpPr>
          <a:xfrm>
            <a:off x="898070" y="1563201"/>
            <a:ext cx="3060000" cy="534498"/>
            <a:chOff x="1050129" y="1563201"/>
            <a:chExt cx="4326467" cy="534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0E9D64-00C3-8DDB-9FA9-BC7A0E6D66C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du potentiel de CA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BA904E-A789-444B-2018-5C4E31374EB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6D06FF-D653-11D7-AED6-9EE6E5B380AD}"/>
              </a:ext>
            </a:extLst>
          </p:cNvPr>
          <p:cNvGrpSpPr/>
          <p:nvPr/>
        </p:nvGrpSpPr>
        <p:grpSpPr>
          <a:xfrm>
            <a:off x="5519251" y="1563201"/>
            <a:ext cx="3410741" cy="534498"/>
            <a:chOff x="5519251" y="1563201"/>
            <a:chExt cx="3410741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3CF26A-9846-51E8-06CA-4CCDE43F41EF}"/>
                </a:ext>
              </a:extLst>
            </p:cNvPr>
            <p:cNvSpPr txBox="1"/>
            <p:nvPr/>
          </p:nvSpPr>
          <p:spPr>
            <a:xfrm>
              <a:off x="5519251" y="1563201"/>
              <a:ext cx="3410741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Magasins à adresser par taille en valeur…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99431-C87D-2432-B597-AF3C3E75BDCB}"/>
                </a:ext>
              </a:extLst>
            </p:cNvPr>
            <p:cNvSpPr txBox="1"/>
            <p:nvPr/>
          </p:nvSpPr>
          <p:spPr>
            <a:xfrm>
              <a:off x="5519251" y="1787741"/>
              <a:ext cx="3060000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11073A-D900-9179-B74E-D52E25D3C14D}"/>
              </a:ext>
            </a:extLst>
          </p:cNvPr>
          <p:cNvSpPr txBox="1"/>
          <p:nvPr/>
        </p:nvSpPr>
        <p:spPr>
          <a:xfrm>
            <a:off x="9203378" y="1563201"/>
            <a:ext cx="229054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… et en pourcentage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47AD79C-CCFF-6539-3D34-C9CFD5501F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990623"/>
              </p:ext>
            </p:extLst>
          </p:nvPr>
        </p:nvGraphicFramePr>
        <p:xfrm>
          <a:off x="5403297" y="1891975"/>
          <a:ext cx="6351908" cy="438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45BE0B8-3DBB-427C-B0D9-D04FD7825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707125"/>
              </p:ext>
            </p:extLst>
          </p:nvPr>
        </p:nvGraphicFramePr>
        <p:xfrm>
          <a:off x="9071977" y="2449339"/>
          <a:ext cx="2433852" cy="339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997DBCC9-5A9B-AD83-DC36-2F90A67CE7DD}"/>
              </a:ext>
            </a:extLst>
          </p:cNvPr>
          <p:cNvGrpSpPr/>
          <p:nvPr/>
        </p:nvGrpSpPr>
        <p:grpSpPr>
          <a:xfrm>
            <a:off x="6096025" y="2583733"/>
            <a:ext cx="5257775" cy="3110490"/>
            <a:chOff x="5985164" y="2814450"/>
            <a:chExt cx="5770017" cy="29340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09DC7E-D85F-3569-0C1B-5C9599113451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281445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6D4C382-0DCB-7B0B-DBE6-C3E1E0F369F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081177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B7E436-A63D-F137-963E-E9729A0F88C2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347904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8D6CC1-ECAF-E80E-235D-B8A7AEBFA4AA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637034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7B35623-0F9A-A93D-7B0F-51F5E0F62007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881358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2B5A0FE-34BD-DCF7-8688-CFEA6CFDC67D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148085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F5F371F-BC18-7863-F87C-D164D7085F43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414812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642B80-4435-E503-AFE1-C85F048211F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681539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EB14F8-F0D8-D63C-5926-49407C8F743F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948266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DD4361-D65D-C84E-DEA4-DBFF8D5A1FDE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214993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632CAC-11AF-A3A4-D4E6-AF352D1F4BEC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48172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E4641DA-4BA1-9412-923B-B84E6D06E917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74845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5" name="Chart 44">
                <a:extLst>
                  <a:ext uri="{FF2B5EF4-FFF2-40B4-BE49-F238E27FC236}">
                    <a16:creationId xmlns:a16="http://schemas.microsoft.com/office/drawing/2014/main" id="{188C47D5-33DD-2046-87AE-8A266485AB9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05557989"/>
                  </p:ext>
                </p:extLst>
              </p:nvPr>
            </p:nvGraphicFramePr>
            <p:xfrm>
              <a:off x="898071" y="2246550"/>
              <a:ext cx="4125192" cy="399614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45" name="Chart 44">
                <a:extLst>
                  <a:ext uri="{FF2B5EF4-FFF2-40B4-BE49-F238E27FC236}">
                    <a16:creationId xmlns:a16="http://schemas.microsoft.com/office/drawing/2014/main" id="{188C47D5-33DD-2046-87AE-8A266485A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071" y="2246550"/>
                <a:ext cx="4125192" cy="399614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BF75263E-97F6-D460-320E-52C0F397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331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1ADFF-A714-56BF-8114-9D2DF47E1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73B4E0-CD6E-3870-AF32-D576A1F20A7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82380-E71D-695A-4D6F-11C5F0CA7C49}"/>
              </a:ext>
            </a:extLst>
          </p:cNvPr>
          <p:cNvSpPr/>
          <p:nvPr/>
        </p:nvSpPr>
        <p:spPr>
          <a:xfrm>
            <a:off x="532928" y="1403928"/>
            <a:ext cx="765156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BC9651A-FBE3-4082-DB8B-386F530F1D7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B1829-C9AA-D76E-82E7-FFD85541A79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B006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FF0FEBD-ED91-EC69-7D1B-D8719101933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F4CAB-810B-A91B-66D6-739206CBC0AB}"/>
              </a:ext>
            </a:extLst>
          </p:cNvPr>
          <p:cNvSpPr txBox="1"/>
          <p:nvPr/>
        </p:nvSpPr>
        <p:spPr>
          <a:xfrm>
            <a:off x="898070" y="492774"/>
            <a:ext cx="7569036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potentiel stratégique des magasins qui ne sont pas encore adressés par Bombay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85420-C2C2-E1F6-CA6D-CE4AAB809527}"/>
              </a:ext>
            </a:extLst>
          </p:cNvPr>
          <p:cNvGrpSpPr/>
          <p:nvPr/>
        </p:nvGrpSpPr>
        <p:grpSpPr>
          <a:xfrm>
            <a:off x="898069" y="1563201"/>
            <a:ext cx="7399482" cy="534498"/>
            <a:chOff x="1050128" y="1563201"/>
            <a:chExt cx="5448674" cy="534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972D8-B3FD-E88E-2048-B7D156A16DBB}"/>
                </a:ext>
              </a:extLst>
            </p:cNvPr>
            <p:cNvSpPr txBox="1"/>
            <p:nvPr/>
          </p:nvSpPr>
          <p:spPr>
            <a:xfrm>
              <a:off x="1050128" y="1563201"/>
              <a:ext cx="5448674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Potentiel et intensité concurrentielle pour chaque magasin non adressé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B5A54C-4162-84F2-43F3-4A45549AA27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E6D2957-CFDC-4660-BE7C-FA04933905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525575"/>
              </p:ext>
            </p:extLst>
          </p:nvPr>
        </p:nvGraphicFramePr>
        <p:xfrm>
          <a:off x="1481348" y="2327238"/>
          <a:ext cx="6408000" cy="33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846B83-0D56-22A3-BE6B-08E4BC264E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5002864"/>
              </p:ext>
            </p:extLst>
          </p:nvPr>
        </p:nvGraphicFramePr>
        <p:xfrm>
          <a:off x="724752" y="2350920"/>
          <a:ext cx="7318518" cy="3847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EECDF67D-31F1-216D-9E58-165A611DA202}"/>
              </a:ext>
            </a:extLst>
          </p:cNvPr>
          <p:cNvGrpSpPr/>
          <p:nvPr/>
        </p:nvGrpSpPr>
        <p:grpSpPr>
          <a:xfrm>
            <a:off x="1420090" y="5908350"/>
            <a:ext cx="969855" cy="333350"/>
            <a:chOff x="1396341" y="5908350"/>
            <a:chExt cx="969855" cy="333350"/>
          </a:xfrm>
        </p:grpSpPr>
        <p:pic>
          <p:nvPicPr>
            <p:cNvPr id="18" name="Graphic 17" descr="Badge Unfollow with solid fill">
              <a:extLst>
                <a:ext uri="{FF2B5EF4-FFF2-40B4-BE49-F238E27FC236}">
                  <a16:creationId xmlns:a16="http://schemas.microsoft.com/office/drawing/2014/main" id="{C2A57FB3-817E-8F2A-E36F-31F78F445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6341" y="5908350"/>
              <a:ext cx="333350" cy="3333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130B27-91B1-C0D9-57B0-C8D91C999A8B}"/>
                </a:ext>
              </a:extLst>
            </p:cNvPr>
            <p:cNvSpPr txBox="1"/>
            <p:nvPr/>
          </p:nvSpPr>
          <p:spPr>
            <a:xfrm>
              <a:off x="1729691" y="592004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solidFill>
                    <a:schemeClr val="accent1"/>
                  </a:solidFill>
                  <a:latin typeface="Aptos" panose="020B0004020202020204" pitchFamily="34" charset="0"/>
                </a:rPr>
                <a:t>Faible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BE4751-0748-D8D2-11E0-E5B047561FC8}"/>
              </a:ext>
            </a:extLst>
          </p:cNvPr>
          <p:cNvGrpSpPr/>
          <p:nvPr/>
        </p:nvGrpSpPr>
        <p:grpSpPr>
          <a:xfrm>
            <a:off x="6912648" y="5908350"/>
            <a:ext cx="1031521" cy="333350"/>
            <a:chOff x="7506416" y="5908350"/>
            <a:chExt cx="1031521" cy="333350"/>
          </a:xfrm>
        </p:grpSpPr>
        <p:pic>
          <p:nvPicPr>
            <p:cNvPr id="20" name="Graphic 19" descr="Badge Follow with solid fill">
              <a:extLst>
                <a:ext uri="{FF2B5EF4-FFF2-40B4-BE49-F238E27FC236}">
                  <a16:creationId xmlns:a16="http://schemas.microsoft.com/office/drawing/2014/main" id="{A8EDE024-F5F6-F42A-3FAD-F74925A6A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4587" y="5908350"/>
              <a:ext cx="333350" cy="3333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B76D75-1659-1D75-F652-02037F0D0049}"/>
                </a:ext>
              </a:extLst>
            </p:cNvPr>
            <p:cNvSpPr txBox="1"/>
            <p:nvPr/>
          </p:nvSpPr>
          <p:spPr>
            <a:xfrm>
              <a:off x="7506416" y="592004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accent6"/>
                  </a:solidFill>
                  <a:latin typeface="Aptos" panose="020B0004020202020204" pitchFamily="34" charset="0"/>
                </a:rPr>
                <a:t>Forte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601A48-A8A8-B7B2-54FD-15060726EB70}"/>
              </a:ext>
            </a:extLst>
          </p:cNvPr>
          <p:cNvGrpSpPr/>
          <p:nvPr/>
        </p:nvGrpSpPr>
        <p:grpSpPr>
          <a:xfrm>
            <a:off x="701182" y="4741320"/>
            <a:ext cx="333350" cy="1000942"/>
            <a:chOff x="855563" y="4705695"/>
            <a:chExt cx="333350" cy="1000942"/>
          </a:xfrm>
        </p:grpSpPr>
        <p:pic>
          <p:nvPicPr>
            <p:cNvPr id="21" name="Graphic 20" descr="Badge Unfollow with solid fill">
              <a:extLst>
                <a:ext uri="{FF2B5EF4-FFF2-40B4-BE49-F238E27FC236}">
                  <a16:creationId xmlns:a16="http://schemas.microsoft.com/office/drawing/2014/main" id="{0ADDF8FF-D39A-2741-20EE-15C25DA2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5563" y="5373287"/>
              <a:ext cx="333350" cy="3333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37B5A2-A193-4664-AE0B-3178AA1D9BAF}"/>
                </a:ext>
              </a:extLst>
            </p:cNvPr>
            <p:cNvSpPr txBox="1"/>
            <p:nvPr/>
          </p:nvSpPr>
          <p:spPr>
            <a:xfrm rot="16200000">
              <a:off x="703986" y="4868969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solidFill>
                    <a:schemeClr val="accent1"/>
                  </a:solidFill>
                  <a:latin typeface="Aptos" panose="020B0004020202020204" pitchFamily="34" charset="0"/>
                </a:rPr>
                <a:t>Forte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D38CEF-7C41-A27E-D967-9F5D0A67EC01}"/>
              </a:ext>
            </a:extLst>
          </p:cNvPr>
          <p:cNvGrpSpPr/>
          <p:nvPr/>
        </p:nvGrpSpPr>
        <p:grpSpPr>
          <a:xfrm>
            <a:off x="701182" y="2343505"/>
            <a:ext cx="333350" cy="1017505"/>
            <a:chOff x="688888" y="2313142"/>
            <a:chExt cx="333350" cy="1017505"/>
          </a:xfrm>
        </p:grpSpPr>
        <p:pic>
          <p:nvPicPr>
            <p:cNvPr id="22" name="Graphic 21" descr="Badge Follow with solid fill">
              <a:extLst>
                <a:ext uri="{FF2B5EF4-FFF2-40B4-BE49-F238E27FC236}">
                  <a16:creationId xmlns:a16="http://schemas.microsoft.com/office/drawing/2014/main" id="{0EB6E447-F7CA-07DF-885A-0EACA9EA0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8888" y="2313142"/>
              <a:ext cx="333350" cy="3333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041108-4A3A-5F93-3A45-AF53A5B442E4}"/>
                </a:ext>
              </a:extLst>
            </p:cNvPr>
            <p:cNvSpPr txBox="1"/>
            <p:nvPr/>
          </p:nvSpPr>
          <p:spPr>
            <a:xfrm rot="16200000">
              <a:off x="537311" y="285741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accent6"/>
                  </a:solidFill>
                  <a:latin typeface="Aptos" panose="020B0004020202020204" pitchFamily="34" charset="0"/>
                </a:rPr>
                <a:t>Faible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FD6DCE-0713-7F0A-83E7-8581111E4393}"/>
              </a:ext>
            </a:extLst>
          </p:cNvPr>
          <p:cNvGrpSpPr/>
          <p:nvPr/>
        </p:nvGrpSpPr>
        <p:grpSpPr>
          <a:xfrm>
            <a:off x="8630480" y="0"/>
            <a:ext cx="3561521" cy="6858000"/>
            <a:chOff x="8630480" y="0"/>
            <a:chExt cx="3561521" cy="6858000"/>
          </a:xfrm>
        </p:grpSpPr>
        <p:pic>
          <p:nvPicPr>
            <p:cNvPr id="33" name="Picture 32" descr="Chess pieces">
              <a:extLst>
                <a:ext uri="{FF2B5EF4-FFF2-40B4-BE49-F238E27FC236}">
                  <a16:creationId xmlns:a16="http://schemas.microsoft.com/office/drawing/2014/main" id="{745C9EC1-2EB1-B2D5-64EC-A55ED66FF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4" t="1" r="1" b="2169"/>
            <a:stretch>
              <a:fillRect/>
            </a:stretch>
          </p:blipFill>
          <p:spPr>
            <a:xfrm>
              <a:off x="8630480" y="0"/>
              <a:ext cx="3561520" cy="6858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79DAA1-CA67-2967-8DC0-F487CF2E1EDE}"/>
                </a:ext>
              </a:extLst>
            </p:cNvPr>
            <p:cNvSpPr/>
            <p:nvPr/>
          </p:nvSpPr>
          <p:spPr>
            <a:xfrm>
              <a:off x="8630481" y="0"/>
              <a:ext cx="3561520" cy="6858000"/>
            </a:xfrm>
            <a:prstGeom prst="rect">
              <a:avLst/>
            </a:prstGeom>
            <a:solidFill>
              <a:srgbClr val="30323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CD2F690B-B7F8-D09E-8C25-EED1537C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28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52D7D84F-3EF3-5405-2681-5D80DAB8E9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B4DBE9C-D305-F129-2A70-290365363034}"/>
              </a:ext>
            </a:extLst>
          </p:cNvPr>
          <p:cNvGrpSpPr/>
          <p:nvPr/>
        </p:nvGrpSpPr>
        <p:grpSpPr>
          <a:xfrm>
            <a:off x="8941556" y="1065595"/>
            <a:ext cx="593561" cy="365125"/>
            <a:chOff x="8890374" y="1401540"/>
            <a:chExt cx="2743202" cy="1192336"/>
          </a:xfrm>
          <a:effectLst>
            <a:glow rad="63500">
              <a:schemeClr val="tx2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36A32E-AA70-40D5-D9D6-001970106BC7}"/>
                </a:ext>
              </a:extLst>
            </p:cNvPr>
            <p:cNvSpPr/>
            <p:nvPr/>
          </p:nvSpPr>
          <p:spPr>
            <a:xfrm>
              <a:off x="8890374" y="1401540"/>
              <a:ext cx="2743199" cy="11923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321E4D92-EEE0-B37F-F998-A1D0E052ADFF}"/>
                </a:ext>
              </a:extLst>
            </p:cNvPr>
            <p:cNvSpPr/>
            <p:nvPr/>
          </p:nvSpPr>
          <p:spPr>
            <a:xfrm>
              <a:off x="8890374" y="1679477"/>
              <a:ext cx="1826206" cy="914399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670E9746-1022-8F7E-C52D-80DDF085AF88}"/>
                </a:ext>
              </a:extLst>
            </p:cNvPr>
            <p:cNvSpPr/>
            <p:nvPr/>
          </p:nvSpPr>
          <p:spPr>
            <a:xfrm rot="10800000">
              <a:off x="9807370" y="1401542"/>
              <a:ext cx="1826206" cy="91439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9A2C24B-27D2-9599-E40C-E8CA1AC3877C}"/>
              </a:ext>
            </a:extLst>
          </p:cNvPr>
          <p:cNvGrpSpPr/>
          <p:nvPr/>
        </p:nvGrpSpPr>
        <p:grpSpPr>
          <a:xfrm>
            <a:off x="8941556" y="2863741"/>
            <a:ext cx="593560" cy="365125"/>
            <a:chOff x="8890376" y="1401540"/>
            <a:chExt cx="2743200" cy="1192337"/>
          </a:xfrm>
          <a:effectLst>
            <a:glow rad="63500">
              <a:schemeClr val="accent4">
                <a:alpha val="40000"/>
              </a:schemeClr>
            </a:glow>
          </a:effectLst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33C03D-59C9-C09D-1718-340C66C2F493}"/>
                </a:ext>
              </a:extLst>
            </p:cNvPr>
            <p:cNvSpPr/>
            <p:nvPr/>
          </p:nvSpPr>
          <p:spPr>
            <a:xfrm>
              <a:off x="8890376" y="1401540"/>
              <a:ext cx="2743200" cy="11923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0D340AF3-04B5-894E-EB12-4584922C539B}"/>
                </a:ext>
              </a:extLst>
            </p:cNvPr>
            <p:cNvSpPr/>
            <p:nvPr/>
          </p:nvSpPr>
          <p:spPr>
            <a:xfrm>
              <a:off x="8890376" y="1679477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FF8F3B04-B6FB-130C-EBA7-93D52208C9D3}"/>
                </a:ext>
              </a:extLst>
            </p:cNvPr>
            <p:cNvSpPr/>
            <p:nvPr/>
          </p:nvSpPr>
          <p:spPr>
            <a:xfrm rot="10800000">
              <a:off x="9807370" y="1401541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0148B7-CC94-C2B7-8E6B-BB252F076810}"/>
              </a:ext>
            </a:extLst>
          </p:cNvPr>
          <p:cNvGrpSpPr/>
          <p:nvPr/>
        </p:nvGrpSpPr>
        <p:grpSpPr>
          <a:xfrm>
            <a:off x="8941556" y="4661886"/>
            <a:ext cx="593560" cy="365125"/>
            <a:chOff x="8890376" y="1401540"/>
            <a:chExt cx="2743200" cy="1192337"/>
          </a:xfrm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A6DF0C5-4700-464F-F011-02057DC4755C}"/>
                </a:ext>
              </a:extLst>
            </p:cNvPr>
            <p:cNvSpPr/>
            <p:nvPr/>
          </p:nvSpPr>
          <p:spPr>
            <a:xfrm>
              <a:off x="8890376" y="1401540"/>
              <a:ext cx="2743200" cy="1192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ight Triangle 62">
              <a:extLst>
                <a:ext uri="{FF2B5EF4-FFF2-40B4-BE49-F238E27FC236}">
                  <a16:creationId xmlns:a16="http://schemas.microsoft.com/office/drawing/2014/main" id="{6B15E244-70E4-E0BF-05FF-F92B5D7E00CD}"/>
                </a:ext>
              </a:extLst>
            </p:cNvPr>
            <p:cNvSpPr/>
            <p:nvPr/>
          </p:nvSpPr>
          <p:spPr>
            <a:xfrm>
              <a:off x="8890376" y="1679477"/>
              <a:ext cx="1826206" cy="91440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4" name="Right Triangle 1023">
              <a:extLst>
                <a:ext uri="{FF2B5EF4-FFF2-40B4-BE49-F238E27FC236}">
                  <a16:creationId xmlns:a16="http://schemas.microsoft.com/office/drawing/2014/main" id="{0D21524A-6CAE-BDD8-576C-DBBA1A2F1606}"/>
                </a:ext>
              </a:extLst>
            </p:cNvPr>
            <p:cNvSpPr/>
            <p:nvPr/>
          </p:nvSpPr>
          <p:spPr>
            <a:xfrm rot="10800000">
              <a:off x="9807370" y="1401541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E966E33A-AD6A-35A2-54FD-48CBC3E91B25}"/>
              </a:ext>
            </a:extLst>
          </p:cNvPr>
          <p:cNvSpPr txBox="1"/>
          <p:nvPr/>
        </p:nvSpPr>
        <p:spPr>
          <a:xfrm>
            <a:off x="9737766" y="998232"/>
            <a:ext cx="2244437" cy="95628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OCÉAN BLEU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ayant un potentiel important et une intensité concurrentielle faible.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342A21B5-B820-B106-3E89-92671D8E94E8}"/>
              </a:ext>
            </a:extLst>
          </p:cNvPr>
          <p:cNvSpPr txBox="1"/>
          <p:nvPr/>
        </p:nvSpPr>
        <p:spPr>
          <a:xfrm>
            <a:off x="9737766" y="2802028"/>
            <a:ext cx="2244437" cy="95628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POTENTIEL MODÉRÉ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ayant un potentiel et une concurrence équilibrée.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CF0437E-CD54-A1AC-BA4C-15C94141450C}"/>
              </a:ext>
            </a:extLst>
          </p:cNvPr>
          <p:cNvSpPr txBox="1"/>
          <p:nvPr/>
        </p:nvSpPr>
        <p:spPr>
          <a:xfrm>
            <a:off x="9737766" y="4605825"/>
            <a:ext cx="2244437" cy="98706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POTENTIEL FAIBLE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à faible potentiel ou dont l’intensité concurrentielle est élevée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endParaRPr lang="fr-FR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graphicFrame>
        <p:nvGraphicFramePr>
          <p:cNvPr id="1028" name="Chart 1027">
            <a:extLst>
              <a:ext uri="{FF2B5EF4-FFF2-40B4-BE49-F238E27FC236}">
                <a16:creationId xmlns:a16="http://schemas.microsoft.com/office/drawing/2014/main" id="{1634C4C8-CDBF-BB4D-2D72-BC7D576C7D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694981"/>
              </p:ext>
            </p:extLst>
          </p:nvPr>
        </p:nvGraphicFramePr>
        <p:xfrm>
          <a:off x="8941555" y="5447008"/>
          <a:ext cx="3052737" cy="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030" name="Chart 1029">
            <a:extLst>
              <a:ext uri="{FF2B5EF4-FFF2-40B4-BE49-F238E27FC236}">
                <a16:creationId xmlns:a16="http://schemas.microsoft.com/office/drawing/2014/main" id="{ACFDFC77-07FA-45F3-AB6A-930272E469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79558"/>
              </p:ext>
            </p:extLst>
          </p:nvPr>
        </p:nvGraphicFramePr>
        <p:xfrm>
          <a:off x="8941555" y="1799469"/>
          <a:ext cx="3052737" cy="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031" name="Chart 1030">
            <a:extLst>
              <a:ext uri="{FF2B5EF4-FFF2-40B4-BE49-F238E27FC236}">
                <a16:creationId xmlns:a16="http://schemas.microsoft.com/office/drawing/2014/main" id="{1634C4C8-CDBF-BB4D-2D72-BC7D576C7D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631556"/>
              </p:ext>
            </p:extLst>
          </p:nvPr>
        </p:nvGraphicFramePr>
        <p:xfrm>
          <a:off x="8941555" y="3612847"/>
          <a:ext cx="3052737" cy="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2238459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0B36-25A4-6A09-01FD-18845F6E9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1A5561-0FBE-08E7-6725-4976E8A2517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593330-B07E-2C5A-2EAC-2C04CC910502}"/>
              </a:ext>
            </a:extLst>
          </p:cNvPr>
          <p:cNvSpPr/>
          <p:nvPr/>
        </p:nvSpPr>
        <p:spPr>
          <a:xfrm>
            <a:off x="532929" y="1403928"/>
            <a:ext cx="1112613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8EE5AB-0EEB-A037-0E22-EF1077AF502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39760-DD12-3D66-DD7A-F6F5F4DACA4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B014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C934A0-60B9-3FB9-8CC1-F5FC09E97ED5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8FC5A8EA-5C92-C6FC-0789-EC4170316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4A385-0AAC-5B5F-DA64-A8FE86B42C56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Bombay parvient elle à améliorer sa pénétration des points de ventes déjà adressés ? (i.e. augmenter le nombre de références proposées). 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046149-B2C7-1A98-1FDA-AB3826D87017}"/>
              </a:ext>
            </a:extLst>
          </p:cNvPr>
          <p:cNvGrpSpPr/>
          <p:nvPr/>
        </p:nvGrpSpPr>
        <p:grpSpPr>
          <a:xfrm>
            <a:off x="898068" y="1563201"/>
            <a:ext cx="10561619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150C71-504C-2305-483B-C632540D77A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produits Bombay proposés en moyenne par magasin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776AEE-53AE-936E-16FF-F066BE7F8AF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Du 23 juin 2025 au 22 sept 2025 chez Leclerc – Uniquement sur les magasins proposants au moins 1 produit de la marque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F15A356E-0E95-A1BD-2F6B-CDA9D7E1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29</a:t>
            </a:fld>
            <a:endParaRPr lang="fr-FR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6BCAF18-1BBB-5D7B-672F-0C8111FF69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638495"/>
              </p:ext>
            </p:extLst>
          </p:nvPr>
        </p:nvGraphicFramePr>
        <p:xfrm>
          <a:off x="898068" y="2243165"/>
          <a:ext cx="10455732" cy="3979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3280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7CD18-53B7-4054-A9A8-B6ADA28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ss pieces">
            <a:extLst>
              <a:ext uri="{FF2B5EF4-FFF2-40B4-BE49-F238E27FC236}">
                <a16:creationId xmlns:a16="http://schemas.microsoft.com/office/drawing/2014/main" id="{6E013ABA-421B-FB45-ED9F-78E11012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0" t="1" r="1" b="2169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E15DB9-304D-3DDF-9ED1-2C017C8F7860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46E3E7-DB53-81E9-8C7D-B48F864B3676}"/>
              </a:ext>
            </a:extLst>
          </p:cNvPr>
          <p:cNvSpPr/>
          <p:nvPr/>
        </p:nvSpPr>
        <p:spPr>
          <a:xfrm>
            <a:off x="-1" y="1403928"/>
            <a:ext cx="6095997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05684-5C65-9EF9-1A18-73EC50AFE00F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Périmètre de l’étude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5663AF-6BD5-CFEC-2486-17E520060A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5D5BF9-BF7A-7191-ED01-2D3CBE5CB1DD}"/>
              </a:ext>
            </a:extLst>
          </p:cNvPr>
          <p:cNvGrpSpPr/>
          <p:nvPr/>
        </p:nvGrpSpPr>
        <p:grpSpPr>
          <a:xfrm>
            <a:off x="6594305" y="491349"/>
            <a:ext cx="5302520" cy="833178"/>
            <a:chOff x="6594305" y="491349"/>
            <a:chExt cx="5302520" cy="8331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18627F-B52E-7EE6-EB92-D4FE0EC81EA5}"/>
                </a:ext>
              </a:extLst>
            </p:cNvPr>
            <p:cNvSpPr txBox="1"/>
            <p:nvPr/>
          </p:nvSpPr>
          <p:spPr>
            <a:xfrm>
              <a:off x="6988318" y="491349"/>
              <a:ext cx="4908507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Elle couvre 23 marques et se focalise sur Bombay.</a:t>
              </a:r>
              <a:endParaRPr lang="fr-FR" sz="24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716886C-9BE1-A5FE-3B71-F7B2084D70EC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86ADE9B-211B-2AAD-1BFF-FED6432DE489}"/>
              </a:ext>
            </a:extLst>
          </p:cNvPr>
          <p:cNvGrpSpPr/>
          <p:nvPr/>
        </p:nvGrpSpPr>
        <p:grpSpPr>
          <a:xfrm>
            <a:off x="898068" y="1569322"/>
            <a:ext cx="4976357" cy="377986"/>
            <a:chOff x="898068" y="1569322"/>
            <a:chExt cx="4976357" cy="37798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AE8A3DC-C402-B50E-67AA-D6A9D39ED3C7}"/>
                </a:ext>
              </a:extLst>
            </p:cNvPr>
            <p:cNvSpPr txBox="1"/>
            <p:nvPr/>
          </p:nvSpPr>
          <p:spPr>
            <a:xfrm>
              <a:off x="898070" y="1569322"/>
              <a:ext cx="497635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points de ventes Leclerc étudiés par région</a:t>
              </a:r>
              <a:endParaRPr lang="fr-FR" sz="1400" b="1" dirty="0">
                <a:latin typeface="Aptos" panose="020B0004020202020204" pitchFamily="34" charset="0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E7FBE42-5626-8E3E-3996-B9F99063B85A}"/>
                </a:ext>
              </a:extLst>
            </p:cNvPr>
            <p:cNvSpPr/>
            <p:nvPr/>
          </p:nvSpPr>
          <p:spPr>
            <a:xfrm>
              <a:off x="898068" y="1884555"/>
              <a:ext cx="228263" cy="6275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400" b="1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ECC91C-BEC2-D1A2-8C3D-C1B0C7D18272}"/>
              </a:ext>
            </a:extLst>
          </p:cNvPr>
          <p:cNvGrpSpPr/>
          <p:nvPr/>
        </p:nvGrpSpPr>
        <p:grpSpPr>
          <a:xfrm>
            <a:off x="6988317" y="1569322"/>
            <a:ext cx="4976356" cy="377986"/>
            <a:chOff x="6988317" y="1569322"/>
            <a:chExt cx="4976356" cy="37798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402531-C3A1-380B-C23E-536A6F5EB298}"/>
                </a:ext>
              </a:extLst>
            </p:cNvPr>
            <p:cNvSpPr txBox="1"/>
            <p:nvPr/>
          </p:nvSpPr>
          <p:spPr>
            <a:xfrm>
              <a:off x="6988318" y="1569322"/>
              <a:ext cx="497635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solidFill>
                    <a:schemeClr val="bg1"/>
                  </a:solidFill>
                  <a:latin typeface="Aptos" panose="020B0004020202020204" pitchFamily="34" charset="0"/>
                </a:rPr>
                <a:t>Distribution des marques par point de vente au 22 sept 2025</a:t>
              </a:r>
              <a:endParaRPr lang="fr-FR" sz="2400" b="1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AFB5F66-32C6-071A-7BCC-03A48D7124D1}"/>
                </a:ext>
              </a:extLst>
            </p:cNvPr>
            <p:cNvSpPr/>
            <p:nvPr/>
          </p:nvSpPr>
          <p:spPr>
            <a:xfrm>
              <a:off x="6988317" y="1884555"/>
              <a:ext cx="228263" cy="6275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400" b="1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5F41D80-87D2-64A7-1DD9-9C4B1B041F58}"/>
              </a:ext>
            </a:extLst>
          </p:cNvPr>
          <p:cNvSpPr txBox="1"/>
          <p:nvPr/>
        </p:nvSpPr>
        <p:spPr>
          <a:xfrm>
            <a:off x="898070" y="491349"/>
            <a:ext cx="4976355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Points de ventes Leclerc adressés par région.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E1337-210C-2476-3CB4-50EC50C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F6BDD512-B128-7855-6CBD-8B58933D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F79E25-C98B-4CE9-CA5F-331D8A31746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E35F29B8-7021-3734-4897-CE0CF1C6466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30495299"/>
                  </p:ext>
                </p:extLst>
              </p:nvPr>
            </p:nvGraphicFramePr>
            <p:xfrm>
              <a:off x="570145" y="2120848"/>
              <a:ext cx="5191200" cy="42264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E35F29B8-7021-3734-4897-CE0CF1C646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145" y="2120848"/>
                <a:ext cx="5191200" cy="42264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445CFFE-18FA-C126-DDDC-00533B865E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816080"/>
              </p:ext>
            </p:extLst>
          </p:nvPr>
        </p:nvGraphicFramePr>
        <p:xfrm>
          <a:off x="6782846" y="1898698"/>
          <a:ext cx="4662459" cy="4915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866087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947B-1153-256B-73BD-880B8B97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53D170-A915-A482-4F32-1B3C5944070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467A7-0E26-5590-01FD-B9E74F65A19C}"/>
              </a:ext>
            </a:extLst>
          </p:cNvPr>
          <p:cNvSpPr/>
          <p:nvPr/>
        </p:nvSpPr>
        <p:spPr>
          <a:xfrm>
            <a:off x="532929" y="1403928"/>
            <a:ext cx="503622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A9F9AB-7A6E-F519-291F-3820769DD74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D40DE-B107-22EA-BD04-912B55FEF04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C2DABA2-60B7-2F7E-621A-6E7782324A5C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6C763E90-240A-3430-CEFE-40F0F124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1EEBB-E43E-368A-E20D-24B530133F1E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des différents produits et formats proposés par Bombay chez Leclerc sur le dernier trimestre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3F3CF-DA86-2EE8-E19C-28321B4F8A39}"/>
              </a:ext>
            </a:extLst>
          </p:cNvPr>
          <p:cNvGrpSpPr/>
          <p:nvPr/>
        </p:nvGrpSpPr>
        <p:grpSpPr>
          <a:xfrm>
            <a:off x="5874425" y="1563201"/>
            <a:ext cx="51979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6A15B8-D428-5B1E-23E4-1258E9510CA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distribution par produit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D8389A-E184-0A11-7E1C-FF8C99720D6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DN au 23 juin 2025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E93D3-C941-03DE-5611-1225BFB0422C}"/>
              </a:ext>
            </a:extLst>
          </p:cNvPr>
          <p:cNvGrpSpPr/>
          <p:nvPr/>
        </p:nvGrpSpPr>
        <p:grpSpPr>
          <a:xfrm>
            <a:off x="898069" y="1563201"/>
            <a:ext cx="4291448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D54299-7BF8-272F-ACB3-145688F878B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Indice final &amp; DN par produit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A667A7-882B-2C8A-819C-A64FFF6921A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DN au 23 juin 2025, indice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BB30833-B135-2963-A75B-812A831E2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0179300"/>
              </p:ext>
            </p:extLst>
          </p:nvPr>
        </p:nvGraphicFramePr>
        <p:xfrm>
          <a:off x="646384" y="2142867"/>
          <a:ext cx="4922773" cy="4016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41E68ED-B559-BD4C-7B71-CB995DA43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220969"/>
              </p:ext>
            </p:extLst>
          </p:nvPr>
        </p:nvGraphicFramePr>
        <p:xfrm>
          <a:off x="5874425" y="2243165"/>
          <a:ext cx="5671192" cy="3874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E90BE98D-7228-E637-313F-1424FFE0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71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111F-D710-2709-4592-B28957089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5E4EE7-01DD-6928-BC25-B7DB22FCB51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 descr="A group of wooden barrels stacked on a green stand&#10;&#10;AI-generated content may be incorrect.">
            <a:extLst>
              <a:ext uri="{FF2B5EF4-FFF2-40B4-BE49-F238E27FC236}">
                <a16:creationId xmlns:a16="http://schemas.microsoft.com/office/drawing/2014/main" id="{BC23CB59-2594-2F59-FACA-DAB803EF8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16" y="0"/>
            <a:ext cx="4250983" cy="6405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F66FB-6595-08ED-ECF3-086E984BF3DE}"/>
              </a:ext>
            </a:extLst>
          </p:cNvPr>
          <p:cNvSpPr/>
          <p:nvPr/>
        </p:nvSpPr>
        <p:spPr>
          <a:xfrm>
            <a:off x="532928" y="1403928"/>
            <a:ext cx="740808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D3EFC07-0654-7D17-403C-ADFC4CDA941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03B01-2FAA-5102-37D4-AD6A1CCBE86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12E1B21-678A-ECB0-E943-E9C577B472D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E8491-F8D3-EA2D-ADF7-6AA94E132CD6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Existe-t-il un potentiel de référencement sur certains magasins sous adressés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505E38-7659-A7A0-0B07-6553FF974C73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60DB1-2A06-E239-E497-3158526BC03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moyen de produits Bombay proposés en fonction de la taille du rayon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B79C94-0290-E7EB-9D9F-1EA797BE3FA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Moyenne glissante +/-50 références,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9A648BD-2653-1E9D-95A1-1A45F0EFC3F9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rgbClr val="1B1C1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E82009E-6E02-E798-33FD-811F0921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31</a:t>
            </a:fld>
            <a:endParaRPr lang="fr-FR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D191170-B4EA-49FD-8462-43FD836B8C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737488"/>
              </p:ext>
            </p:extLst>
          </p:nvPr>
        </p:nvGraphicFramePr>
        <p:xfrm>
          <a:off x="898070" y="2276060"/>
          <a:ext cx="6559634" cy="3892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CEBC4A0-ED1A-6B41-1584-6FB625FA99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793758"/>
              </p:ext>
            </p:extLst>
          </p:nvPr>
        </p:nvGraphicFramePr>
        <p:xfrm>
          <a:off x="8102486" y="1231981"/>
          <a:ext cx="4087123" cy="2334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5" name="Chart 14">
                <a:extLst>
                  <a:ext uri="{FF2B5EF4-FFF2-40B4-BE49-F238E27FC236}">
                    <a16:creationId xmlns:a16="http://schemas.microsoft.com/office/drawing/2014/main" id="{BD8E7AD5-30C2-E579-4D7B-80795E56831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55876729"/>
                  </p:ext>
                </p:extLst>
              </p:nvPr>
            </p:nvGraphicFramePr>
            <p:xfrm>
              <a:off x="8246287" y="4104568"/>
              <a:ext cx="3850063" cy="217623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15" name="Chart 14">
                <a:extLst>
                  <a:ext uri="{FF2B5EF4-FFF2-40B4-BE49-F238E27FC236}">
                    <a16:creationId xmlns:a16="http://schemas.microsoft.com/office/drawing/2014/main" id="{BD8E7AD5-30C2-E579-4D7B-80795E5683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6287" y="4104568"/>
                <a:ext cx="3850063" cy="2176236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67A26727-ADC0-5BF1-0D27-573A8BED4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F1871C-C873-1B35-4948-EFC997F4B951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Part des points de ventes ayant un potentiel de renforcement de l’offre.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F5851-5A37-A38E-E8D2-4DC2E9010984}"/>
              </a:ext>
            </a:extLst>
          </p:cNvPr>
          <p:cNvSpPr txBox="1"/>
          <p:nvPr/>
        </p:nvSpPr>
        <p:spPr>
          <a:xfrm>
            <a:off x="8246286" y="3642242"/>
            <a:ext cx="3640913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Part des magasins sous adressés par région</a:t>
            </a:r>
          </a:p>
        </p:txBody>
      </p:sp>
    </p:spTree>
    <p:extLst>
      <p:ext uri="{BB962C8B-B14F-4D97-AF65-F5344CB8AC3E}">
        <p14:creationId xmlns:p14="http://schemas.microsoft.com/office/powerpoint/2010/main" val="2487790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7EBA-0E76-B1AD-9A9B-75059F1E7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5E4D38-35D5-49AF-2E6B-FC5E05B35951}"/>
              </a:ext>
            </a:extLst>
          </p:cNvPr>
          <p:cNvSpPr/>
          <p:nvPr/>
        </p:nvSpPr>
        <p:spPr>
          <a:xfrm>
            <a:off x="-1" y="1403928"/>
            <a:ext cx="7524748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601014-0959-1A12-4118-2DA95C02243E}"/>
              </a:ext>
            </a:extLst>
          </p:cNvPr>
          <p:cNvSpPr/>
          <p:nvPr/>
        </p:nvSpPr>
        <p:spPr>
          <a:xfrm>
            <a:off x="532928" y="1403928"/>
            <a:ext cx="699181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89C14A-F02D-D516-FB03-7BAC7B1EC76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15C177-81B5-EF14-8ED6-6669BD6DDAA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B009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CB0ED3A-1342-0A0B-EC85-4026C91646B6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1083D-5AB7-F1A8-7163-95FCC6B0B78B}"/>
              </a:ext>
            </a:extLst>
          </p:cNvPr>
          <p:cNvSpPr txBox="1"/>
          <p:nvPr/>
        </p:nvSpPr>
        <p:spPr>
          <a:xfrm>
            <a:off x="898069" y="492774"/>
            <a:ext cx="6417129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Y a-t-il une opportunité de mieux référencer le best seller (Gin Bombay Sapphire 70cl)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72B84C-DCFE-7154-6B1B-007300F5FA98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C47883-ED51-2CE9-596E-1CFF9DABB4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adressés ne proposant pas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F5685-CA93-FADF-2CF4-CC18601A8264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00DF293-8962-38AB-BDE7-93F69A4A2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893416"/>
              </p:ext>
            </p:extLst>
          </p:nvPr>
        </p:nvGraphicFramePr>
        <p:xfrm>
          <a:off x="61746" y="2181533"/>
          <a:ext cx="7414854" cy="4065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5" name="Picture 24" descr="A black and grey logo&#10;&#10;AI-generated content may be incorrect.">
            <a:extLst>
              <a:ext uri="{FF2B5EF4-FFF2-40B4-BE49-F238E27FC236}">
                <a16:creationId xmlns:a16="http://schemas.microsoft.com/office/drawing/2014/main" id="{B7D23427-E3C2-12D2-47F4-F058D3D41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pic>
        <p:nvPicPr>
          <p:cNvPr id="26" name="Picture 25" descr="Chess pieces">
            <a:extLst>
              <a:ext uri="{FF2B5EF4-FFF2-40B4-BE49-F238E27FC236}">
                <a16:creationId xmlns:a16="http://schemas.microsoft.com/office/drawing/2014/main" id="{78B3443A-1052-0791-745E-94B683A2A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94" t="1" r="1" b="2169"/>
          <a:stretch>
            <a:fillRect/>
          </a:stretch>
        </p:blipFill>
        <p:spPr>
          <a:xfrm>
            <a:off x="7524748" y="0"/>
            <a:ext cx="46672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86B0DD8-09B0-7AF0-EF8F-5FB1E3C42A70}"/>
              </a:ext>
            </a:extLst>
          </p:cNvPr>
          <p:cNvSpPr/>
          <p:nvPr/>
        </p:nvSpPr>
        <p:spPr>
          <a:xfrm>
            <a:off x="7524749" y="0"/>
            <a:ext cx="4667251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424191-77D1-1BAC-5C36-54A0B6A7ADC7}"/>
              </a:ext>
            </a:extLst>
          </p:cNvPr>
          <p:cNvGrpSpPr/>
          <p:nvPr/>
        </p:nvGrpSpPr>
        <p:grpSpPr>
          <a:xfrm>
            <a:off x="8031220" y="491349"/>
            <a:ext cx="4044666" cy="833178"/>
            <a:chOff x="6594305" y="491349"/>
            <a:chExt cx="4044666" cy="83317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26431-692F-80C0-704F-4B6946ECD576}"/>
                </a:ext>
              </a:extLst>
            </p:cNvPr>
            <p:cNvSpPr txBox="1"/>
            <p:nvPr/>
          </p:nvSpPr>
          <p:spPr>
            <a:xfrm>
              <a:off x="6988319" y="491349"/>
              <a:ext cx="3650652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Quels sont les magasins à prioriser ?</a:t>
              </a:r>
              <a:endParaRPr lang="fr-FR" sz="28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176942D-B35E-8BB2-70E9-EB5D106249C9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7DD1480A-A87F-009B-9278-2CE90930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32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2" name="Picture 31" descr="A black and white logo&#10;&#10;AI-generated content may be incorrect.">
            <a:extLst>
              <a:ext uri="{FF2B5EF4-FFF2-40B4-BE49-F238E27FC236}">
                <a16:creationId xmlns:a16="http://schemas.microsoft.com/office/drawing/2014/main" id="{C36C6ED1-1622-DEEF-C42E-98E0A237D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E87BDA4-32FF-BB6A-E040-68D80B936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27785"/>
              </p:ext>
            </p:extLst>
          </p:nvPr>
        </p:nvGraphicFramePr>
        <p:xfrm>
          <a:off x="7947782" y="1482475"/>
          <a:ext cx="3773035" cy="4828295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44315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978227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</a:tblGrid>
              <a:tr h="37667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Score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Point de vente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Code </a:t>
                      </a:r>
                    </a:p>
                    <a:p>
                      <a:pPr algn="ctr"/>
                      <a:r>
                        <a:rPr lang="fr-FR" sz="1100" dirty="0"/>
                        <a:t>postal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Dernière observation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93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Lieu-Saint-Amand / Bouchain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59111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93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Thiant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59224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86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Thiers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63300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Aucune observation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85</a:t>
                      </a:r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Bois Guillaume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76230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7 jours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82</a:t>
                      </a:r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La Ville-aux-Dames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37700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21 jours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78</a:t>
                      </a:r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Bois d'Arcy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78390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7 jours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76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Les Pennes-Mirabeau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13170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7 jours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75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Granville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50400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7 jours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0975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72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Carvin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62220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14 jours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817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72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Leclerc - Bapeaume-les-Rouen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76380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14 jours</a:t>
                      </a:r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9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135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Gin Bombay Sapphire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33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Gin Bombay Sapphire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31AC3-F06E-53B9-00F2-46D108B0D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5C34C-20DA-2385-D266-48326722B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18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Gin Bombay Sapphire East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Gin Bombay Sapphire East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34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Gin Bombay Sapphire East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DD03A-7311-2ECA-6F97-764EB0899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28D51C-9203-8E6C-29BD-966E832EB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3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Bombay Citron Pressé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Bombay Citron Pressé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35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Bombay Citron Pressé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B92A0-EDFA-D36A-A868-C5FE7E153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DB5DF-6495-4FC3-AF4E-9C28BE2A4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81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Bombay Sapphire Sunset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Bombay Sapphire Sunset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36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Bombay Sapphire Sunset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8A610-6B3B-98CE-9565-DF73A5566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5BE98-1CB8-05C6-7B85-6DF176CAF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52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B010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 Bombay Bramble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Actualités de la distribution de Bombay Bramble 70cl.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37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Bombay Bramble 70cl.</a:t>
            </a:r>
            <a:endParaRPr lang="fr-FR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C3FE7-AC7D-8D47-D8EE-0D153CF9F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86" y="1273102"/>
            <a:ext cx="3898235" cy="481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D844B-1907-C5E8-BD55-BFDB66A5A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1" y="2175676"/>
            <a:ext cx="7473202" cy="4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69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195EC-183C-DA83-C501-D068A17B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6A3C47-BBCA-2219-B249-27BE115BD5C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4E649-0643-DA89-1FBE-B843872633A5}"/>
              </a:ext>
            </a:extLst>
          </p:cNvPr>
          <p:cNvSpPr/>
          <p:nvPr/>
        </p:nvSpPr>
        <p:spPr>
          <a:xfrm>
            <a:off x="532932" y="1403928"/>
            <a:ext cx="596671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194609-3706-8259-C591-FD998F3394F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4D60A-5353-8551-E340-667E7E39D02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180E95C-ADCA-572B-9C59-1F6E62DE0B9D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n°4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75AA85B-ABDB-FD2B-F0B0-E37432B5E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1AB81-91DF-CE1F-767C-95DBFD27AE30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mise en avant des marques de Gin parmi les autres Spiritueux et quelles sont les marques les mieux positionnées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E93C1A-3A53-A505-1348-E80EE1D75CE6}"/>
              </a:ext>
            </a:extLst>
          </p:cNvPr>
          <p:cNvGrpSpPr/>
          <p:nvPr/>
        </p:nvGrpSpPr>
        <p:grpSpPr>
          <a:xfrm>
            <a:off x="898070" y="1563201"/>
            <a:ext cx="5159427" cy="534498"/>
            <a:chOff x="1050129" y="1563201"/>
            <a:chExt cx="6459460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F99C89-E071-6AE9-989E-03ADAD50B524}"/>
                </a:ext>
              </a:extLst>
            </p:cNvPr>
            <p:cNvSpPr txBox="1"/>
            <p:nvPr/>
          </p:nvSpPr>
          <p:spPr>
            <a:xfrm>
              <a:off x="1050129" y="1563201"/>
              <a:ext cx="6459460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 la position sur le site parmi les autres spiritueux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863462-7245-A9C9-0687-3D518D59656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477E2D6-5CEC-5B06-BA8F-1501BBC2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38</a:t>
            </a:fld>
            <a:endParaRPr lang="fr-FR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5ABE78-6F97-56B9-F96A-81FF6FA6D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743171"/>
              </p:ext>
            </p:extLst>
          </p:nvPr>
        </p:nvGraphicFramePr>
        <p:xfrm>
          <a:off x="898070" y="2005980"/>
          <a:ext cx="4618110" cy="4363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4F2DFD7-A42F-4E5E-943A-4D03DD6831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707360"/>
              </p:ext>
            </p:extLst>
          </p:nvPr>
        </p:nvGraphicFramePr>
        <p:xfrm>
          <a:off x="6675820" y="2005981"/>
          <a:ext cx="4617055" cy="4363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A15A5D06-C00C-6FF0-2DD6-20D8F30A49D8}"/>
              </a:ext>
            </a:extLst>
          </p:cNvPr>
          <p:cNvGrpSpPr/>
          <p:nvPr/>
        </p:nvGrpSpPr>
        <p:grpSpPr>
          <a:xfrm>
            <a:off x="6675821" y="1563201"/>
            <a:ext cx="5159427" cy="534498"/>
            <a:chOff x="1050129" y="1563201"/>
            <a:chExt cx="4326467" cy="5344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783608-5833-B0BE-C849-326A07251A9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Répartition de la position relativement au autres Gin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D96A66-4627-9689-82C8-015709D7B9B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CC928-985C-8E59-6A78-7B7EC1FADA85}"/>
              </a:ext>
            </a:extLst>
          </p:cNvPr>
          <p:cNvGrpSpPr/>
          <p:nvPr/>
        </p:nvGrpSpPr>
        <p:grpSpPr>
          <a:xfrm>
            <a:off x="4685898" y="3761510"/>
            <a:ext cx="1371599" cy="2408538"/>
            <a:chOff x="4353791" y="4450344"/>
            <a:chExt cx="1371599" cy="180283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3F8E1DC-0D80-F147-4DA2-8C079AC621E3}"/>
                </a:ext>
              </a:extLst>
            </p:cNvPr>
            <p:cNvSpPr/>
            <p:nvPr/>
          </p:nvSpPr>
          <p:spPr>
            <a:xfrm>
              <a:off x="4353791" y="4450344"/>
              <a:ext cx="1371599" cy="3099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Haut de la page</a:t>
              </a:r>
            </a:p>
            <a:p>
              <a:pPr algn="ctr"/>
              <a:r>
                <a:rPr lang="fr-FR" sz="1200" i="1" dirty="0"/>
                <a:t>Top 20%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F4C0ED9-C4FB-7C54-65D0-362D39803F3A}"/>
                </a:ext>
              </a:extLst>
            </p:cNvPr>
            <p:cNvSpPr/>
            <p:nvPr/>
          </p:nvSpPr>
          <p:spPr>
            <a:xfrm>
              <a:off x="4353791" y="4823562"/>
              <a:ext cx="1371599" cy="3099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Milieu / haut</a:t>
              </a:r>
            </a:p>
            <a:p>
              <a:pPr algn="ctr"/>
              <a:r>
                <a:rPr lang="fr-FR" sz="1200" i="1" dirty="0"/>
                <a:t>20% - 40%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8C3E4EA-23A0-4B71-E811-4628DE8BF050}"/>
                </a:ext>
              </a:extLst>
            </p:cNvPr>
            <p:cNvSpPr/>
            <p:nvPr/>
          </p:nvSpPr>
          <p:spPr>
            <a:xfrm>
              <a:off x="4353791" y="5196780"/>
              <a:ext cx="1371599" cy="3099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Milieu de page</a:t>
              </a:r>
            </a:p>
            <a:p>
              <a:pPr algn="ctr"/>
              <a:r>
                <a:rPr lang="fr-FR" sz="1200" i="1" dirty="0">
                  <a:solidFill>
                    <a:schemeClr val="tx2"/>
                  </a:solidFill>
                </a:rPr>
                <a:t>40% - 60%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ED310A9-9293-D52C-EA3B-34894D57BE8B}"/>
                </a:ext>
              </a:extLst>
            </p:cNvPr>
            <p:cNvSpPr/>
            <p:nvPr/>
          </p:nvSpPr>
          <p:spPr>
            <a:xfrm>
              <a:off x="4353791" y="5569998"/>
              <a:ext cx="1371599" cy="309958"/>
            </a:xfrm>
            <a:prstGeom prst="roundRect">
              <a:avLst/>
            </a:prstGeom>
            <a:solidFill>
              <a:srgbClr val="E7E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Milieu / bas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60% - 80%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0CEF8E-52FE-A0F1-9AAF-75DDB761930F}"/>
                </a:ext>
              </a:extLst>
            </p:cNvPr>
            <p:cNvSpPr/>
            <p:nvPr/>
          </p:nvSpPr>
          <p:spPr>
            <a:xfrm>
              <a:off x="4353791" y="5943216"/>
              <a:ext cx="1371599" cy="309958"/>
            </a:xfrm>
            <a:prstGeom prst="roundRect">
              <a:avLst/>
            </a:prstGeom>
            <a:solidFill>
              <a:srgbClr val="C3C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Bas de page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&gt;80%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8E90DC-9D3E-6ABD-E4F1-B6068589B7B5}"/>
              </a:ext>
            </a:extLst>
          </p:cNvPr>
          <p:cNvGrpSpPr/>
          <p:nvPr/>
        </p:nvGrpSpPr>
        <p:grpSpPr>
          <a:xfrm>
            <a:off x="10287469" y="3761510"/>
            <a:ext cx="1371599" cy="2408538"/>
            <a:chOff x="4353791" y="4450344"/>
            <a:chExt cx="1371599" cy="180283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25A942-FD48-BF7D-FC91-49B15BFA47F2}"/>
                </a:ext>
              </a:extLst>
            </p:cNvPr>
            <p:cNvSpPr/>
            <p:nvPr/>
          </p:nvSpPr>
          <p:spPr>
            <a:xfrm>
              <a:off x="4353791" y="4450344"/>
              <a:ext cx="1371599" cy="3099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/>
                <a:t>Top Gin</a:t>
              </a:r>
            </a:p>
            <a:p>
              <a:pPr algn="ctr"/>
              <a:r>
                <a:rPr lang="fr-FR" sz="1200" b="1"/>
                <a:t>Top 20%</a:t>
              </a:r>
              <a:endParaRPr lang="fr-FR" sz="1200" i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4C4FBC1-1F3A-6497-C59A-857E8C286AA5}"/>
                </a:ext>
              </a:extLst>
            </p:cNvPr>
            <p:cNvSpPr/>
            <p:nvPr/>
          </p:nvSpPr>
          <p:spPr>
            <a:xfrm>
              <a:off x="4353791" y="4823562"/>
              <a:ext cx="1371599" cy="3099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Milieu / haut</a:t>
              </a:r>
            </a:p>
            <a:p>
              <a:pPr algn="ctr"/>
              <a:r>
                <a:rPr lang="fr-FR" sz="1200" i="1" dirty="0"/>
                <a:t>20% - 40%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77FE75-0E54-C25E-2802-35D7B4344A09}"/>
                </a:ext>
              </a:extLst>
            </p:cNvPr>
            <p:cNvSpPr/>
            <p:nvPr/>
          </p:nvSpPr>
          <p:spPr>
            <a:xfrm>
              <a:off x="4353791" y="5196780"/>
              <a:ext cx="1371599" cy="3099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Milieu de page</a:t>
              </a:r>
            </a:p>
            <a:p>
              <a:pPr algn="ctr"/>
              <a:r>
                <a:rPr lang="fr-FR" sz="1200" i="1" dirty="0">
                  <a:solidFill>
                    <a:schemeClr val="tx2"/>
                  </a:solidFill>
                </a:rPr>
                <a:t>40% - 60%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DE52EF7-EF6D-913A-E0A0-585DDE8B9A37}"/>
                </a:ext>
              </a:extLst>
            </p:cNvPr>
            <p:cNvSpPr/>
            <p:nvPr/>
          </p:nvSpPr>
          <p:spPr>
            <a:xfrm>
              <a:off x="4353791" y="5569998"/>
              <a:ext cx="1371599" cy="309958"/>
            </a:xfrm>
            <a:prstGeom prst="roundRect">
              <a:avLst/>
            </a:prstGeom>
            <a:solidFill>
              <a:srgbClr val="E7E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Milieu / bas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60% - 80%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9A6156A-B398-E1F0-2648-E0D3899CA5B9}"/>
                </a:ext>
              </a:extLst>
            </p:cNvPr>
            <p:cNvSpPr/>
            <p:nvPr/>
          </p:nvSpPr>
          <p:spPr>
            <a:xfrm>
              <a:off x="4353791" y="5943216"/>
              <a:ext cx="1371599" cy="309958"/>
            </a:xfrm>
            <a:prstGeom prst="roundRect">
              <a:avLst/>
            </a:prstGeom>
            <a:solidFill>
              <a:srgbClr val="C3C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En retrait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&gt;80%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832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2DC16-29EA-D780-DA77-5FB0FB225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4C1AE8-D1A1-6FC1-38CF-465FF249B4D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4984E-C75D-E675-0B66-018376F3E38B}"/>
              </a:ext>
            </a:extLst>
          </p:cNvPr>
          <p:cNvSpPr/>
          <p:nvPr/>
        </p:nvSpPr>
        <p:spPr>
          <a:xfrm>
            <a:off x="532932" y="1403928"/>
            <a:ext cx="596671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E8E5E52-4A36-6B48-489D-FE250973BF4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D2D57-B4D4-6B1C-CC31-454B1F362A0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F4414E7-5B2B-AB2D-51EA-38B377C7ED1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n°4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E68DCC5-1249-F06C-6BE1-E2EB330AF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DF1DE-E091-9961-E15E-4A9F3F311F59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évoluée la mise en avant de notre best seller (Gin Bombay Sapphire 70cl) sur les derniers mois ? 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06F6D11-130E-E8AD-E26B-44DD8C69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39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872811-C6D1-C397-1B63-761C3A18C45D}"/>
              </a:ext>
            </a:extLst>
          </p:cNvPr>
          <p:cNvGrpSpPr/>
          <p:nvPr/>
        </p:nvGrpSpPr>
        <p:grpSpPr>
          <a:xfrm>
            <a:off x="6675821" y="1563201"/>
            <a:ext cx="5357257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BFCC5-2CE6-DCBA-65B6-8ABB732AF90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position relativement au autres Gin (%)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D6D5C2-70D9-C25A-13F6-34B92D8E10D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06EF7F-5004-99A4-DF56-05DA63E3F8B5}"/>
              </a:ext>
            </a:extLst>
          </p:cNvPr>
          <p:cNvGrpSpPr/>
          <p:nvPr/>
        </p:nvGrpSpPr>
        <p:grpSpPr>
          <a:xfrm>
            <a:off x="898070" y="1563201"/>
            <a:ext cx="5357257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0D779-0069-4A10-64ED-1F0B7C0B849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position relativement au autres Gin (ABS)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9712C-223A-3138-912A-F4DCF06931D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B35E8BF-6E77-0E07-E319-5F7255959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115399"/>
              </p:ext>
            </p:extLst>
          </p:nvPr>
        </p:nvGraphicFramePr>
        <p:xfrm>
          <a:off x="508784" y="2181059"/>
          <a:ext cx="5587216" cy="4077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FC24699-4296-4E7C-9179-0DF537675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317019"/>
              </p:ext>
            </p:extLst>
          </p:nvPr>
        </p:nvGraphicFramePr>
        <p:xfrm>
          <a:off x="6489989" y="2181059"/>
          <a:ext cx="5587216" cy="4077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6868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6AE619-B117-0B1B-31BE-770DD0F60F7F}"/>
              </a:ext>
            </a:extLst>
          </p:cNvPr>
          <p:cNvGrpSpPr/>
          <p:nvPr/>
        </p:nvGrpSpPr>
        <p:grpSpPr>
          <a:xfrm>
            <a:off x="8127998" y="0"/>
            <a:ext cx="4064002" cy="6858000"/>
            <a:chOff x="8127999" y="0"/>
            <a:chExt cx="4064002" cy="685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E93256B-DB49-7F5C-C612-77F94CAB5765}"/>
                </a:ext>
              </a:extLst>
            </p:cNvPr>
            <p:cNvSpPr/>
            <p:nvPr/>
          </p:nvSpPr>
          <p:spPr>
            <a:xfrm>
              <a:off x="8127999" y="0"/>
              <a:ext cx="4064002" cy="6858000"/>
            </a:xfrm>
            <a:prstGeom prst="rect">
              <a:avLst/>
            </a:prstGeom>
            <a:blipFill>
              <a:blip r:embed="rId3"/>
              <a:stretch>
                <a:fillRect l="-42709" r="-93125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A04538-9604-216C-2D35-1C2483737105}"/>
                </a:ext>
              </a:extLst>
            </p:cNvPr>
            <p:cNvGrpSpPr/>
            <p:nvPr/>
          </p:nvGrpSpPr>
          <p:grpSpPr>
            <a:xfrm>
              <a:off x="8128001" y="0"/>
              <a:ext cx="4063999" cy="6858000"/>
              <a:chOff x="8128001" y="0"/>
              <a:chExt cx="4063999" cy="685800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F86089E-510F-194B-5041-3F50808402C5}"/>
                  </a:ext>
                </a:extLst>
              </p:cNvPr>
              <p:cNvSpPr/>
              <p:nvPr/>
            </p:nvSpPr>
            <p:spPr>
              <a:xfrm>
                <a:off x="8128001" y="0"/>
                <a:ext cx="4063999" cy="6858000"/>
              </a:xfrm>
              <a:prstGeom prst="rect">
                <a:avLst/>
              </a:prstGeom>
              <a:solidFill>
                <a:srgbClr val="303237">
                  <a:alpha val="69804"/>
                </a:srgbClr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fr-FR" sz="1600" b="1" noProof="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12FBB5A-8123-E978-2E0A-DE8739C64755}"/>
                  </a:ext>
                </a:extLst>
              </p:cNvPr>
              <p:cNvSpPr txBox="1"/>
              <p:nvPr/>
            </p:nvSpPr>
            <p:spPr>
              <a:xfrm>
                <a:off x="8585200" y="492774"/>
                <a:ext cx="3149600" cy="833178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t">
                <a:spAutoFit/>
              </a:bodyPr>
              <a:lstStyle/>
              <a:p>
                <a:pPr lvl="0">
                  <a:defRPr/>
                </a:pPr>
                <a:r>
                  <a:rPr lang="fr-FR" sz="2400" b="1" noProof="0" dirty="0">
                    <a:solidFill>
                      <a:prstClr val="white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Identification des opportunités. </a:t>
                </a:r>
                <a:endParaRPr lang="fr-FR" sz="1600" i="1" noProof="0" dirty="0">
                  <a:solidFill>
                    <a:prstClr val="white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4F2209F-C813-4B52-E153-B34AB755798E}"/>
                  </a:ext>
                </a:extLst>
              </p:cNvPr>
              <p:cNvSpPr txBox="1"/>
              <p:nvPr/>
            </p:nvSpPr>
            <p:spPr>
              <a:xfrm>
                <a:off x="8585200" y="1584974"/>
                <a:ext cx="3149600" cy="340735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t">
                <a:spAutoFit/>
              </a:bodyPr>
              <a:lstStyle/>
              <a:p>
                <a:pPr lvl="0">
                  <a:defRPr/>
                </a:pPr>
                <a:r>
                  <a:rPr lang="fr-FR" sz="1600" dirty="0">
                    <a:solidFill>
                      <a:prstClr val="white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Description courte en 3 phrases</a:t>
                </a: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6AA85997-B66D-96F1-E350-D6F8710C66B2}"/>
                  </a:ext>
                </a:extLst>
              </p:cNvPr>
              <p:cNvGrpSpPr/>
              <p:nvPr/>
            </p:nvGrpSpPr>
            <p:grpSpPr>
              <a:xfrm>
                <a:off x="8585199" y="2853168"/>
                <a:ext cx="3391761" cy="350549"/>
                <a:chOff x="457198" y="2853168"/>
                <a:chExt cx="3391761" cy="350549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05662D9-A79A-E2A9-A67C-B7D8BEDECBED}"/>
                    </a:ext>
                  </a:extLst>
                </p:cNvPr>
                <p:cNvSpPr/>
                <p:nvPr/>
              </p:nvSpPr>
              <p:spPr>
                <a:xfrm>
                  <a:off x="872067" y="2872847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noProof="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195" name="Graphic 194" descr="Badge Unfollow with solid fill">
                  <a:extLst>
                    <a:ext uri="{FF2B5EF4-FFF2-40B4-BE49-F238E27FC236}">
                      <a16:creationId xmlns:a16="http://schemas.microsoft.com/office/drawing/2014/main" id="{5177CB51-7B73-88FE-24B5-8C62FC3F3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2853168"/>
                  <a:ext cx="285558" cy="285558"/>
                </a:xfrm>
                <a:prstGeom prst="rect">
                  <a:avLst/>
                </a:prstGeom>
              </p:spPr>
            </p:pic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B6BE459-68A7-2814-835C-644EB7DED189}"/>
                  </a:ext>
                </a:extLst>
              </p:cNvPr>
              <p:cNvGrpSpPr/>
              <p:nvPr/>
            </p:nvGrpSpPr>
            <p:grpSpPr>
              <a:xfrm>
                <a:off x="8585199" y="4135064"/>
                <a:ext cx="3391761" cy="350549"/>
                <a:chOff x="457198" y="3286221"/>
                <a:chExt cx="3391761" cy="350549"/>
              </a:xfrm>
            </p:grpSpPr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1F9D245-49C4-276F-B8DA-9D56DE8FB09D}"/>
                    </a:ext>
                  </a:extLst>
                </p:cNvPr>
                <p:cNvSpPr/>
                <p:nvPr/>
              </p:nvSpPr>
              <p:spPr>
                <a:xfrm>
                  <a:off x="872067" y="3305900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198" name="Graphic 197" descr="Badge Unfollow with solid fill">
                  <a:extLst>
                    <a:ext uri="{FF2B5EF4-FFF2-40B4-BE49-F238E27FC236}">
                      <a16:creationId xmlns:a16="http://schemas.microsoft.com/office/drawing/2014/main" id="{B94CFB6F-D2F7-1824-D948-DBC6DF9A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3286221"/>
                  <a:ext cx="285558" cy="285558"/>
                </a:xfrm>
                <a:prstGeom prst="rect">
                  <a:avLst/>
                </a:prstGeom>
              </p:spPr>
            </p:pic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25009A7C-2E88-1F6B-A958-5E42D18C1654}"/>
                  </a:ext>
                </a:extLst>
              </p:cNvPr>
              <p:cNvGrpSpPr/>
              <p:nvPr/>
            </p:nvGrpSpPr>
            <p:grpSpPr>
              <a:xfrm>
                <a:off x="8585199" y="5416959"/>
                <a:ext cx="3391761" cy="350549"/>
                <a:chOff x="457198" y="3719274"/>
                <a:chExt cx="3391761" cy="350549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DB9C64AF-5B93-DAFE-88DB-AB3B6376197E}"/>
                    </a:ext>
                  </a:extLst>
                </p:cNvPr>
                <p:cNvSpPr/>
                <p:nvPr/>
              </p:nvSpPr>
              <p:spPr>
                <a:xfrm>
                  <a:off x="872067" y="3738953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201" name="Graphic 200" descr="Badge Unfollow with solid fill">
                  <a:extLst>
                    <a:ext uri="{FF2B5EF4-FFF2-40B4-BE49-F238E27FC236}">
                      <a16:creationId xmlns:a16="http://schemas.microsoft.com/office/drawing/2014/main" id="{D1676D29-2E1D-4D94-7D62-9ED5C00E8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3719274"/>
                  <a:ext cx="285558" cy="28555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92FB4B-AA62-47BC-24C5-83E96006CF86}"/>
              </a:ext>
            </a:extLst>
          </p:cNvPr>
          <p:cNvGrpSpPr/>
          <p:nvPr/>
        </p:nvGrpSpPr>
        <p:grpSpPr>
          <a:xfrm>
            <a:off x="4063999" y="0"/>
            <a:ext cx="4064000" cy="6858000"/>
            <a:chOff x="4063999" y="0"/>
            <a:chExt cx="4064000" cy="685800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A48473-996D-9D33-2C30-8DD7881A2235}"/>
                </a:ext>
              </a:extLst>
            </p:cNvPr>
            <p:cNvSpPr/>
            <p:nvPr/>
          </p:nvSpPr>
          <p:spPr>
            <a:xfrm rot="10800000">
              <a:off x="4063999" y="0"/>
              <a:ext cx="4064000" cy="6858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F1FF443-C4BB-8243-4392-A412DE9E78C1}"/>
                </a:ext>
              </a:extLst>
            </p:cNvPr>
            <p:cNvSpPr txBox="1"/>
            <p:nvPr/>
          </p:nvSpPr>
          <p:spPr>
            <a:xfrm>
              <a:off x="4521199" y="492774"/>
              <a:ext cx="3149600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pPr lvl="0">
                <a:defRPr/>
              </a:pPr>
              <a:r>
                <a:rPr lang="fr-FR" sz="2400" b="1" noProof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Situation actuelle pour Bombay.</a:t>
              </a:r>
              <a:endParaRPr lang="fr-FR" sz="2400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F15578-39E1-92AE-AB53-F79FA1D36C6B}"/>
                </a:ext>
              </a:extLst>
            </p:cNvPr>
            <p:cNvSpPr txBox="1"/>
            <p:nvPr/>
          </p:nvSpPr>
          <p:spPr>
            <a:xfrm>
              <a:off x="4521199" y="1584974"/>
              <a:ext cx="3149600" cy="340735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pPr lvl="0">
                <a:defRPr/>
              </a:pPr>
              <a:r>
                <a:rPr lang="fr-FR" sz="1600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Description courte en 3 phrases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23559B24-5B7C-50F4-8D0F-41EE6988BDF4}"/>
                </a:ext>
              </a:extLst>
            </p:cNvPr>
            <p:cNvGrpSpPr/>
            <p:nvPr/>
          </p:nvGrpSpPr>
          <p:grpSpPr>
            <a:xfrm>
              <a:off x="4521198" y="2853168"/>
              <a:ext cx="3391761" cy="350549"/>
              <a:chOff x="457198" y="2853168"/>
              <a:chExt cx="3391761" cy="350549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2724B3C0-2BC3-4676-0E73-9481F35CAB88}"/>
                  </a:ext>
                </a:extLst>
              </p:cNvPr>
              <p:cNvSpPr/>
              <p:nvPr/>
            </p:nvSpPr>
            <p:spPr>
              <a:xfrm>
                <a:off x="872067" y="2872847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noProof="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86" name="Graphic 185" descr="Badge Unfollow with solid fill">
                <a:extLst>
                  <a:ext uri="{FF2B5EF4-FFF2-40B4-BE49-F238E27FC236}">
                    <a16:creationId xmlns:a16="http://schemas.microsoft.com/office/drawing/2014/main" id="{292F967A-35C4-AC01-E094-0EA7450D2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2853168"/>
                <a:ext cx="285558" cy="285558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F77FFA3D-21D7-D2CB-40EA-0BE5D4F90B4D}"/>
                </a:ext>
              </a:extLst>
            </p:cNvPr>
            <p:cNvGrpSpPr/>
            <p:nvPr/>
          </p:nvGrpSpPr>
          <p:grpSpPr>
            <a:xfrm>
              <a:off x="4521198" y="4135064"/>
              <a:ext cx="3391761" cy="350549"/>
              <a:chOff x="457198" y="3286221"/>
              <a:chExt cx="3391761" cy="350549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50D46F7-A186-2931-9E86-67EDFC07FCC8}"/>
                  </a:ext>
                </a:extLst>
              </p:cNvPr>
              <p:cNvSpPr/>
              <p:nvPr/>
            </p:nvSpPr>
            <p:spPr>
              <a:xfrm>
                <a:off x="872067" y="3305900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89" name="Graphic 188" descr="Badge Unfollow with solid fill">
                <a:extLst>
                  <a:ext uri="{FF2B5EF4-FFF2-40B4-BE49-F238E27FC236}">
                    <a16:creationId xmlns:a16="http://schemas.microsoft.com/office/drawing/2014/main" id="{E353988B-9D9C-F2A6-B243-8A34D7124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3286221"/>
                <a:ext cx="285558" cy="285558"/>
              </a:xfrm>
              <a:prstGeom prst="rect">
                <a:avLst/>
              </a:prstGeom>
            </p:spPr>
          </p:pic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88AD058-CBA6-6E70-961F-7ADC1377D13C}"/>
                </a:ext>
              </a:extLst>
            </p:cNvPr>
            <p:cNvGrpSpPr/>
            <p:nvPr/>
          </p:nvGrpSpPr>
          <p:grpSpPr>
            <a:xfrm>
              <a:off x="4521198" y="5416959"/>
              <a:ext cx="3391761" cy="350549"/>
              <a:chOff x="457198" y="3719274"/>
              <a:chExt cx="3391761" cy="350549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17A7B67-FDF5-42B5-CB44-0E338B0F4202}"/>
                  </a:ext>
                </a:extLst>
              </p:cNvPr>
              <p:cNvSpPr/>
              <p:nvPr/>
            </p:nvSpPr>
            <p:spPr>
              <a:xfrm>
                <a:off x="872067" y="3738953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92" name="Graphic 191" descr="Badge Unfollow with solid fill">
                <a:extLst>
                  <a:ext uri="{FF2B5EF4-FFF2-40B4-BE49-F238E27FC236}">
                    <a16:creationId xmlns:a16="http://schemas.microsoft.com/office/drawing/2014/main" id="{D36339A7-3226-6C71-4777-8C28BDB81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3719274"/>
                <a:ext cx="285558" cy="285558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933270-1485-0953-66FC-BE33E3C9C877}"/>
              </a:ext>
            </a:extLst>
          </p:cNvPr>
          <p:cNvGrpSpPr/>
          <p:nvPr/>
        </p:nvGrpSpPr>
        <p:grpSpPr>
          <a:xfrm>
            <a:off x="-1" y="0"/>
            <a:ext cx="4063999" cy="6858000"/>
            <a:chOff x="-1" y="0"/>
            <a:chExt cx="4063999" cy="685800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00A635-EBE9-2202-9F7D-52B637E21D0B}"/>
                </a:ext>
              </a:extLst>
            </p:cNvPr>
            <p:cNvSpPr/>
            <p:nvPr/>
          </p:nvSpPr>
          <p:spPr>
            <a:xfrm>
              <a:off x="0" y="0"/>
              <a:ext cx="4063998" cy="685800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 l="-39792" r="-35001"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7B29B75-DCE2-9C9D-065F-73029907F72A}"/>
                </a:ext>
              </a:extLst>
            </p:cNvPr>
            <p:cNvSpPr/>
            <p:nvPr/>
          </p:nvSpPr>
          <p:spPr>
            <a:xfrm>
              <a:off x="-1" y="0"/>
              <a:ext cx="4063999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5DC00194-8A5F-85AE-A4AB-06D44195E5F2}"/>
              </a:ext>
            </a:extLst>
          </p:cNvPr>
          <p:cNvSpPr txBox="1"/>
          <p:nvPr/>
        </p:nvSpPr>
        <p:spPr>
          <a:xfrm>
            <a:off x="457198" y="492774"/>
            <a:ext cx="314960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pPr lvl="0">
              <a:defRPr/>
            </a:pPr>
            <a:r>
              <a:rPr lang="fr-FR" sz="2400" b="1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Marché du Gin chez Leclerc.</a:t>
            </a:r>
            <a:endParaRPr lang="fr-FR" sz="1600" i="1" noProof="0" dirty="0">
              <a:solidFill>
                <a:prstClr val="white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40358B5-434F-AFF5-2087-0222BF5F2D01}"/>
              </a:ext>
            </a:extLst>
          </p:cNvPr>
          <p:cNvSpPr txBox="1"/>
          <p:nvPr/>
        </p:nvSpPr>
        <p:spPr>
          <a:xfrm>
            <a:off x="457198" y="1584974"/>
            <a:ext cx="3149600" cy="340735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pPr lvl="0">
              <a:defRPr/>
            </a:pPr>
            <a:r>
              <a:rPr lang="fr-FR" sz="1600" noProof="0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Description courte en 3 phrases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4C8F7E6-41F1-A15D-DE02-7ACACA2372D3}"/>
              </a:ext>
            </a:extLst>
          </p:cNvPr>
          <p:cNvGrpSpPr/>
          <p:nvPr/>
        </p:nvGrpSpPr>
        <p:grpSpPr>
          <a:xfrm>
            <a:off x="457198" y="2853168"/>
            <a:ext cx="3391761" cy="350549"/>
            <a:chOff x="457198" y="2853168"/>
            <a:chExt cx="3391761" cy="35054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0DAE088-D860-B754-9438-6714865EAE70}"/>
                </a:ext>
              </a:extLst>
            </p:cNvPr>
            <p:cNvSpPr/>
            <p:nvPr/>
          </p:nvSpPr>
          <p:spPr>
            <a:xfrm>
              <a:off x="872067" y="2872847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noProof="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6" name="Graphic 175" descr="Badge Unfollow with solid fill">
              <a:extLst>
                <a:ext uri="{FF2B5EF4-FFF2-40B4-BE49-F238E27FC236}">
                  <a16:creationId xmlns:a16="http://schemas.microsoft.com/office/drawing/2014/main" id="{9B44AA5F-D11B-5FEF-CE2E-A4DFA408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2853168"/>
              <a:ext cx="285558" cy="285558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A5209CB-5A04-234A-F55B-4C5D17F145AB}"/>
              </a:ext>
            </a:extLst>
          </p:cNvPr>
          <p:cNvGrpSpPr/>
          <p:nvPr/>
        </p:nvGrpSpPr>
        <p:grpSpPr>
          <a:xfrm>
            <a:off x="457198" y="4135064"/>
            <a:ext cx="3391761" cy="350549"/>
            <a:chOff x="457198" y="3286221"/>
            <a:chExt cx="3391761" cy="350549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8801C31-D1D8-0570-5B08-47E9C0033A57}"/>
                </a:ext>
              </a:extLst>
            </p:cNvPr>
            <p:cNvSpPr/>
            <p:nvPr/>
          </p:nvSpPr>
          <p:spPr>
            <a:xfrm>
              <a:off x="872067" y="3305900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7" name="Graphic 176" descr="Badge Unfollow with solid fill">
              <a:extLst>
                <a:ext uri="{FF2B5EF4-FFF2-40B4-BE49-F238E27FC236}">
                  <a16:creationId xmlns:a16="http://schemas.microsoft.com/office/drawing/2014/main" id="{08085631-D6A1-ECB8-7C18-51748267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3286221"/>
              <a:ext cx="285558" cy="285558"/>
            </a:xfrm>
            <a:prstGeom prst="rect">
              <a:avLst/>
            </a:pr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A10A3C7-8965-5D47-37AE-5D9B1AB2BB77}"/>
              </a:ext>
            </a:extLst>
          </p:cNvPr>
          <p:cNvGrpSpPr/>
          <p:nvPr/>
        </p:nvGrpSpPr>
        <p:grpSpPr>
          <a:xfrm>
            <a:off x="457198" y="5416959"/>
            <a:ext cx="3391761" cy="350549"/>
            <a:chOff x="457198" y="3719274"/>
            <a:chExt cx="3391761" cy="350549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3B68DB5-1D50-2764-4CBC-DF526C257189}"/>
                </a:ext>
              </a:extLst>
            </p:cNvPr>
            <p:cNvSpPr/>
            <p:nvPr/>
          </p:nvSpPr>
          <p:spPr>
            <a:xfrm>
              <a:off x="872067" y="3738953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8" name="Graphic 177" descr="Badge Unfollow with solid fill">
              <a:extLst>
                <a:ext uri="{FF2B5EF4-FFF2-40B4-BE49-F238E27FC236}">
                  <a16:creationId xmlns:a16="http://schemas.microsoft.com/office/drawing/2014/main" id="{87A33F6F-FD62-1A98-A318-75A44B61D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3719274"/>
              <a:ext cx="285558" cy="28555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4DFB56-5C53-EAA1-A81B-C70512942E8F}"/>
              </a:ext>
            </a:extLst>
          </p:cNvPr>
          <p:cNvSpPr txBox="1"/>
          <p:nvPr/>
        </p:nvSpPr>
        <p:spPr>
          <a:xfrm>
            <a:off x="457198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 err="1">
                <a:solidFill>
                  <a:schemeClr val="bg1"/>
                </a:solidFill>
                <a:latin typeface="Aptos" panose="020B0004020202020204" pitchFamily="34" charset="0"/>
              </a:rPr>
              <a:t>Executive</a:t>
            </a:r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fr-FR" sz="1600" noProof="0" dirty="0" err="1">
                <a:solidFill>
                  <a:schemeClr val="bg1"/>
                </a:solidFill>
                <a:latin typeface="Aptos" panose="020B0004020202020204" pitchFamily="34" charset="0"/>
              </a:rPr>
              <a:t>summary</a:t>
            </a:r>
            <a:endParaRPr lang="fr-FR" sz="28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7F3629BF-3374-72A2-BFE9-44AE3AE0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83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6038-338C-5861-3105-F6EFB7979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F977F88-7660-DA88-D582-905F2FC567F8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69E4494-7C11-91E5-FDA0-0619586694FC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A61254-ED8E-6075-30E9-07F0F90F1774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04E183-3F50-E3B7-C1B6-48BD0A75EBFE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du positionnement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l’évolution de vos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Réagir à la concurrence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Maitriser le positionnement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territoires vierges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n°5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n°6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101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DCB87-EA64-CF07-E0FA-A86D3F9D7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47DFDB-40F4-2F77-8212-4529F439D276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394D22-C037-1171-6FBD-4D2D413980DC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1FFC10-41A2-D221-365F-81A50E3329B1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2B2E647-9D30-E0E3-821E-4F91420ED241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D1E6BD-073A-ED78-E60A-4C9D5630F875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Synthèse de la partie politique tarifaire.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036B19-5869-5D13-D282-8DAB6B496434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614DC7-9D9B-19CA-A53C-6316D00A314E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 est le positionnement prix de Bombay et quelles sont les dynamiques de marché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C46711-2A74-A46B-21F8-FF0B4586BD85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0E53AA-95CC-2C9B-E056-054EE6E348E5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5F27C5-E4D0-1C20-8619-8C5AA0995408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initiatives concrètes peuvent être explorées pour améliorer la politique tarifaire 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B81212-7C02-53CD-4B2D-35984445D59A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E0B7F4-D358-C63F-E3C8-C78DFAE06F90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A6217D-264C-9245-A131-103297FE7A45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Comment approfondir l’analyse et renforcer la cohérence du positionnement prix ?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A44F25-EDF8-DE0F-CE33-6DD14ECA66B6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44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BF07E-0CF5-0FDA-E403-C6AAB358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7A725D-356F-F5DD-ED39-FC3BB219B7E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3AB38-2B68-7840-CB86-8880EC7366A0}"/>
              </a:ext>
            </a:extLst>
          </p:cNvPr>
          <p:cNvSpPr/>
          <p:nvPr/>
        </p:nvSpPr>
        <p:spPr>
          <a:xfrm>
            <a:off x="532932" y="1403928"/>
            <a:ext cx="617085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0D85BC2-B659-BBC2-F25B-0FE86AF1150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10487-33F5-713E-37D7-BC559B33450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C001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C9AADBC-9D66-1639-B156-973E54F3908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A. État des lieux du positionnement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93A875D-4B32-4FC9-49D2-B33810A17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77BD7F-00C9-4938-28F1-D56B7DBC939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territoire prix des différents produits de la marque Bombay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302E305-3A9F-A927-8249-C7626887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67CC5-3F49-E0EC-F23D-F3631CBF20A6}"/>
              </a:ext>
            </a:extLst>
          </p:cNvPr>
          <p:cNvGrpSpPr/>
          <p:nvPr/>
        </p:nvGrpSpPr>
        <p:grpSpPr>
          <a:xfrm>
            <a:off x="898070" y="1563201"/>
            <a:ext cx="74621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27E549-11AB-1DC1-8A5B-6E6B7D16094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des observations prix des produits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96ED58-6BEC-C3D2-B570-1D1DADDB46D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F76B99-5E0B-947B-9C2C-3BE382E1D8EB}"/>
              </a:ext>
            </a:extLst>
          </p:cNvPr>
          <p:cNvGrpSpPr/>
          <p:nvPr/>
        </p:nvGrpSpPr>
        <p:grpSpPr>
          <a:xfrm>
            <a:off x="7284359" y="1563201"/>
            <a:ext cx="4572000" cy="534498"/>
            <a:chOff x="1050129" y="1563201"/>
            <a:chExt cx="4326467" cy="53449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A7154-D0BA-12E1-2BDB-DD9EAED6534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moyen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99B569-DDA3-4847-078D-67B1A7E5C4E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7CD60098-C9B1-44A7-84D1-A24D1A64AC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7975913"/>
              </p:ext>
            </p:extLst>
          </p:nvPr>
        </p:nvGraphicFramePr>
        <p:xfrm>
          <a:off x="759836" y="2088602"/>
          <a:ext cx="5608307" cy="4169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29A27E7E-9CA8-90C4-353F-D0D9A78D9E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551897"/>
              </p:ext>
            </p:extLst>
          </p:nvPr>
        </p:nvGraphicFramePr>
        <p:xfrm>
          <a:off x="7092391" y="2088602"/>
          <a:ext cx="4996195" cy="4138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6059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975768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34,11 €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-0,44 €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+0,63 €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+0,01 €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-0,05 €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34,25 €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-0,16 €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+0,32 €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+0,11 €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-0,01 €</a:t>
                      </a:r>
                      <a:endParaRPr lang="fr-F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34,51 €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fr-FR" sz="1200" b="0" i="1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-1,30%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+1,84%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+0,03%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-0,16%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  <a:endParaRPr lang="fr-FR" sz="1200" b="0" i="1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-0,47%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+0,95%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+0,31%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-0,04%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101</a:t>
                      </a:r>
                      <a:endParaRPr lang="fr-FR" sz="1200" b="0" i="1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23 juin 25 au
23 juil 25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24 juil 25 au
23 août 25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24 août 25 au
22 sept 25</a:t>
                      </a:r>
                      <a:endParaRPr lang="fr-FR" sz="11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Bombay Bramble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4F3E61-3A39-F630-D532-F0A99E09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18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Bombay Sapphire Sunset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A56B044-2058-7371-BAB2-85E2089F6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6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Bombay Citron Pressé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E086253-9D98-F0D0-48E9-E216E2590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29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Gin Bombay Sapphire East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64BCF04-CD44-D626-6D6E-DCE412AC6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99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C003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expliquer l’évolution mensuelle des prix moyens pratiqués par Leclerc sur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0D0A03E-BBD8-59B1-3351-79501EA8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91" y="2561048"/>
            <a:ext cx="10507251" cy="2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72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796A-F6D5-23D6-1878-F9458193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722F9-9E10-8825-7DA3-C4E1AF6162C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B6DF8-56A0-9645-0B65-C2228163113B}"/>
              </a:ext>
            </a:extLst>
          </p:cNvPr>
          <p:cNvSpPr/>
          <p:nvPr/>
        </p:nvSpPr>
        <p:spPr>
          <a:xfrm>
            <a:off x="532932" y="1403928"/>
            <a:ext cx="80776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7A13F2B-8979-600A-FAC3-593C518C466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B8C27-449A-C39A-E29E-B67B2A65489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C002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6EE53B-A60F-C4D9-23A5-01754DA8752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953B5C9-E3B1-51C5-7E55-B9A59DC4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44231-38EB-12F7-D0F8-6FD02C666B4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ont évolué les prix des produits de la gamme Bombay chez Leclerc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4C3B8A24-D72D-746C-4D23-202DC3A4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0B0C6-8134-07A9-FF30-DD3B83C8E6A7}"/>
              </a:ext>
            </a:extLst>
          </p:cNvPr>
          <p:cNvGrpSpPr/>
          <p:nvPr/>
        </p:nvGrpSpPr>
        <p:grpSpPr>
          <a:xfrm>
            <a:off x="898070" y="1563201"/>
            <a:ext cx="70557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99838-D2A9-9E3F-1283-6806F9B921C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des prix moyens par litre avant promotion par produit de la marque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D9063A-DE32-9068-B018-DB6D24626BD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E703AAE-5356-60D0-45CB-3FFA5D5004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918812"/>
              </p:ext>
            </p:extLst>
          </p:nvPr>
        </p:nvGraphicFramePr>
        <p:xfrm>
          <a:off x="759836" y="2175675"/>
          <a:ext cx="11198615" cy="4189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64805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520D6-8B3A-95F1-183F-1E7F4361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8C2897-57AF-19A6-CDDD-1C4624F1DBD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 descr="A white tag with holes on it&#10;&#10;AI-generated content may be incorrect.">
            <a:extLst>
              <a:ext uri="{FF2B5EF4-FFF2-40B4-BE49-F238E27FC236}">
                <a16:creationId xmlns:a16="http://schemas.microsoft.com/office/drawing/2014/main" id="{EB50465D-E4FB-6E68-03B7-DF77B75E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r="55820"/>
          <a:stretch>
            <a:fillRect/>
          </a:stretch>
        </p:blipFill>
        <p:spPr>
          <a:xfrm>
            <a:off x="8962117" y="1403928"/>
            <a:ext cx="3229883" cy="49803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383717-7649-0BC1-520A-D360B501117A}"/>
              </a:ext>
            </a:extLst>
          </p:cNvPr>
          <p:cNvSpPr/>
          <p:nvPr/>
        </p:nvSpPr>
        <p:spPr>
          <a:xfrm>
            <a:off x="8962116" y="1398861"/>
            <a:ext cx="3229884" cy="499045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F5BC53-3A01-A6C1-3642-46D015EA8652}"/>
              </a:ext>
            </a:extLst>
          </p:cNvPr>
          <p:cNvSpPr/>
          <p:nvPr/>
        </p:nvSpPr>
        <p:spPr>
          <a:xfrm>
            <a:off x="532932" y="1403928"/>
            <a:ext cx="842918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27DDEF-FC98-6DCD-1417-4F7EE0B903A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FE523-AFD3-9E8A-CC8C-7CC1F48D894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C004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A59A078-F196-D690-AECA-C61A5B46D8EA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8C2C4C62-F6A5-7E03-11D0-5CD4ADEC3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9110A-0E29-75B5-FE5B-449502B54ABD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part des magasins Leclerc ayant modifié le prix des produits Bombay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5E4E9E35-54EE-4E9A-AF7D-5BCFE2F8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8EC74C-F475-7867-94ED-D1844F5FF13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7B4B49-3405-88B3-AA75-B6A8D47474D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distribuant Bombay ayant modifié  le prix de vente avant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83DD69-2E61-9D15-6A5C-9EDEC53908D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6EDF436-1F5D-B07E-8366-0074EF0F4F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381711"/>
              </p:ext>
            </p:extLst>
          </p:nvPr>
        </p:nvGraphicFramePr>
        <p:xfrm>
          <a:off x="805088" y="2175676"/>
          <a:ext cx="7805511" cy="4017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697C293-B3E1-CB6D-3774-3A3FDADBDCDE}"/>
              </a:ext>
            </a:extLst>
          </p:cNvPr>
          <p:cNvSpPr/>
          <p:nvPr/>
        </p:nvSpPr>
        <p:spPr>
          <a:xfrm>
            <a:off x="9338718" y="2162272"/>
            <a:ext cx="2733308" cy="4030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BD82A-A045-E8B2-577C-380ECA9A1E90}"/>
              </a:ext>
            </a:extLst>
          </p:cNvPr>
          <p:cNvSpPr txBox="1"/>
          <p:nvPr/>
        </p:nvSpPr>
        <p:spPr>
          <a:xfrm>
            <a:off x="9338719" y="1563201"/>
            <a:ext cx="273330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Commentaires</a:t>
            </a:r>
          </a:p>
          <a:p>
            <a:endParaRPr lang="fr-FR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101F5-B710-1B4D-4188-8E495AF8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B0B0FD-14A4-F107-CA84-4F5EFF1E5B9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Ambitions stratégiques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D76675-6694-75B3-F271-A8263EE8F6D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FD01EB-EB65-614E-65FD-CAEA00041EF9}"/>
              </a:ext>
            </a:extLst>
          </p:cNvPr>
          <p:cNvSpPr txBox="1"/>
          <p:nvPr/>
        </p:nvSpPr>
        <p:spPr>
          <a:xfrm>
            <a:off x="898070" y="491349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Pour atteindre son objectif de XXX, Bombay devra faire A, B et C avant DATE.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96200-6905-308B-705A-0C987D6A94F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9D7A361-7476-F77E-5AE8-700C7D566110}"/>
              </a:ext>
            </a:extLst>
          </p:cNvPr>
          <p:cNvSpPr/>
          <p:nvPr/>
        </p:nvSpPr>
        <p:spPr>
          <a:xfrm>
            <a:off x="5606553" y="1420307"/>
            <a:ext cx="5709147" cy="919124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Objectifs &amp; ambitions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AF111-ECA4-459D-C964-12FD71112B57}"/>
              </a:ext>
            </a:extLst>
          </p:cNvPr>
          <p:cNvGrpSpPr/>
          <p:nvPr/>
        </p:nvGrpSpPr>
        <p:grpSpPr>
          <a:xfrm>
            <a:off x="5606551" y="2517054"/>
            <a:ext cx="5709148" cy="980290"/>
            <a:chOff x="759835" y="2560807"/>
            <a:chExt cx="3136567" cy="914400"/>
          </a:xfrm>
          <a:solidFill>
            <a:schemeClr val="bg2">
              <a:lumMod val="5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7C37E5-F9E4-B84A-6E4F-04D78F21375D}"/>
                </a:ext>
              </a:extLst>
            </p:cNvPr>
            <p:cNvSpPr/>
            <p:nvPr/>
          </p:nvSpPr>
          <p:spPr>
            <a:xfrm>
              <a:off x="759835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59E3E8-A789-7B58-A7FF-820E319431D2}"/>
                </a:ext>
              </a:extLst>
            </p:cNvPr>
            <p:cNvSpPr/>
            <p:nvPr/>
          </p:nvSpPr>
          <p:spPr>
            <a:xfrm>
              <a:off x="1830099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544BD6-1E82-0290-BD60-728FC89764BE}"/>
                </a:ext>
              </a:extLst>
            </p:cNvPr>
            <p:cNvSpPr/>
            <p:nvPr/>
          </p:nvSpPr>
          <p:spPr>
            <a:xfrm>
              <a:off x="2900363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n°3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178632-111D-94B2-DAB1-07D8D747E220}"/>
              </a:ext>
            </a:extLst>
          </p:cNvPr>
          <p:cNvGrpSpPr/>
          <p:nvPr/>
        </p:nvGrpSpPr>
        <p:grpSpPr>
          <a:xfrm>
            <a:off x="5606552" y="3674968"/>
            <a:ext cx="5709148" cy="980290"/>
            <a:chOff x="759835" y="3610289"/>
            <a:chExt cx="5589010" cy="914400"/>
          </a:xfrm>
          <a:solidFill>
            <a:schemeClr val="bg2">
              <a:lumMod val="7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B913D9-EB3F-8B1A-651D-FD622ED028EF}"/>
                </a:ext>
              </a:extLst>
            </p:cNvPr>
            <p:cNvSpPr/>
            <p:nvPr/>
          </p:nvSpPr>
          <p:spPr>
            <a:xfrm>
              <a:off x="759835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AC92CC-6FEB-49AB-C7CF-C5AFA383D6F3}"/>
                </a:ext>
              </a:extLst>
            </p:cNvPr>
            <p:cNvSpPr/>
            <p:nvPr/>
          </p:nvSpPr>
          <p:spPr>
            <a:xfrm>
              <a:off x="2182374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2D0ACC-B673-A9FF-4F7A-11BE636C5A39}"/>
                </a:ext>
              </a:extLst>
            </p:cNvPr>
            <p:cNvSpPr/>
            <p:nvPr/>
          </p:nvSpPr>
          <p:spPr>
            <a:xfrm>
              <a:off x="3604913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B6524-6041-183B-A588-EA43EE2B3570}"/>
                </a:ext>
              </a:extLst>
            </p:cNvPr>
            <p:cNvSpPr/>
            <p:nvPr/>
          </p:nvSpPr>
          <p:spPr>
            <a:xfrm>
              <a:off x="5027451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54421A-C85C-A8B6-210C-A8C8C452100F}"/>
              </a:ext>
            </a:extLst>
          </p:cNvPr>
          <p:cNvGrpSpPr/>
          <p:nvPr/>
        </p:nvGrpSpPr>
        <p:grpSpPr>
          <a:xfrm>
            <a:off x="5606551" y="4832881"/>
            <a:ext cx="5709146" cy="1483998"/>
            <a:chOff x="759834" y="4632086"/>
            <a:chExt cx="5589008" cy="1384251"/>
          </a:xfrm>
          <a:solidFill>
            <a:schemeClr val="bg2">
              <a:lumMod val="9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4A3584-CA0E-F578-20A2-605628D34AF9}"/>
                </a:ext>
              </a:extLst>
            </p:cNvPr>
            <p:cNvSpPr/>
            <p:nvPr/>
          </p:nvSpPr>
          <p:spPr>
            <a:xfrm>
              <a:off x="759834" y="4632086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Ressources humaines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571A87-AB39-2A31-F24B-30A8A54508D0}"/>
                </a:ext>
              </a:extLst>
            </p:cNvPr>
            <p:cNvSpPr/>
            <p:nvPr/>
          </p:nvSpPr>
          <p:spPr>
            <a:xfrm>
              <a:off x="759834" y="4995768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Ressources matérielles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0030404-BB97-6997-E5D2-6A6D3C5707D0}"/>
                </a:ext>
              </a:extLst>
            </p:cNvPr>
            <p:cNvSpPr/>
            <p:nvPr/>
          </p:nvSpPr>
          <p:spPr>
            <a:xfrm>
              <a:off x="759834" y="5359450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Données / infrastructures data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9536B3-CFF3-8F6D-11C7-184B8558BAF7}"/>
                </a:ext>
              </a:extLst>
            </p:cNvPr>
            <p:cNvSpPr/>
            <p:nvPr/>
          </p:nvSpPr>
          <p:spPr>
            <a:xfrm>
              <a:off x="759834" y="5723132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Etc.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90DC1-26CE-D892-8281-980A25343591}"/>
              </a:ext>
            </a:extLst>
          </p:cNvPr>
          <p:cNvCxnSpPr/>
          <p:nvPr/>
        </p:nvCxnSpPr>
        <p:spPr>
          <a:xfrm>
            <a:off x="532932" y="2428243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A06C4B-9A69-DB36-FF1A-5E2089FD612F}"/>
              </a:ext>
            </a:extLst>
          </p:cNvPr>
          <p:cNvCxnSpPr/>
          <p:nvPr/>
        </p:nvCxnSpPr>
        <p:spPr>
          <a:xfrm>
            <a:off x="532932" y="3586156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D4BDB6-4C24-2E7C-CAA8-71C68CE0D09E}"/>
              </a:ext>
            </a:extLst>
          </p:cNvPr>
          <p:cNvCxnSpPr/>
          <p:nvPr/>
        </p:nvCxnSpPr>
        <p:spPr>
          <a:xfrm>
            <a:off x="532932" y="4744070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5409CE-07D5-2663-6DEE-6DA69ACAE0B5}"/>
              </a:ext>
            </a:extLst>
          </p:cNvPr>
          <p:cNvCxnSpPr>
            <a:cxnSpLocks/>
          </p:cNvCxnSpPr>
          <p:nvPr/>
        </p:nvCxnSpPr>
        <p:spPr>
          <a:xfrm>
            <a:off x="532932" y="6405694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DACF430-604D-2584-B35F-C20172AFEC2A}"/>
              </a:ext>
            </a:extLst>
          </p:cNvPr>
          <p:cNvSpPr/>
          <p:nvPr/>
        </p:nvSpPr>
        <p:spPr>
          <a:xfrm>
            <a:off x="8248963" y="1259802"/>
            <a:ext cx="321008" cy="32100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ptos Black" panose="020B0004020202020204" pitchFamily="34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71992C-4335-6DB6-34E2-C64C7165519A}"/>
              </a:ext>
            </a:extLst>
          </p:cNvPr>
          <p:cNvSpPr/>
          <p:nvPr/>
        </p:nvSpPr>
        <p:spPr>
          <a:xfrm>
            <a:off x="5446047" y="2613220"/>
            <a:ext cx="321008" cy="321008"/>
          </a:xfrm>
          <a:prstGeom prst="ellipse">
            <a:avLst/>
          </a:prstGeom>
          <a:solidFill>
            <a:srgbClr val="6868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ptos Black" panose="020B0004020202020204" pitchFamily="34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82E87B-8B50-5E90-3051-4B1DCA7C4785}"/>
              </a:ext>
            </a:extLst>
          </p:cNvPr>
          <p:cNvSpPr/>
          <p:nvPr/>
        </p:nvSpPr>
        <p:spPr>
          <a:xfrm>
            <a:off x="5446047" y="3793822"/>
            <a:ext cx="321008" cy="321008"/>
          </a:xfrm>
          <a:prstGeom prst="ellipse">
            <a:avLst/>
          </a:prstGeom>
          <a:solidFill>
            <a:srgbClr val="AFAF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Aptos Black" panose="020B0004020202020204" pitchFamily="34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479279-71B3-BA99-782C-89099321AE04}"/>
              </a:ext>
            </a:extLst>
          </p:cNvPr>
          <p:cNvSpPr/>
          <p:nvPr/>
        </p:nvSpPr>
        <p:spPr>
          <a:xfrm>
            <a:off x="5446047" y="4818559"/>
            <a:ext cx="321008" cy="321008"/>
          </a:xfrm>
          <a:prstGeom prst="ellipse">
            <a:avLst/>
          </a:prstGeom>
          <a:solidFill>
            <a:srgbClr val="DBD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ptos Black" panose="020B0004020202020204" pitchFamily="34" charset="0"/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322098-C562-E554-1F30-5819040FB5E6}"/>
              </a:ext>
            </a:extLst>
          </p:cNvPr>
          <p:cNvSpPr/>
          <p:nvPr/>
        </p:nvSpPr>
        <p:spPr>
          <a:xfrm>
            <a:off x="532931" y="1420307"/>
            <a:ext cx="4809797" cy="91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OBJECTIFS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Quels sont vos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objectifs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à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court, moyen et long terme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vos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ambitions chiffrées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Où en êtes-vous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dans l’atteinte de ces objectifs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442ABE-84F3-292E-F0FA-21E83A77DDC7}"/>
              </a:ext>
            </a:extLst>
          </p:cNvPr>
          <p:cNvSpPr/>
          <p:nvPr/>
        </p:nvSpPr>
        <p:spPr>
          <a:xfrm>
            <a:off x="532931" y="2517054"/>
            <a:ext cx="4809797" cy="980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CHOIX STRATÉGIQUES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Quelles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batailles mener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atteindre vos objectifs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batailles que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vous ne souhaitez pas mener ?</a:t>
            </a:r>
          </a:p>
          <a:p>
            <a:endParaRPr lang="fr-FR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EB7CB7E-8303-11F1-B4B0-7697B1D0A1AD}"/>
              </a:ext>
            </a:extLst>
          </p:cNvPr>
          <p:cNvSpPr/>
          <p:nvPr/>
        </p:nvSpPr>
        <p:spPr>
          <a:xfrm>
            <a:off x="532931" y="3674968"/>
            <a:ext cx="4809797" cy="980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INITIATIVES STRATÉGIQUES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Quelles initiatives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vous mettre en place pour gagner vos batailles stratégiques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Qu’avez-vous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déjà mis en place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, quels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résultats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F32641-135E-044D-0FA2-5726D99CDAD3}"/>
              </a:ext>
            </a:extLst>
          </p:cNvPr>
          <p:cNvSpPr/>
          <p:nvPr/>
        </p:nvSpPr>
        <p:spPr>
          <a:xfrm>
            <a:off x="532931" y="4833874"/>
            <a:ext cx="4809797" cy="1482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FACILITATEURS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ressources à votre disposition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mettre en œuvre vos initiatives (humaines, matérielles, données, etc.)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ressources manquantes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atteindre vos objectifs ? A quelle échéance en aurez-vous besoin ?</a:t>
            </a:r>
          </a:p>
          <a:p>
            <a:endParaRPr lang="fr-FR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04C3A433-F956-7104-B203-B6B2CDDC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3681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2ADE-EFDD-1092-3E29-1B11519C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8E45F1-08E7-4480-1D30-D5A11ABBA77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CA66E4-9B14-CCDF-FB15-3339573D1DF9}"/>
              </a:ext>
            </a:extLst>
          </p:cNvPr>
          <p:cNvSpPr/>
          <p:nvPr/>
        </p:nvSpPr>
        <p:spPr>
          <a:xfrm>
            <a:off x="532932" y="1403928"/>
            <a:ext cx="49208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E803CF6-7A76-3CFF-B6FA-DE988194E50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A2CFA-13E4-4C70-7C9D-3AA9B883DEAB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14A758DD-191C-BE0B-136E-BC3EB205A09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F3896D4-42F9-F0CD-CFAA-7A9520518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466E02-595A-AB2B-C73C-E7FE9A063E04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prix des principaux concurrents de Bombay chez Leclerc sur la période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15A36EA-088C-269F-23D0-CF415059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EC67CC-BC69-9A64-81D4-E690BA5A803B}"/>
              </a:ext>
            </a:extLst>
          </p:cNvPr>
          <p:cNvGrpSpPr/>
          <p:nvPr/>
        </p:nvGrpSpPr>
        <p:grpSpPr>
          <a:xfrm>
            <a:off x="898071" y="1563201"/>
            <a:ext cx="428352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5E3299-1E3A-51B7-8CB3-923B88F4929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moyen par litre pour les principaux concurrents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1ADB7-5B4B-6265-F8AA-719ACB98BE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EFF3DA-80A7-12EC-4591-7C2D1354497E}"/>
              </a:ext>
            </a:extLst>
          </p:cNvPr>
          <p:cNvGrpSpPr/>
          <p:nvPr/>
        </p:nvGrpSpPr>
        <p:grpSpPr>
          <a:xfrm>
            <a:off x="5759066" y="1563201"/>
            <a:ext cx="4283529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55C032-8D67-7F6D-A122-634273B804E1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l’indice prix des produits concurrents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0913FE-007C-6B74-8EFE-9959A9A361B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prix/L moyen du produit au 23 juin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F9ADC67-2EC9-6CD2-EB11-A7414000D6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281891"/>
              </p:ext>
            </p:extLst>
          </p:nvPr>
        </p:nvGraphicFramePr>
        <p:xfrm>
          <a:off x="5646057" y="2267443"/>
          <a:ext cx="6013011" cy="3845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EEE69EB-8EA3-5030-5441-049A702648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552360"/>
              </p:ext>
            </p:extLst>
          </p:nvPr>
        </p:nvGraphicFramePr>
        <p:xfrm>
          <a:off x="590989" y="2243166"/>
          <a:ext cx="4283529" cy="3891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40975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9A66-2E36-7DD9-80CE-742757479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7A5781-DCC9-607F-F529-645FF04F0B4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F6E31-189E-EA84-88A8-1CCE4F2FCE66}"/>
              </a:ext>
            </a:extLst>
          </p:cNvPr>
          <p:cNvSpPr/>
          <p:nvPr/>
        </p:nvSpPr>
        <p:spPr>
          <a:xfrm>
            <a:off x="532932" y="1403928"/>
            <a:ext cx="85094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3895D6-A05C-027D-1384-21B1DB3E744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436F0-7B69-B52D-FE2D-C39042F6419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17916F1-598B-8744-D16B-FA8D99F076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D05B2A1-0EEA-E5DB-F4AD-4E4A0C2E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5D6748-39B0-8DDD-0CBB-0B72808B7BAA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prix relatif des principaux produits concurrents par rapport à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C6C9280-EB63-6981-0C0E-BFB2F846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42E617-5804-5E80-FED8-019EE4AF7734}"/>
              </a:ext>
            </a:extLst>
          </p:cNvPr>
          <p:cNvGrpSpPr/>
          <p:nvPr/>
        </p:nvGrpSpPr>
        <p:grpSpPr>
          <a:xfrm>
            <a:off x="898070" y="1563201"/>
            <a:ext cx="10760998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254E48-3D56-C383-5768-70C9B84C1A5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du prix relatif entre les produits et le prix moyen de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EF8A3-D2E6-CEEB-B4C7-541B71895BE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100 = Le prix  moyen du produit est le même que celui de Gin Bombay Sapphire 70cl 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592A20E-5DD9-E84F-433D-AE69851213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056696"/>
              </p:ext>
            </p:extLst>
          </p:nvPr>
        </p:nvGraphicFramePr>
        <p:xfrm>
          <a:off x="759835" y="2186408"/>
          <a:ext cx="11069307" cy="404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67830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Bombay Bramble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CA788-E129-CC9C-52E4-A17A9F61A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EA976-49F8-76CE-1817-E715C6400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29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Bombay Bramble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Bombay Bramble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0377821-DC2A-EF19-06BD-40F600F4B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78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EBCCF-34D1-FB40-A776-A5EFF5BE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34CF61-60D8-BF64-93F0-FD2DB48F800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27E9E-2535-EEAA-0012-2BEBA70E8475}"/>
              </a:ext>
            </a:extLst>
          </p:cNvPr>
          <p:cNvSpPr/>
          <p:nvPr/>
        </p:nvSpPr>
        <p:spPr>
          <a:xfrm>
            <a:off x="532932" y="1403928"/>
            <a:ext cx="742509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7C2893A-0DAE-9B13-1B6C-F329FA0AE4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684621"/>
              </p:ext>
            </p:extLst>
          </p:nvPr>
        </p:nvGraphicFramePr>
        <p:xfrm>
          <a:off x="8100877" y="2198921"/>
          <a:ext cx="3996000" cy="4161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58A2BE5-BE3D-1C0E-6D78-183A372AC4BB}"/>
              </a:ext>
            </a:extLst>
          </p:cNvPr>
          <p:cNvGrpSpPr/>
          <p:nvPr/>
        </p:nvGrpSpPr>
        <p:grpSpPr>
          <a:xfrm>
            <a:off x="1494970" y="2329031"/>
            <a:ext cx="6081487" cy="3251294"/>
            <a:chOff x="1494970" y="2329031"/>
            <a:chExt cx="6618515" cy="32512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BADA4-6DC8-7559-D3D3-2DECB64A1716}"/>
                </a:ext>
              </a:extLst>
            </p:cNvPr>
            <p:cNvSpPr/>
            <p:nvPr/>
          </p:nvSpPr>
          <p:spPr>
            <a:xfrm>
              <a:off x="1494970" y="2329031"/>
              <a:ext cx="3309257" cy="1625647"/>
            </a:xfrm>
            <a:prstGeom prst="rect">
              <a:avLst/>
            </a:prstGeom>
            <a:solidFill>
              <a:srgbClr val="FFF8E1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3E5F9A-FB20-56A8-3D32-C7E5ED76B6BE}"/>
                </a:ext>
              </a:extLst>
            </p:cNvPr>
            <p:cNvSpPr/>
            <p:nvPr/>
          </p:nvSpPr>
          <p:spPr>
            <a:xfrm>
              <a:off x="1494970" y="3954678"/>
              <a:ext cx="3309257" cy="162564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4168BE-9D67-A193-C18C-D4E018C51F0E}"/>
                </a:ext>
              </a:extLst>
            </p:cNvPr>
            <p:cNvSpPr/>
            <p:nvPr/>
          </p:nvSpPr>
          <p:spPr>
            <a:xfrm>
              <a:off x="4804228" y="3954678"/>
              <a:ext cx="3309257" cy="162564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9F09FC-50AC-3B78-E5E4-82395657B6C9}"/>
                </a:ext>
              </a:extLst>
            </p:cNvPr>
            <p:cNvSpPr/>
            <p:nvPr/>
          </p:nvSpPr>
          <p:spPr>
            <a:xfrm>
              <a:off x="4804228" y="2329031"/>
              <a:ext cx="3309257" cy="1625647"/>
            </a:xfrm>
            <a:prstGeom prst="rect">
              <a:avLst/>
            </a:prstGeom>
            <a:solidFill>
              <a:srgbClr val="E2F0D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57EA349-6C2A-F501-2E4B-C6CEE312B9A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A0271-DEA4-4469-9B2D-5D8DE65ECAA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C014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6AD8321-9A47-76DB-B5BA-167EEBD4CB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734EDE5A-7909-9E84-084B-90124333D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853D98-122C-832F-7842-9E5B83A876D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l’impact observé sur les différents produits en fonction de l’évolution du prix moyen </a:t>
            </a:r>
            <a:r>
              <a:rPr lang="fr-FR" sz="2000" b="1" dirty="0">
                <a:latin typeface="Aptos Black" panose="020B0004020202020204" pitchFamily="34" charset="0"/>
              </a:rPr>
              <a:t>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B007F98-9825-6FA5-1CD7-C6430271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54</a:t>
            </a:fld>
            <a:endParaRPr lang="fr-FR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00DBDA-E1AA-2BD5-0D24-EC676273BE27}"/>
              </a:ext>
            </a:extLst>
          </p:cNvPr>
          <p:cNvGrpSpPr/>
          <p:nvPr/>
        </p:nvGrpSpPr>
        <p:grpSpPr>
          <a:xfrm>
            <a:off x="898070" y="1563201"/>
            <a:ext cx="7712530" cy="534498"/>
            <a:chOff x="898070" y="1563201"/>
            <a:chExt cx="7712530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1F8257-E41C-985F-E067-B9578C44943E}"/>
                </a:ext>
              </a:extLst>
            </p:cNvPr>
            <p:cNvSpPr txBox="1"/>
            <p:nvPr/>
          </p:nvSpPr>
          <p:spPr>
            <a:xfrm>
              <a:off x="898070" y="1563201"/>
              <a:ext cx="7712530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distribution numérique et du prix moyen par litre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F1AC1E-FBCF-C92D-F1ED-7738E34749CE}"/>
                </a:ext>
              </a:extLst>
            </p:cNvPr>
            <p:cNvSpPr txBox="1"/>
            <p:nvPr/>
          </p:nvSpPr>
          <p:spPr>
            <a:xfrm>
              <a:off x="898070" y="1787741"/>
              <a:ext cx="7712530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 bulle = 1 produit, Taille = DN au 22 sept 2025, évolution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7C0DD3-0AA6-C110-A77F-D4895AFEAA45}"/>
              </a:ext>
            </a:extLst>
          </p:cNvPr>
          <p:cNvSpPr txBox="1"/>
          <p:nvPr/>
        </p:nvSpPr>
        <p:spPr>
          <a:xfrm>
            <a:off x="10753274" y="1563201"/>
            <a:ext cx="120074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400" i="1" dirty="0">
                <a:latin typeface="Aptos" panose="020B0004020202020204" pitchFamily="34" charset="0"/>
              </a:rPr>
              <a:t>Évolution</a:t>
            </a:r>
          </a:p>
          <a:p>
            <a:pPr algn="ctr"/>
            <a:endParaRPr lang="fr-FR" sz="1400" i="1" dirty="0">
              <a:latin typeface="Aptos" panose="020B000402020202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FE800F5-C801-700E-DF8D-F2C03EB11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66193"/>
              </p:ext>
            </p:extLst>
          </p:nvPr>
        </p:nvGraphicFramePr>
        <p:xfrm>
          <a:off x="8246022" y="1908781"/>
          <a:ext cx="3708000" cy="4327042"/>
        </p:xfrm>
        <a:graphic>
          <a:graphicData uri="http://schemas.openxmlformats.org/drawingml/2006/table">
            <a:tbl>
              <a:tblPr/>
              <a:tblGrid>
                <a:gridCol w="1872000">
                  <a:extLst>
                    <a:ext uri="{9D8B030D-6E8A-4147-A177-3AD203B41FA5}">
                      <a16:colId xmlns:a16="http://schemas.microsoft.com/office/drawing/2014/main" val="309185623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4458108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286353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81432995"/>
                    </a:ext>
                  </a:extLst>
                </a:gridCol>
              </a:tblGrid>
              <a:tr h="4215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Taille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X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Y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Prix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2373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Gin Bombay Sapphire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90%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+0,1pp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+0,2%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81064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Citron Pressé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-6,9pp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-0,5%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67096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+3,4pp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+2,1%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23037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Sapphire Sunset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17%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-4,2pp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7112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Bulldog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10%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-0,8pp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-5,4%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0441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Bramble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9%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-2,5pp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+2,7%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606818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 Sans Alcool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+0,9pp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-5,1%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735712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Gin Bombay Sapphire East 70cl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+0,1pp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-2,1%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559408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 Dry Gin 70cl</a:t>
                      </a:r>
                      <a:endParaRPr lang="en-US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-1,3pp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-2,8%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74217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BULLDOG - London dry gin 1 verre - 70cl (coffret)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0,0pp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735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98BD59F-97D8-DEC6-94B9-CC3E8E1589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564603"/>
              </p:ext>
            </p:extLst>
          </p:nvPr>
        </p:nvGraphicFramePr>
        <p:xfrm>
          <a:off x="698339" y="2046272"/>
          <a:ext cx="7205845" cy="418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75935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Bombay Sapphire Sunset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1093E-E48B-ED4B-4B0D-C9F158A59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439D9-38EC-505B-7DA1-6C5CF39EF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0" y="2334455"/>
            <a:ext cx="1328871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36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Bombay Sapphire Sunset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Bombay Sapphire Sunset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D35E007-C876-36A6-EADB-3F3F90051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1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2D51-43E1-3A38-6AD4-673BCF1FC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A7F18E-E733-20F0-012B-65FE6649FD2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3AA1E-18F2-2471-993E-EFF44E922B0D}"/>
              </a:ext>
            </a:extLst>
          </p:cNvPr>
          <p:cNvSpPr/>
          <p:nvPr/>
        </p:nvSpPr>
        <p:spPr>
          <a:xfrm>
            <a:off x="532932" y="1403928"/>
            <a:ext cx="86364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A95163C-2809-1432-3645-6A32E887E80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67E43-4B71-2D87-F21B-99BB4F2AB3D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C006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72B4D00-559C-19DB-400D-880057F1F45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05AE9807-4B9D-4CD4-FFBC-8F5D2EF81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4D1AD-2EFD-D6CF-A761-FCA3B214FB2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 prix de Gin Bombay Sapphire 70cl est il correctement positionné par rapport aux principaux concurrents directs dans chaque magasin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1703E0C-D4C0-8A95-D1BF-C2773FD1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08D8CD-6EE7-71F4-C3C5-58E2019F5854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E45F0-D36E-360A-9D3E-DD7E4DEC4769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Répartition des prix relatif des produits à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B64316-7CF2-865F-2F30-C25B415E1EAA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Indice (100 = prix de Gin Bombay Sapphire 70cl dans le magasin)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A710FE5-AFBE-7582-F10E-E428F42B0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3776082"/>
              </p:ext>
            </p:extLst>
          </p:nvPr>
        </p:nvGraphicFramePr>
        <p:xfrm>
          <a:off x="968024" y="2114075"/>
          <a:ext cx="8576025" cy="417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076854C-BE8E-02B1-790B-2B728D9BE8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21442"/>
              </p:ext>
            </p:extLst>
          </p:nvPr>
        </p:nvGraphicFramePr>
        <p:xfrm>
          <a:off x="9300251" y="2119775"/>
          <a:ext cx="249805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64E0C5E8-A8CF-A56C-06F4-1E3A2A466B2B}"/>
              </a:ext>
            </a:extLst>
          </p:cNvPr>
          <p:cNvGrpSpPr/>
          <p:nvPr/>
        </p:nvGrpSpPr>
        <p:grpSpPr>
          <a:xfrm>
            <a:off x="9462489" y="1563201"/>
            <a:ext cx="2263836" cy="534498"/>
            <a:chOff x="1050129" y="1563201"/>
            <a:chExt cx="4326467" cy="5344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6580F5-7234-07C2-75A6-30437895048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38BFD-5C56-ED5E-1A51-71ED4950E4E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950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Bombay Citron Pressé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6445EE-62BF-AFEB-6EA0-E23FD28FE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33D986-6AF1-38A8-D59F-9CA486CFA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5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Bombay Citron Pressé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Bombay Citron Pressé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9F7DDAC-8A29-0A6A-EE3A-EB5D8C8E3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8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E5475-8FA6-4351-A8F1-8BB410333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53479B-EA0D-C37A-4374-25B4BF846CD1}"/>
              </a:ext>
            </a:extLst>
          </p:cNvPr>
          <p:cNvSpPr txBox="1"/>
          <p:nvPr/>
        </p:nvSpPr>
        <p:spPr>
          <a:xfrm>
            <a:off x="898069" y="246278"/>
            <a:ext cx="4978279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Ambitions stratégiques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550C3-0733-32AD-81AD-D4C22D04E995}"/>
              </a:ext>
            </a:extLst>
          </p:cNvPr>
          <p:cNvSpPr txBox="1"/>
          <p:nvPr/>
        </p:nvSpPr>
        <p:spPr>
          <a:xfrm>
            <a:off x="898069" y="492774"/>
            <a:ext cx="5197923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performance des marques BACARDI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pic>
        <p:nvPicPr>
          <p:cNvPr id="30" name="Picture 29" descr="Documents on desk">
            <a:extLst>
              <a:ext uri="{FF2B5EF4-FFF2-40B4-BE49-F238E27FC236}">
                <a16:creationId xmlns:a16="http://schemas.microsoft.com/office/drawing/2014/main" id="{A26B8A68-5122-19C9-0828-FBBC9671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9"/>
          <a:stretch/>
        </p:blipFill>
        <p:spPr>
          <a:xfrm>
            <a:off x="6095998" y="0"/>
            <a:ext cx="60960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C3A3AD-EA44-FACF-3E02-1BE8C7B982F1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7DB97-20AA-51F5-8356-ACA039554919}"/>
              </a:ext>
            </a:extLst>
          </p:cNvPr>
          <p:cNvSpPr/>
          <p:nvPr/>
        </p:nvSpPr>
        <p:spPr>
          <a:xfrm>
            <a:off x="0" y="1403928"/>
            <a:ext cx="6095998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7B6ADF-9750-C8EC-6E59-EDCF6455AFC7}"/>
              </a:ext>
            </a:extLst>
          </p:cNvPr>
          <p:cNvGrpSpPr/>
          <p:nvPr/>
        </p:nvGrpSpPr>
        <p:grpSpPr>
          <a:xfrm>
            <a:off x="532932" y="1621509"/>
            <a:ext cx="5343416" cy="4372891"/>
            <a:chOff x="792526" y="1621509"/>
            <a:chExt cx="5343416" cy="44363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2450C96-E8C6-FE71-E8E6-8BAF20BD30F7}"/>
                </a:ext>
              </a:extLst>
            </p:cNvPr>
            <p:cNvSpPr/>
            <p:nvPr/>
          </p:nvSpPr>
          <p:spPr>
            <a:xfrm>
              <a:off x="792526" y="1621509"/>
              <a:ext cx="5138714" cy="4436350"/>
            </a:xfrm>
            <a:prstGeom prst="roundRect">
              <a:avLst>
                <a:gd name="adj" fmla="val 5144"/>
              </a:avLst>
            </a:prstGeom>
            <a:solidFill>
              <a:schemeClr val="bg1"/>
            </a:solidFill>
            <a:ln w="952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20F4B58-0333-DFF2-944A-FC4C7BF3C16F}"/>
                </a:ext>
              </a:extLst>
            </p:cNvPr>
            <p:cNvGrpSpPr/>
            <p:nvPr/>
          </p:nvGrpSpPr>
          <p:grpSpPr>
            <a:xfrm>
              <a:off x="1056353" y="1773535"/>
              <a:ext cx="5079589" cy="536747"/>
              <a:chOff x="898070" y="1563201"/>
              <a:chExt cx="14236769" cy="53674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6C3C7A-CD6D-0893-4A5D-9A8A4CEF0026}"/>
                  </a:ext>
                </a:extLst>
              </p:cNvPr>
              <p:cNvSpPr txBox="1"/>
              <p:nvPr/>
            </p:nvSpPr>
            <p:spPr>
              <a:xfrm>
                <a:off x="898070" y="1563201"/>
                <a:ext cx="14236769" cy="525401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ctr">
                <a:spAutoFit/>
              </a:bodyPr>
              <a:lstStyle/>
              <a:p>
                <a:r>
                  <a:rPr lang="fr-FR" sz="1400" b="1" dirty="0">
                    <a:latin typeface="Aptos" panose="020B0004020202020204" pitchFamily="34" charset="0"/>
                  </a:rPr>
                  <a:t>Evolution de la DN &amp; du nombre de produits proposés</a:t>
                </a:r>
              </a:p>
              <a:p>
                <a:endParaRPr lang="fr-FR" sz="1400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DB630C-B925-A7B1-9A5E-372A6B18AF57}"/>
                  </a:ext>
                </a:extLst>
              </p:cNvPr>
              <p:cNvSpPr txBox="1"/>
              <p:nvPr/>
            </p:nvSpPr>
            <p:spPr>
              <a:xfrm>
                <a:off x="898070" y="1785492"/>
                <a:ext cx="10701729" cy="314456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ctr">
                <a:spAutoFit/>
              </a:bodyPr>
              <a:lstStyle/>
              <a:p>
                <a:r>
                  <a:rPr lang="fr-FR" sz="1400">
                    <a:latin typeface="Aptos" panose="020B0004020202020204" pitchFamily="34" charset="0"/>
                  </a:rPr>
                  <a:t>Chez Leclerc le 22 sept 2025</a:t>
                </a:r>
                <a:endParaRPr lang="fr-FR" sz="1400" dirty="0">
                  <a:latin typeface="Aptos" panose="020B0004020202020204" pitchFamily="34" charset="0"/>
                </a:endParaRPr>
              </a:p>
            </p:txBody>
          </p:sp>
        </p:grp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C5888-CB35-4786-3881-A522DA9988A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6B1E95-2264-AF19-92BF-94FD0A306B36}"/>
              </a:ext>
            </a:extLst>
          </p:cNvPr>
          <p:cNvSpPr/>
          <p:nvPr/>
        </p:nvSpPr>
        <p:spPr>
          <a:xfrm>
            <a:off x="6594305" y="611296"/>
            <a:ext cx="226904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8ACC9-C665-2F00-C5FA-126C74330051}"/>
              </a:ext>
            </a:extLst>
          </p:cNvPr>
          <p:cNvSpPr/>
          <p:nvPr/>
        </p:nvSpPr>
        <p:spPr>
          <a:xfrm>
            <a:off x="532932" y="6405694"/>
            <a:ext cx="556306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A003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6BB5D49-FF19-3AE1-A309-A90FD952D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018430"/>
              </p:ext>
            </p:extLst>
          </p:nvPr>
        </p:nvGraphicFramePr>
        <p:xfrm>
          <a:off x="6510867" y="1621508"/>
          <a:ext cx="5385959" cy="4784189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772073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1518653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1518653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</a:tblGrid>
              <a:tr h="29897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N°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Marque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Distribution numérique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Produits par magasin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
GIN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94% (+93,6pp)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 (+0,7pp)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
AUTRE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0% (-0,1pp)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1,0 ( = 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GET
LIQUEURS ET CRÈMES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100% (+78,5pp)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4,7 (+3,7pp)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ERISTOFF
VODKA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98% (+86,3pp)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 (+1,3pp)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BACARDI
RHUM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97% (+96,0pp)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 (+1,4pp)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06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J&amp;B
WHISKY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95% (-0,7pp)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1,8 ( = 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07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MARTINI
APÉRITIFS À BASE DE VIN ET VERMOUTH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95% (+7,9pp)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 (+1,5pp)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08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WILLIAM LAWSONS
WHISKY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94% (+0,9pp)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 ( = 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193720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09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TAILS
COCKTAILS ET PRÊTS À BOIRE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65% (-5,1pp)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2,6 (-0,2pp)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544067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GREY GOOSE
VODKA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53% (-3,4pp)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1,5 (-0,1pp)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7152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5804AD3-7CC6-D16F-22E1-17965178A8C5}"/>
              </a:ext>
            </a:extLst>
          </p:cNvPr>
          <p:cNvSpPr txBox="1"/>
          <p:nvPr/>
        </p:nvSpPr>
        <p:spPr>
          <a:xfrm>
            <a:off x="6988307" y="492774"/>
            <a:ext cx="4984039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solidFill>
                  <a:schemeClr val="bg1"/>
                </a:solidFill>
                <a:latin typeface="Aptos Black" panose="020B0004020202020204" pitchFamily="34" charset="0"/>
              </a:rPr>
              <a:t>Quel est le rôle de Bombay dans le portefeuille BACARDI.</a:t>
            </a:r>
            <a:endParaRPr lang="fr-FR" sz="2400" b="1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C02EFD8-DFED-CA2E-DE5A-0504BC7F80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508005"/>
              </p:ext>
            </p:extLst>
          </p:nvPr>
        </p:nvGraphicFramePr>
        <p:xfrm>
          <a:off x="758598" y="2285251"/>
          <a:ext cx="4782420" cy="356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81ECE80-82C9-A459-353C-21316657FA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623015"/>
              </p:ext>
            </p:extLst>
          </p:nvPr>
        </p:nvGraphicFramePr>
        <p:xfrm>
          <a:off x="8753701" y="1771360"/>
          <a:ext cx="1692000" cy="4784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81ECE80-82C9-A459-353C-21316657FA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615248"/>
              </p:ext>
            </p:extLst>
          </p:nvPr>
        </p:nvGraphicFramePr>
        <p:xfrm>
          <a:off x="10281163" y="1771360"/>
          <a:ext cx="1692000" cy="4784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3A79FC92-943A-B03D-6F91-B16E3B2F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12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Tanqueray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Tanqueray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C8895-0027-0C99-15BD-88638FE5D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B9E79-C912-2C9B-BD1F-A628D38CD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29468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61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Brightons London Dry 50Cl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Brightons London Dry 50Cl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317399-0752-DAC3-96CB-813D79F9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9466EF-57DF-F6A3-0CCC-7C2236843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29468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17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Beefeater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Beefeater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FD9EA-1879-3578-99B4-64DBE9D9B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1B144-FCDD-924C-340F-49071210E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29468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1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Sakurao Japonais Classic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Sakurao Japonais Classic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1AC06-FAB6-2800-D172-5447E8BAD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192EB-EB8C-6EB9-F0A2-CE8DE017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30989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37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Bulldog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0B1EB-091D-E483-FBE9-CF4DB2B0B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8" y="2142867"/>
            <a:ext cx="9318468" cy="39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5C016-072E-83AE-553C-3D734CEAE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593" y="2338166"/>
            <a:ext cx="1330989" cy="1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76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Bombay Bramble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BB4EF72-5036-DB06-B55F-FE096B09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AA8B9F-FD3F-89BF-5B5B-76549E5DA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3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360699-33C9-7DF9-BBB1-C78F3959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30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Gin Bombay Sapphire East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173FC-84B5-4154-2780-7FD1DFE3D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BD17EE-9D51-7024-1C8D-F04C84B57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42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16729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Gin Bombay Sapphire East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East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4C4653B-C28F-1E4D-F571-CAFE44FA3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EDA4-6E4E-ADF9-6788-B74CA3373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73CBEA5-86A9-02C5-9BD9-29B41577D806}"/>
              </a:ext>
            </a:extLst>
          </p:cNvPr>
          <p:cNvGrpSpPr/>
          <p:nvPr/>
        </p:nvGrpSpPr>
        <p:grpSpPr>
          <a:xfrm>
            <a:off x="-1" y="0"/>
            <a:ext cx="6223001" cy="6858000"/>
            <a:chOff x="-1" y="0"/>
            <a:chExt cx="6544733" cy="6858000"/>
          </a:xfrm>
        </p:grpSpPr>
        <p:pic>
          <p:nvPicPr>
            <p:cNvPr id="4" name="Picture 3" descr="Person at the peak of a mountain">
              <a:extLst>
                <a:ext uri="{FF2B5EF4-FFF2-40B4-BE49-F238E27FC236}">
                  <a16:creationId xmlns:a16="http://schemas.microsoft.com/office/drawing/2014/main" id="{AD33A3E6-F5E6-3095-D559-5769384E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1" r="17695"/>
            <a:stretch/>
          </p:blipFill>
          <p:spPr>
            <a:xfrm>
              <a:off x="0" y="0"/>
              <a:ext cx="654473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616866-9108-1250-2492-D155A798FF25}"/>
                </a:ext>
              </a:extLst>
            </p:cNvPr>
            <p:cNvSpPr/>
            <p:nvPr/>
          </p:nvSpPr>
          <p:spPr>
            <a:xfrm>
              <a:off x="-1" y="0"/>
              <a:ext cx="6544733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B42406-13BF-E808-AA8B-BD3D10AD398C}"/>
              </a:ext>
            </a:extLst>
          </p:cNvPr>
          <p:cNvGrpSpPr/>
          <p:nvPr/>
        </p:nvGrpSpPr>
        <p:grpSpPr>
          <a:xfrm>
            <a:off x="6565206" y="274138"/>
            <a:ext cx="5278887" cy="6343589"/>
            <a:chOff x="6565206" y="274138"/>
            <a:chExt cx="5278887" cy="634358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C0CAC1-7002-B9C4-4DF9-66C059C80770}"/>
                </a:ext>
              </a:extLst>
            </p:cNvPr>
            <p:cNvGrpSpPr/>
            <p:nvPr/>
          </p:nvGrpSpPr>
          <p:grpSpPr>
            <a:xfrm>
              <a:off x="6565206" y="274138"/>
              <a:ext cx="5278887" cy="6343589"/>
              <a:chOff x="6565206" y="-564065"/>
              <a:chExt cx="5278887" cy="6343589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797C0AE-F018-D1BC-9797-E2177F5D5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206" y="-564065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147D9A5-FCB4-04B9-1798-F8A271DE5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227" y="2718001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C2896E51-9BAD-88FC-CB50-292E93C49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5206" y="1076968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DF92AF9-87FF-6AA2-800C-3FF309AE1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26227" y="-564065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2713D219-E57C-F177-C115-7FE3AA2B2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26227" y="1076968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253FCFA2-956C-CBD0-7627-AC5899E74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5206" y="2718001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1985B41A-513B-16F9-F39D-0509F0E30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5206" y="4359033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9E4A210-68F9-AE6E-93F9-59ABCF46F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26227" y="5197236"/>
              <a:ext cx="2517866" cy="14204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CCD31B1-01B0-5BDA-C08D-E1BD48253DD1}"/>
              </a:ext>
            </a:extLst>
          </p:cNvPr>
          <p:cNvSpPr/>
          <p:nvPr/>
        </p:nvSpPr>
        <p:spPr>
          <a:xfrm>
            <a:off x="6228584" y="0"/>
            <a:ext cx="596341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rgbClr val="FFFFFF">
                  <a:alpha val="70000"/>
                </a:srgbClr>
              </a:gs>
              <a:gs pos="43000">
                <a:schemeClr val="bg1">
                  <a:alpha val="50000"/>
                </a:schemeClr>
              </a:gs>
              <a:gs pos="65000">
                <a:schemeClr val="bg1">
                  <a:shade val="100000"/>
                  <a:satMod val="115000"/>
                  <a:alpha val="9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87173-4876-6301-1BE3-2B1678897283}"/>
              </a:ext>
            </a:extLst>
          </p:cNvPr>
          <p:cNvSpPr txBox="1"/>
          <p:nvPr/>
        </p:nvSpPr>
        <p:spPr>
          <a:xfrm>
            <a:off x="919950" y="295594"/>
            <a:ext cx="5065480" cy="83317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ptos Black" panose="020B0004020202020204" pitchFamily="34" charset="0"/>
              </a:rPr>
              <a:t>Cette étude vise à identifier le potentiel sur les 5 piliers suivants</a:t>
            </a:r>
            <a:endParaRPr lang="fr-FR" sz="2800" b="1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8CA5-A4F9-0276-9A2C-1133BA084546}"/>
              </a:ext>
            </a:extLst>
          </p:cNvPr>
          <p:cNvSpPr/>
          <p:nvPr/>
        </p:nvSpPr>
        <p:spPr>
          <a:xfrm>
            <a:off x="343433" y="6020919"/>
            <a:ext cx="5637523" cy="64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L’analyse détaillée porte sur la </a:t>
            </a:r>
            <a:r>
              <a:rPr lang="fr-FR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du dernier trimestre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, l’interprétation devra être affinée avec </a:t>
            </a:r>
            <a:r>
              <a:rPr lang="fr-FR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vos équipes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fr-FR" sz="1600" b="1" dirty="0">
              <a:solidFill>
                <a:schemeClr val="accent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2C16F-AF46-8050-5AD7-0F90F1735767}"/>
              </a:ext>
            </a:extLst>
          </p:cNvPr>
          <p:cNvSpPr/>
          <p:nvPr/>
        </p:nvSpPr>
        <p:spPr>
          <a:xfrm>
            <a:off x="6651769" y="4102587"/>
            <a:ext cx="5340523" cy="269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OBJECTIFS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BF6753-7779-FAAD-337B-A220B647973C}"/>
              </a:ext>
            </a:extLst>
          </p:cNvPr>
          <p:cNvGrpSpPr/>
          <p:nvPr/>
        </p:nvGrpSpPr>
        <p:grpSpPr>
          <a:xfrm>
            <a:off x="6651769" y="4466062"/>
            <a:ext cx="5340523" cy="647671"/>
            <a:chOff x="6651769" y="5185421"/>
            <a:chExt cx="5340523" cy="647671"/>
          </a:xfrm>
        </p:grpSpPr>
        <p:pic>
          <p:nvPicPr>
            <p:cNvPr id="17" name="Graphic 16" descr="Badge Tick1 with solid fill">
              <a:extLst>
                <a:ext uri="{FF2B5EF4-FFF2-40B4-BE49-F238E27FC236}">
                  <a16:creationId xmlns:a16="http://schemas.microsoft.com/office/drawing/2014/main" id="{351A7AAD-40C2-2671-C579-248CDCE57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5320256"/>
              <a:ext cx="378000" cy="37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623F74-A503-82F5-E907-9D64B877EC4A}"/>
                </a:ext>
              </a:extLst>
            </p:cNvPr>
            <p:cNvSpPr/>
            <p:nvPr/>
          </p:nvSpPr>
          <p:spPr>
            <a:xfrm>
              <a:off x="7158667" y="5185421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Comprendre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 dynamiques concurrentielles et la stratégie du distributeur sur les derniers mois.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2B9737-A313-5ED4-A509-E1DE425C980A}"/>
              </a:ext>
            </a:extLst>
          </p:cNvPr>
          <p:cNvGrpSpPr/>
          <p:nvPr/>
        </p:nvGrpSpPr>
        <p:grpSpPr>
          <a:xfrm>
            <a:off x="6651769" y="5921092"/>
            <a:ext cx="5340523" cy="647671"/>
            <a:chOff x="6651769" y="5921092"/>
            <a:chExt cx="5340523" cy="647671"/>
          </a:xfrm>
        </p:grpSpPr>
        <p:pic>
          <p:nvPicPr>
            <p:cNvPr id="24" name="Graphic 23" descr="Badge Tick1 with solid fill">
              <a:extLst>
                <a:ext uri="{FF2B5EF4-FFF2-40B4-BE49-F238E27FC236}">
                  <a16:creationId xmlns:a16="http://schemas.microsoft.com/office/drawing/2014/main" id="{BB557C26-DB39-4B58-DC33-07114E5A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6055927"/>
              <a:ext cx="378000" cy="3780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15B989-9880-16FB-439E-99A3700A591E}"/>
                </a:ext>
              </a:extLst>
            </p:cNvPr>
            <p:cNvSpPr/>
            <p:nvPr/>
          </p:nvSpPr>
          <p:spPr>
            <a:xfrm>
              <a:off x="7158667" y="5921092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Orienter et prioriser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 efforts stratégiques et opérationnels pour saisir les bonnes opportunités.</a:t>
              </a:r>
              <a:endParaRPr lang="fr-FR" sz="16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A9292E-A484-8B14-CC6E-C3386B3C3D6D}"/>
              </a:ext>
            </a:extLst>
          </p:cNvPr>
          <p:cNvGrpSpPr/>
          <p:nvPr/>
        </p:nvGrpSpPr>
        <p:grpSpPr>
          <a:xfrm>
            <a:off x="6651769" y="5193577"/>
            <a:ext cx="5340523" cy="647671"/>
            <a:chOff x="6651769" y="4449750"/>
            <a:chExt cx="5340523" cy="647671"/>
          </a:xfrm>
        </p:grpSpPr>
        <p:pic>
          <p:nvPicPr>
            <p:cNvPr id="33" name="Graphic 32" descr="Badge Tick1 with solid fill">
              <a:extLst>
                <a:ext uri="{FF2B5EF4-FFF2-40B4-BE49-F238E27FC236}">
                  <a16:creationId xmlns:a16="http://schemas.microsoft.com/office/drawing/2014/main" id="{072568B7-10E0-C1C3-C547-E26223EF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4584585"/>
              <a:ext cx="378000" cy="378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9994438-DEBD-AD00-9FF5-EECC676212D2}"/>
                </a:ext>
              </a:extLst>
            </p:cNvPr>
            <p:cNvSpPr/>
            <p:nvPr/>
          </p:nvSpPr>
          <p:spPr>
            <a:xfrm>
              <a:off x="7158667" y="4449750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Évaluer </a:t>
              </a:r>
              <a:r>
                <a:rPr lang="fr-FR" sz="16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 performance de votre marque par rapport à ses concurrents directs chez le distributeur.</a:t>
              </a:r>
              <a:endParaRPr lang="fr-FR" sz="16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4BEF78-71FC-DB18-32EF-D35EA8F78434}"/>
              </a:ext>
            </a:extLst>
          </p:cNvPr>
          <p:cNvGrpSpPr/>
          <p:nvPr/>
        </p:nvGrpSpPr>
        <p:grpSpPr>
          <a:xfrm>
            <a:off x="642928" y="1396230"/>
            <a:ext cx="4784203" cy="4444342"/>
            <a:chOff x="642928" y="1280970"/>
            <a:chExt cx="4784203" cy="4444342"/>
          </a:xfrm>
        </p:grpSpPr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D3165572-839B-DD82-8621-01D4DF3D104F}"/>
                </a:ext>
              </a:extLst>
            </p:cNvPr>
            <p:cNvSpPr/>
            <p:nvPr/>
          </p:nvSpPr>
          <p:spPr>
            <a:xfrm>
              <a:off x="2182482" y="2688349"/>
              <a:ext cx="1870594" cy="1865610"/>
            </a:xfrm>
            <a:custGeom>
              <a:avLst/>
              <a:gdLst>
                <a:gd name="connsiteX0" fmla="*/ 93921 w 1870594"/>
                <a:gd name="connsiteY0" fmla="*/ 1275218 h 1865610"/>
                <a:gd name="connsiteX1" fmla="*/ 98049 w 1870594"/>
                <a:gd name="connsiteY1" fmla="*/ 1286495 h 1865610"/>
                <a:gd name="connsiteX2" fmla="*/ 752172 w 1870594"/>
                <a:gd name="connsiteY2" fmla="*/ 1823000 h 1865610"/>
                <a:gd name="connsiteX3" fmla="*/ 837169 w 1870594"/>
                <a:gd name="connsiteY3" fmla="*/ 1835972 h 1865610"/>
                <a:gd name="connsiteX4" fmla="*/ 838653 w 1870594"/>
                <a:gd name="connsiteY4" fmla="*/ 1865610 h 1865610"/>
                <a:gd name="connsiteX5" fmla="*/ 746802 w 1870594"/>
                <a:gd name="connsiteY5" fmla="*/ 1851592 h 1865610"/>
                <a:gd name="connsiteX6" fmla="*/ 73501 w 1870594"/>
                <a:gd name="connsiteY6" fmla="*/ 1299357 h 1865610"/>
                <a:gd name="connsiteX7" fmla="*/ 67398 w 1870594"/>
                <a:gd name="connsiteY7" fmla="*/ 1282683 h 1865610"/>
                <a:gd name="connsiteX8" fmla="*/ 1776673 w 1870594"/>
                <a:gd name="connsiteY8" fmla="*/ 1275217 h 1865610"/>
                <a:gd name="connsiteX9" fmla="*/ 1803197 w 1870594"/>
                <a:gd name="connsiteY9" fmla="*/ 1282683 h 1865610"/>
                <a:gd name="connsiteX10" fmla="*/ 1797094 w 1870594"/>
                <a:gd name="connsiteY10" fmla="*/ 1299357 h 1865610"/>
                <a:gd name="connsiteX11" fmla="*/ 1123792 w 1870594"/>
                <a:gd name="connsiteY11" fmla="*/ 1851592 h 1865610"/>
                <a:gd name="connsiteX12" fmla="*/ 1031941 w 1870594"/>
                <a:gd name="connsiteY12" fmla="*/ 1865610 h 1865610"/>
                <a:gd name="connsiteX13" fmla="*/ 1033425 w 1870594"/>
                <a:gd name="connsiteY13" fmla="*/ 1835972 h 1865610"/>
                <a:gd name="connsiteX14" fmla="*/ 1118423 w 1870594"/>
                <a:gd name="connsiteY14" fmla="*/ 1823000 h 1865610"/>
                <a:gd name="connsiteX15" fmla="*/ 1772545 w 1870594"/>
                <a:gd name="connsiteY15" fmla="*/ 1286495 h 1865610"/>
                <a:gd name="connsiteX16" fmla="*/ 1521387 w 1870594"/>
                <a:gd name="connsiteY16" fmla="*/ 211843 h 1865610"/>
                <a:gd name="connsiteX17" fmla="*/ 1596652 w 1870594"/>
                <a:gd name="connsiteY17" fmla="*/ 273942 h 1865610"/>
                <a:gd name="connsiteX18" fmla="*/ 1870594 w 1870594"/>
                <a:gd name="connsiteY18" fmla="*/ 935297 h 1865610"/>
                <a:gd name="connsiteX19" fmla="*/ 1865765 w 1870594"/>
                <a:gd name="connsiteY19" fmla="*/ 1030926 h 1865610"/>
                <a:gd name="connsiteX20" fmla="*/ 1857090 w 1870594"/>
                <a:gd name="connsiteY20" fmla="*/ 1087770 h 1865610"/>
                <a:gd name="connsiteX21" fmla="*/ 1831375 w 1870594"/>
                <a:gd name="connsiteY21" fmla="*/ 1077383 h 1865610"/>
                <a:gd name="connsiteX22" fmla="*/ 1839261 w 1870594"/>
                <a:gd name="connsiteY22" fmla="*/ 1025710 h 1865610"/>
                <a:gd name="connsiteX23" fmla="*/ 1843952 w 1870594"/>
                <a:gd name="connsiteY23" fmla="*/ 932805 h 1865610"/>
                <a:gd name="connsiteX24" fmla="*/ 1577813 w 1870594"/>
                <a:gd name="connsiteY24" fmla="*/ 290289 h 1865610"/>
                <a:gd name="connsiteX25" fmla="*/ 1508344 w 1870594"/>
                <a:gd name="connsiteY25" fmla="*/ 232972 h 1865610"/>
                <a:gd name="connsiteX26" fmla="*/ 349208 w 1870594"/>
                <a:gd name="connsiteY26" fmla="*/ 211843 h 1865610"/>
                <a:gd name="connsiteX27" fmla="*/ 362251 w 1870594"/>
                <a:gd name="connsiteY27" fmla="*/ 232972 h 1865610"/>
                <a:gd name="connsiteX28" fmla="*/ 292781 w 1870594"/>
                <a:gd name="connsiteY28" fmla="*/ 290289 h 1865610"/>
                <a:gd name="connsiteX29" fmla="*/ 26642 w 1870594"/>
                <a:gd name="connsiteY29" fmla="*/ 932805 h 1865610"/>
                <a:gd name="connsiteX30" fmla="*/ 31333 w 1870594"/>
                <a:gd name="connsiteY30" fmla="*/ 1025710 h 1865610"/>
                <a:gd name="connsiteX31" fmla="*/ 39220 w 1870594"/>
                <a:gd name="connsiteY31" fmla="*/ 1077383 h 1865610"/>
                <a:gd name="connsiteX32" fmla="*/ 13504 w 1870594"/>
                <a:gd name="connsiteY32" fmla="*/ 1087770 h 1865610"/>
                <a:gd name="connsiteX33" fmla="*/ 4829 w 1870594"/>
                <a:gd name="connsiteY33" fmla="*/ 1030926 h 1865610"/>
                <a:gd name="connsiteX34" fmla="*/ 0 w 1870594"/>
                <a:gd name="connsiteY34" fmla="*/ 935297 h 1865610"/>
                <a:gd name="connsiteX35" fmla="*/ 273942 w 1870594"/>
                <a:gd name="connsiteY35" fmla="*/ 273942 h 1865610"/>
                <a:gd name="connsiteX36" fmla="*/ 935297 w 1870594"/>
                <a:gd name="connsiteY36" fmla="*/ 0 h 1865610"/>
                <a:gd name="connsiteX37" fmla="*/ 1299357 w 1870594"/>
                <a:gd name="connsiteY37" fmla="*/ 73501 h 1865610"/>
                <a:gd name="connsiteX38" fmla="*/ 1350022 w 1870594"/>
                <a:gd name="connsiteY38" fmla="*/ 97907 h 1865610"/>
                <a:gd name="connsiteX39" fmla="*/ 1334820 w 1870594"/>
                <a:gd name="connsiteY39" fmla="*/ 117636 h 1865610"/>
                <a:gd name="connsiteX40" fmla="*/ 1288987 w 1870594"/>
                <a:gd name="connsiteY40" fmla="*/ 95557 h 1865610"/>
                <a:gd name="connsiteX41" fmla="*/ 935297 w 1870594"/>
                <a:gd name="connsiteY41" fmla="*/ 24150 h 1865610"/>
                <a:gd name="connsiteX42" fmla="*/ 581608 w 1870594"/>
                <a:gd name="connsiteY42" fmla="*/ 95557 h 1865610"/>
                <a:gd name="connsiteX43" fmla="*/ 535774 w 1870594"/>
                <a:gd name="connsiteY43" fmla="*/ 117636 h 1865610"/>
                <a:gd name="connsiteX44" fmla="*/ 520572 w 1870594"/>
                <a:gd name="connsiteY44" fmla="*/ 97907 h 1865610"/>
                <a:gd name="connsiteX45" fmla="*/ 571238 w 1870594"/>
                <a:gd name="connsiteY45" fmla="*/ 73501 h 1865610"/>
                <a:gd name="connsiteX46" fmla="*/ 935297 w 1870594"/>
                <a:gd name="connsiteY46" fmla="*/ 0 h 18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870594" h="1865610">
                  <a:moveTo>
                    <a:pt x="93921" y="1275218"/>
                  </a:moveTo>
                  <a:lnTo>
                    <a:pt x="98049" y="1286495"/>
                  </a:lnTo>
                  <a:cubicBezTo>
                    <a:pt x="213000" y="1558270"/>
                    <a:pt x="456415" y="1762479"/>
                    <a:pt x="752172" y="1823000"/>
                  </a:cubicBezTo>
                  <a:lnTo>
                    <a:pt x="837169" y="1835972"/>
                  </a:lnTo>
                  <a:lnTo>
                    <a:pt x="838653" y="1865610"/>
                  </a:lnTo>
                  <a:lnTo>
                    <a:pt x="746802" y="1851592"/>
                  </a:lnTo>
                  <a:cubicBezTo>
                    <a:pt x="442375" y="1789297"/>
                    <a:pt x="191822" y="1579100"/>
                    <a:pt x="73501" y="1299357"/>
                  </a:cubicBezTo>
                  <a:lnTo>
                    <a:pt x="67398" y="1282683"/>
                  </a:lnTo>
                  <a:close/>
                  <a:moveTo>
                    <a:pt x="1776673" y="1275217"/>
                  </a:moveTo>
                  <a:lnTo>
                    <a:pt x="1803197" y="1282683"/>
                  </a:lnTo>
                  <a:lnTo>
                    <a:pt x="1797094" y="1299357"/>
                  </a:lnTo>
                  <a:cubicBezTo>
                    <a:pt x="1678772" y="1579100"/>
                    <a:pt x="1428220" y="1789297"/>
                    <a:pt x="1123792" y="1851592"/>
                  </a:cubicBezTo>
                  <a:lnTo>
                    <a:pt x="1031941" y="1865610"/>
                  </a:lnTo>
                  <a:lnTo>
                    <a:pt x="1033425" y="1835972"/>
                  </a:lnTo>
                  <a:lnTo>
                    <a:pt x="1118423" y="1823000"/>
                  </a:lnTo>
                  <a:cubicBezTo>
                    <a:pt x="1414179" y="1762479"/>
                    <a:pt x="1657594" y="1558270"/>
                    <a:pt x="1772545" y="1286495"/>
                  </a:cubicBezTo>
                  <a:close/>
                  <a:moveTo>
                    <a:pt x="1521387" y="211843"/>
                  </a:moveTo>
                  <a:lnTo>
                    <a:pt x="1596652" y="273942"/>
                  </a:lnTo>
                  <a:cubicBezTo>
                    <a:pt x="1765907" y="443198"/>
                    <a:pt x="1870594" y="677022"/>
                    <a:pt x="1870594" y="935297"/>
                  </a:cubicBezTo>
                  <a:cubicBezTo>
                    <a:pt x="1870594" y="967582"/>
                    <a:pt x="1868958" y="999484"/>
                    <a:pt x="1865765" y="1030926"/>
                  </a:cubicBezTo>
                  <a:lnTo>
                    <a:pt x="1857090" y="1087770"/>
                  </a:lnTo>
                  <a:lnTo>
                    <a:pt x="1831375" y="1077383"/>
                  </a:lnTo>
                  <a:lnTo>
                    <a:pt x="1839261" y="1025710"/>
                  </a:lnTo>
                  <a:cubicBezTo>
                    <a:pt x="1842363" y="995163"/>
                    <a:pt x="1843952" y="964170"/>
                    <a:pt x="1843952" y="932805"/>
                  </a:cubicBezTo>
                  <a:cubicBezTo>
                    <a:pt x="1843952" y="681887"/>
                    <a:pt x="1742247" y="454723"/>
                    <a:pt x="1577813" y="290289"/>
                  </a:cubicBezTo>
                  <a:lnTo>
                    <a:pt x="1508344" y="232972"/>
                  </a:lnTo>
                  <a:close/>
                  <a:moveTo>
                    <a:pt x="349208" y="211843"/>
                  </a:moveTo>
                  <a:lnTo>
                    <a:pt x="362251" y="232972"/>
                  </a:lnTo>
                  <a:lnTo>
                    <a:pt x="292781" y="290289"/>
                  </a:lnTo>
                  <a:cubicBezTo>
                    <a:pt x="128347" y="454723"/>
                    <a:pt x="26642" y="681887"/>
                    <a:pt x="26642" y="932805"/>
                  </a:cubicBezTo>
                  <a:cubicBezTo>
                    <a:pt x="26642" y="964170"/>
                    <a:pt x="28231" y="995163"/>
                    <a:pt x="31333" y="1025710"/>
                  </a:cubicBezTo>
                  <a:lnTo>
                    <a:pt x="39220" y="1077383"/>
                  </a:lnTo>
                  <a:lnTo>
                    <a:pt x="13504" y="1087770"/>
                  </a:lnTo>
                  <a:lnTo>
                    <a:pt x="4829" y="1030926"/>
                  </a:lnTo>
                  <a:cubicBezTo>
                    <a:pt x="1636" y="999484"/>
                    <a:pt x="0" y="967582"/>
                    <a:pt x="0" y="935297"/>
                  </a:cubicBezTo>
                  <a:cubicBezTo>
                    <a:pt x="0" y="677022"/>
                    <a:pt x="104687" y="443198"/>
                    <a:pt x="273942" y="273942"/>
                  </a:cubicBezTo>
                  <a:close/>
                  <a:moveTo>
                    <a:pt x="935297" y="0"/>
                  </a:moveTo>
                  <a:cubicBezTo>
                    <a:pt x="1064435" y="0"/>
                    <a:pt x="1187459" y="26172"/>
                    <a:pt x="1299357" y="73501"/>
                  </a:cubicBezTo>
                  <a:lnTo>
                    <a:pt x="1350022" y="97907"/>
                  </a:lnTo>
                  <a:lnTo>
                    <a:pt x="1334820" y="117636"/>
                  </a:lnTo>
                  <a:lnTo>
                    <a:pt x="1288987" y="95557"/>
                  </a:lnTo>
                  <a:cubicBezTo>
                    <a:pt x="1180277" y="49576"/>
                    <a:pt x="1060756" y="24150"/>
                    <a:pt x="935297" y="24150"/>
                  </a:cubicBezTo>
                  <a:cubicBezTo>
                    <a:pt x="809838" y="24150"/>
                    <a:pt x="690318" y="49576"/>
                    <a:pt x="581608" y="95557"/>
                  </a:cubicBezTo>
                  <a:lnTo>
                    <a:pt x="535774" y="117636"/>
                  </a:lnTo>
                  <a:lnTo>
                    <a:pt x="520572" y="97907"/>
                  </a:lnTo>
                  <a:lnTo>
                    <a:pt x="571238" y="73501"/>
                  </a:lnTo>
                  <a:cubicBezTo>
                    <a:pt x="683135" y="26172"/>
                    <a:pt x="806160" y="0"/>
                    <a:pt x="935297" y="0"/>
                  </a:cubicBezTo>
                  <a:close/>
                </a:path>
              </a:pathLst>
            </a:custGeom>
            <a:noFill/>
            <a:ln w="76200">
              <a:solidFill>
                <a:schemeClr val="bg1"/>
              </a:solidFill>
            </a:ln>
            <a:effectLst>
              <a:glow rad="101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835D3F-EB1F-0494-90BE-162113B93544}"/>
                </a:ext>
              </a:extLst>
            </p:cNvPr>
            <p:cNvSpPr/>
            <p:nvPr/>
          </p:nvSpPr>
          <p:spPr>
            <a:xfrm>
              <a:off x="2507407" y="3308984"/>
              <a:ext cx="1220743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4400" b="1" dirty="0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360°</a:t>
              </a:r>
              <a:endParaRPr lang="en-US" sz="4400" b="1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4C9D02-B185-E6FF-5515-1A8BE375E379}"/>
                </a:ext>
              </a:extLst>
            </p:cNvPr>
            <p:cNvSpPr/>
            <p:nvPr/>
          </p:nvSpPr>
          <p:spPr>
            <a:xfrm>
              <a:off x="642928" y="3178725"/>
              <a:ext cx="1458886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Territoires commerciaux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1" name="Graphic 20" descr="Store with solid fill">
              <a:extLst>
                <a:ext uri="{FF2B5EF4-FFF2-40B4-BE49-F238E27FC236}">
                  <a16:creationId xmlns:a16="http://schemas.microsoft.com/office/drawing/2014/main" id="{5B0F4A8C-02C7-D50E-AD2F-6B6548A6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3489" y="2686515"/>
              <a:ext cx="537762" cy="53776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3C74D1-F7BF-B4C6-9269-04675B2EF113}"/>
                </a:ext>
              </a:extLst>
            </p:cNvPr>
            <p:cNvSpPr/>
            <p:nvPr/>
          </p:nvSpPr>
          <p:spPr>
            <a:xfrm>
              <a:off x="1417976" y="5095986"/>
              <a:ext cx="1220744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Remises et promotions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2" name="Graphic 41" descr="Minimise with solid fill">
              <a:extLst>
                <a:ext uri="{FF2B5EF4-FFF2-40B4-BE49-F238E27FC236}">
                  <a16:creationId xmlns:a16="http://schemas.microsoft.com/office/drawing/2014/main" id="{6F586E1B-B81C-CB25-BF28-E2E85EFF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74427" y="4563618"/>
              <a:ext cx="507844" cy="50784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400AA5-A28B-D262-9529-B933B6F60BC4}"/>
                </a:ext>
              </a:extLst>
            </p:cNvPr>
            <p:cNvSpPr/>
            <p:nvPr/>
          </p:nvSpPr>
          <p:spPr>
            <a:xfrm>
              <a:off x="3584276" y="5095986"/>
              <a:ext cx="1220744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Stratégie </a:t>
              </a:r>
            </a:p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prix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6" name="Graphic 45" descr="Tag with solid fill">
              <a:extLst>
                <a:ext uri="{FF2B5EF4-FFF2-40B4-BE49-F238E27FC236}">
                  <a16:creationId xmlns:a16="http://schemas.microsoft.com/office/drawing/2014/main" id="{4AE3F40D-15EA-5CAF-1DC3-B1139003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31072" y="4528942"/>
              <a:ext cx="527152" cy="527152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C111E7-E601-D40B-F91B-339251FB9551}"/>
                </a:ext>
              </a:extLst>
            </p:cNvPr>
            <p:cNvSpPr/>
            <p:nvPr/>
          </p:nvSpPr>
          <p:spPr>
            <a:xfrm>
              <a:off x="4206386" y="3178725"/>
              <a:ext cx="1220745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Disponibilité et ruptures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0" name="Graphic 49" descr="Customer review with solid fill">
              <a:extLst>
                <a:ext uri="{FF2B5EF4-FFF2-40B4-BE49-F238E27FC236}">
                  <a16:creationId xmlns:a16="http://schemas.microsoft.com/office/drawing/2014/main" id="{106DB740-5C46-0E93-5973-59F54DEF2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30873" y="2624788"/>
              <a:ext cx="571770" cy="57177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A980A3-58CB-262B-3EA2-4F56D113EF76}"/>
                </a:ext>
              </a:extLst>
            </p:cNvPr>
            <p:cNvSpPr/>
            <p:nvPr/>
          </p:nvSpPr>
          <p:spPr>
            <a:xfrm>
              <a:off x="2291924" y="1829351"/>
              <a:ext cx="1639148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et assortiment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2" name="Graphic 51" descr="Flowchart with solid fill">
              <a:extLst>
                <a:ext uri="{FF2B5EF4-FFF2-40B4-BE49-F238E27FC236}">
                  <a16:creationId xmlns:a16="http://schemas.microsoft.com/office/drawing/2014/main" id="{082B96B5-5B4F-D04B-6B07-F64F940F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805168" y="1280970"/>
              <a:ext cx="612662" cy="612662"/>
            </a:xfrm>
            <a:prstGeom prst="rect">
              <a:avLst/>
            </a:prstGeom>
          </p:spPr>
        </p:pic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F1AC3F-94CA-C66F-3EC6-227E0F14B40B}"/>
              </a:ext>
            </a:extLst>
          </p:cNvPr>
          <p:cNvSpPr/>
          <p:nvPr/>
        </p:nvSpPr>
        <p:spPr>
          <a:xfrm>
            <a:off x="449891" y="422833"/>
            <a:ext cx="226904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092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D8EF-0385-95E9-7942-A4774C117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4799ED-27EF-1D7C-C36D-46E228A09061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7A2E1-FB5A-FEB4-A44F-E2F2A5FCB3B2}"/>
              </a:ext>
            </a:extLst>
          </p:cNvPr>
          <p:cNvSpPr/>
          <p:nvPr/>
        </p:nvSpPr>
        <p:spPr>
          <a:xfrm>
            <a:off x="532932" y="1403928"/>
            <a:ext cx="661102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7037CEF-6A3B-8B55-2D2E-8445883B18D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96487-68CE-A93B-084A-3D5976E66B1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C008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A5DCC25-B3D1-A8DF-7250-DD2A95E6F16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06BBB09-8192-B527-7E15-08DD35940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94EF14-6A7E-B02E-F30C-B815C768E52C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La différenciation prix est elle suffisante par point de vente pour capturer les spécificités locales, sans dégrader le positionnement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8702A90-24F2-2DBD-3421-1E11CFC9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47E554-0FF2-930D-E708-18108F2F775B}"/>
              </a:ext>
            </a:extLst>
          </p:cNvPr>
          <p:cNvGrpSpPr/>
          <p:nvPr/>
        </p:nvGrpSpPr>
        <p:grpSpPr>
          <a:xfrm>
            <a:off x="898071" y="1563201"/>
            <a:ext cx="580808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258C3-07E1-BAFE-0A67-1735533D4E8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bas (P5), prix médian et prix haut (P95) pour les concurrents directs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8BDF30-AB0D-D035-511D-E4DE7512EF7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3B3010-FB16-AC48-EF97-01F72634455D}"/>
              </a:ext>
            </a:extLst>
          </p:cNvPr>
          <p:cNvGrpSpPr/>
          <p:nvPr/>
        </p:nvGrpSpPr>
        <p:grpSpPr>
          <a:xfrm>
            <a:off x="892337" y="2183784"/>
            <a:ext cx="6078530" cy="3951212"/>
            <a:chOff x="892336" y="2183784"/>
            <a:chExt cx="11069005" cy="25702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00D8AE-198B-15B4-FB28-19C91FD88827}"/>
                </a:ext>
              </a:extLst>
            </p:cNvPr>
            <p:cNvCxnSpPr/>
            <p:nvPr/>
          </p:nvCxnSpPr>
          <p:spPr>
            <a:xfrm>
              <a:off x="892336" y="218378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999381-D577-846E-995F-3762EA84DF7B}"/>
                </a:ext>
              </a:extLst>
            </p:cNvPr>
            <p:cNvCxnSpPr/>
            <p:nvPr/>
          </p:nvCxnSpPr>
          <p:spPr>
            <a:xfrm>
              <a:off x="892336" y="2440805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2EC12F-56A6-2D2C-CFE8-9B2B81AF3DF0}"/>
                </a:ext>
              </a:extLst>
            </p:cNvPr>
            <p:cNvCxnSpPr/>
            <p:nvPr/>
          </p:nvCxnSpPr>
          <p:spPr>
            <a:xfrm>
              <a:off x="892336" y="2697826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B06E6F-A311-4B89-669C-8E754BE59D49}"/>
                </a:ext>
              </a:extLst>
            </p:cNvPr>
            <p:cNvCxnSpPr/>
            <p:nvPr/>
          </p:nvCxnSpPr>
          <p:spPr>
            <a:xfrm>
              <a:off x="892336" y="2954847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A01F59-A6D3-A562-A4E6-BB301FCA8E6A}"/>
                </a:ext>
              </a:extLst>
            </p:cNvPr>
            <p:cNvCxnSpPr/>
            <p:nvPr/>
          </p:nvCxnSpPr>
          <p:spPr>
            <a:xfrm>
              <a:off x="892336" y="3211868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6C2E13-8383-B1B0-8FE3-D0C111EE5C9D}"/>
                </a:ext>
              </a:extLst>
            </p:cNvPr>
            <p:cNvCxnSpPr/>
            <p:nvPr/>
          </p:nvCxnSpPr>
          <p:spPr>
            <a:xfrm>
              <a:off x="892336" y="3468889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4164D0-0A0E-46D0-23EF-4F88C42E7B09}"/>
                </a:ext>
              </a:extLst>
            </p:cNvPr>
            <p:cNvCxnSpPr/>
            <p:nvPr/>
          </p:nvCxnSpPr>
          <p:spPr>
            <a:xfrm>
              <a:off x="892336" y="3725910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D410177-11A7-094D-7E08-05300AFBA90C}"/>
                </a:ext>
              </a:extLst>
            </p:cNvPr>
            <p:cNvCxnSpPr/>
            <p:nvPr/>
          </p:nvCxnSpPr>
          <p:spPr>
            <a:xfrm>
              <a:off x="892336" y="3982931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F3FC6C-A997-B2D3-F09C-0AC1AF60ABAE}"/>
                </a:ext>
              </a:extLst>
            </p:cNvPr>
            <p:cNvCxnSpPr/>
            <p:nvPr/>
          </p:nvCxnSpPr>
          <p:spPr>
            <a:xfrm>
              <a:off x="892336" y="4239952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F87DDA-BA2E-5BFB-D927-8EAFD0878B4A}"/>
                </a:ext>
              </a:extLst>
            </p:cNvPr>
            <p:cNvCxnSpPr/>
            <p:nvPr/>
          </p:nvCxnSpPr>
          <p:spPr>
            <a:xfrm>
              <a:off x="892336" y="4496973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9EE8FB-5747-D261-9BD5-A72AD39A9FC3}"/>
                </a:ext>
              </a:extLst>
            </p:cNvPr>
            <p:cNvCxnSpPr/>
            <p:nvPr/>
          </p:nvCxnSpPr>
          <p:spPr>
            <a:xfrm>
              <a:off x="892336" y="475399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092B37-2E64-86F5-D699-8ECDB270E848}"/>
              </a:ext>
            </a:extLst>
          </p:cNvPr>
          <p:cNvGrpSpPr/>
          <p:nvPr/>
        </p:nvGrpSpPr>
        <p:grpSpPr>
          <a:xfrm>
            <a:off x="7563070" y="1563201"/>
            <a:ext cx="1441789" cy="534498"/>
            <a:chOff x="1050129" y="1563201"/>
            <a:chExt cx="4326467" cy="5344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AD4933-193D-ACF5-3EB4-2E399726321E}"/>
                </a:ext>
              </a:extLst>
            </p:cNvPr>
            <p:cNvSpPr txBox="1"/>
            <p:nvPr/>
          </p:nvSpPr>
          <p:spPr>
            <a:xfrm>
              <a:off x="1050132" y="1563201"/>
              <a:ext cx="3676925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Spread indice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EF803A-C776-BB8D-3767-75B73776386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P95 / P05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A2887B4-64CC-F9AE-59BA-2F8B8AAAEEF3}"/>
              </a:ext>
            </a:extLst>
          </p:cNvPr>
          <p:cNvSpPr txBox="1"/>
          <p:nvPr/>
        </p:nvSpPr>
        <p:spPr>
          <a:xfrm>
            <a:off x="9875961" y="1563201"/>
            <a:ext cx="2059472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Distribution numérique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34BA280-6EBB-C01A-F574-779389C0CD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049954"/>
              </p:ext>
            </p:extLst>
          </p:nvPr>
        </p:nvGraphicFramePr>
        <p:xfrm>
          <a:off x="7374610" y="2102209"/>
          <a:ext cx="1997972" cy="413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751456F-2FC8-57C1-30DB-75A01E98AB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956471"/>
              </p:ext>
            </p:extLst>
          </p:nvPr>
        </p:nvGraphicFramePr>
        <p:xfrm>
          <a:off x="9728784" y="2102209"/>
          <a:ext cx="2059472" cy="413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B47997E-7917-B070-7609-C7606E675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121363"/>
              </p:ext>
            </p:extLst>
          </p:nvPr>
        </p:nvGraphicFramePr>
        <p:xfrm>
          <a:off x="666086" y="2088602"/>
          <a:ext cx="6403699" cy="413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75AC298-19C0-DBFB-3F4B-71513940C6D9}"/>
              </a:ext>
            </a:extLst>
          </p:cNvPr>
          <p:cNvGrpSpPr/>
          <p:nvPr/>
        </p:nvGrpSpPr>
        <p:grpSpPr>
          <a:xfrm>
            <a:off x="7370203" y="2183784"/>
            <a:ext cx="4418053" cy="3951212"/>
            <a:chOff x="892336" y="2183784"/>
            <a:chExt cx="11069005" cy="25702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CF5E57-704A-C238-2250-FA5C506307E4}"/>
                </a:ext>
              </a:extLst>
            </p:cNvPr>
            <p:cNvCxnSpPr/>
            <p:nvPr/>
          </p:nvCxnSpPr>
          <p:spPr>
            <a:xfrm>
              <a:off x="892336" y="218378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A2150A-7FA6-1ECF-5B4A-2E999EC3BEDD}"/>
                </a:ext>
              </a:extLst>
            </p:cNvPr>
            <p:cNvCxnSpPr/>
            <p:nvPr/>
          </p:nvCxnSpPr>
          <p:spPr>
            <a:xfrm>
              <a:off x="892336" y="2440805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967FAE-5B41-3CAA-5F62-A06F8E827620}"/>
                </a:ext>
              </a:extLst>
            </p:cNvPr>
            <p:cNvCxnSpPr/>
            <p:nvPr/>
          </p:nvCxnSpPr>
          <p:spPr>
            <a:xfrm>
              <a:off x="892336" y="2697826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7366C9-D0A0-EE1C-FC63-59F885A7DE9B}"/>
                </a:ext>
              </a:extLst>
            </p:cNvPr>
            <p:cNvCxnSpPr/>
            <p:nvPr/>
          </p:nvCxnSpPr>
          <p:spPr>
            <a:xfrm>
              <a:off x="892336" y="2954847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D366AB-E5AD-D35C-C207-F929B6C886ED}"/>
                </a:ext>
              </a:extLst>
            </p:cNvPr>
            <p:cNvCxnSpPr/>
            <p:nvPr/>
          </p:nvCxnSpPr>
          <p:spPr>
            <a:xfrm>
              <a:off x="892336" y="3211868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9FEF8E-F531-651F-06D6-62CAE0ED21B1}"/>
                </a:ext>
              </a:extLst>
            </p:cNvPr>
            <p:cNvCxnSpPr/>
            <p:nvPr/>
          </p:nvCxnSpPr>
          <p:spPr>
            <a:xfrm>
              <a:off x="892336" y="3468889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9553AC-6113-E230-C0BE-3D5D9268274C}"/>
                </a:ext>
              </a:extLst>
            </p:cNvPr>
            <p:cNvCxnSpPr/>
            <p:nvPr/>
          </p:nvCxnSpPr>
          <p:spPr>
            <a:xfrm>
              <a:off x="892336" y="3725910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0F90D9-5225-C111-768C-FCA126E73F3F}"/>
                </a:ext>
              </a:extLst>
            </p:cNvPr>
            <p:cNvCxnSpPr/>
            <p:nvPr/>
          </p:nvCxnSpPr>
          <p:spPr>
            <a:xfrm>
              <a:off x="892336" y="3982931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FB11F6-B333-3997-BD3E-7E20882FFE04}"/>
                </a:ext>
              </a:extLst>
            </p:cNvPr>
            <p:cNvCxnSpPr/>
            <p:nvPr/>
          </p:nvCxnSpPr>
          <p:spPr>
            <a:xfrm>
              <a:off x="892336" y="4239952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7DF115-098B-8132-4E5D-D6F3F4346619}"/>
                </a:ext>
              </a:extLst>
            </p:cNvPr>
            <p:cNvCxnSpPr/>
            <p:nvPr/>
          </p:nvCxnSpPr>
          <p:spPr>
            <a:xfrm>
              <a:off x="892336" y="4496973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999CD8-D36A-1272-2729-1130A2FC94EB}"/>
                </a:ext>
              </a:extLst>
            </p:cNvPr>
            <p:cNvCxnSpPr/>
            <p:nvPr/>
          </p:nvCxnSpPr>
          <p:spPr>
            <a:xfrm>
              <a:off x="892336" y="475399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86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Bombay Sapphire Sunset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7E8F8A3-66F8-EEA6-6609-DAB65342F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AB06BE-5BF0-94A4-D57C-25FDB0853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8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C31ED8-7874-79F6-CF24-F161DCB74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85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C017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prix relatif de Gin Bombay Sapphire 70cl vs Gin Bombay Sapphire 70cl dans chaque magasin où les 2 sont proposés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prix par litre avant promotion de Bulldog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9941DA-D804-ED67-64A4-FE4FF25F5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0" y="2142867"/>
            <a:ext cx="9114374" cy="3996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3B3129-D1F6-40A9-60B1-3CD1F5044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661" y="2334455"/>
            <a:ext cx="1327319" cy="13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39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84451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C018 [@SUPR@]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Certains seuils psychologiques ont-ils été franchis par Gin Bombay Sapphire 70cl sur la période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2233874-6358-7B81-005C-638006E79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" y="2243165"/>
            <a:ext cx="10578576" cy="3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915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AAF3-B0FD-39B7-8520-3A719C3D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AC2623-45BA-1A8C-B7DE-7E6A8BD2DFA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F4790-CA77-1AD9-E564-826583FCFD6D}"/>
              </a:ext>
            </a:extLst>
          </p:cNvPr>
          <p:cNvSpPr/>
          <p:nvPr/>
        </p:nvSpPr>
        <p:spPr>
          <a:xfrm>
            <a:off x="532932" y="1403928"/>
            <a:ext cx="584733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0B1822-83E7-B7EA-E77E-8FD0298553E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B86DB-FEEA-6621-D569-BEF44E56148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C009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EAB096D-CE4D-B3D8-D10D-F14DE3819AA8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D8205FD-17F1-DE2A-758C-B1C4AC7D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0CAE1-360B-3E9F-1809-767A53E5B53B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Les prix sont ils correctement différenciés par région et par taille de magasin sur le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ED2276B-B499-D33A-DAAC-EEF92230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14410D-D3AE-06B5-9F1D-C9169518C370}"/>
              </a:ext>
            </a:extLst>
          </p:cNvPr>
          <p:cNvGrpSpPr/>
          <p:nvPr/>
        </p:nvGrpSpPr>
        <p:grpSpPr>
          <a:xfrm>
            <a:off x="898071" y="1563201"/>
            <a:ext cx="51979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DF266C-E7DB-040D-8EDA-21CA71A3B54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Distance entre le prix/L avant promo P95 et le prix P05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DC423D-411C-8AA3-37E9-AA0D08597BF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95D00E-1DD7-3252-9656-2F6367F1B390}"/>
              </a:ext>
            </a:extLst>
          </p:cNvPr>
          <p:cNvGrpSpPr/>
          <p:nvPr/>
        </p:nvGrpSpPr>
        <p:grpSpPr>
          <a:xfrm>
            <a:off x="6687166" y="1563201"/>
            <a:ext cx="51979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F224D6-9542-E589-B1DC-E663B4080F5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Prix/L avant promotion par taille de magasin (nbre de Spiritueux)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D91180-519C-0232-EB4D-45A4ADAA8F0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6" name="Chart 15">
                <a:extLst>
                  <a:ext uri="{FF2B5EF4-FFF2-40B4-BE49-F238E27FC236}">
                    <a16:creationId xmlns:a16="http://schemas.microsoft.com/office/drawing/2014/main" id="{00000000-0008-0000-1200-000011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59296213"/>
                  </p:ext>
                </p:extLst>
              </p:nvPr>
            </p:nvGraphicFramePr>
            <p:xfrm>
              <a:off x="759836" y="2243165"/>
              <a:ext cx="5197930" cy="39490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Chart 15">
                <a:extLst>
                  <a:ext uri="{FF2B5EF4-FFF2-40B4-BE49-F238E27FC236}">
                    <a16:creationId xmlns:a16="http://schemas.microsoft.com/office/drawing/2014/main" id="{00000000-0008-0000-1200-000011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836" y="2243165"/>
                <a:ext cx="5197930" cy="39490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69AFD92-3C0E-430F-2632-4B99F98E7B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058867"/>
              </p:ext>
            </p:extLst>
          </p:nvPr>
        </p:nvGraphicFramePr>
        <p:xfrm>
          <a:off x="6634262" y="2313142"/>
          <a:ext cx="5303738" cy="400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485661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Bombay Citron Pressé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E1F3C8B-3F0D-EDD5-6A69-C6B16C12B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9DFF6-F31B-3A61-33A0-8CEBD3CFD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62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9AB855-E997-1005-920A-F99881DE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452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15FC9-C089-9104-9B78-2130C67B8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FE53B9-864F-4178-EF06-852506AE289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FBE66-87F1-F290-6B60-48D84176A041}"/>
              </a:ext>
            </a:extLst>
          </p:cNvPr>
          <p:cNvSpPr/>
          <p:nvPr/>
        </p:nvSpPr>
        <p:spPr>
          <a:xfrm>
            <a:off x="532932" y="1403928"/>
            <a:ext cx="584733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F658B9F-4DBD-41CB-97EC-931656479AD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8BB35-2EEA-C5C5-2058-8F29D225AA5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C010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A88BB2C-B63F-DCA9-D3ED-CCEAF7F10E5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Identifier les territoires vierges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4C26E54-5D86-0DF5-63DD-917634AFD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A8133E-DEDE-10EE-741A-D6120494094C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l’intensité concurrentielle sur le territoire prix spécifique de chacun de mes produits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A4EDE86-51B0-FADA-188C-466454C1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0BF50-BB5B-8E63-E981-4F527FE5DC85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A6526B-A1DE-3C1C-C2C7-6A79EC244DF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d’observations produits par tranche de prix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88BD00-5C83-D671-0106-F698E3AA0233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CE73021-DB4C-2174-D0BE-E0484E2C87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1850827"/>
              </p:ext>
            </p:extLst>
          </p:nvPr>
        </p:nvGraphicFramePr>
        <p:xfrm>
          <a:off x="532932" y="2228388"/>
          <a:ext cx="5475514" cy="4088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7E35BC5F-3B46-BBF4-CD9E-BC03E2006B32}"/>
              </a:ext>
            </a:extLst>
          </p:cNvPr>
          <p:cNvGrpSpPr/>
          <p:nvPr/>
        </p:nvGrpSpPr>
        <p:grpSpPr>
          <a:xfrm>
            <a:off x="6772496" y="1563201"/>
            <a:ext cx="7258959" cy="534498"/>
            <a:chOff x="1050129" y="1563201"/>
            <a:chExt cx="4326467" cy="5344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3E04AD-BA41-363E-AE1E-D8BCB014325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d’observations produits par point prix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0C5A3C-C72F-1436-5365-16B34A75187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0000000-0008-0000-1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336459"/>
              </p:ext>
            </p:extLst>
          </p:nvPr>
        </p:nvGraphicFramePr>
        <p:xfrm>
          <a:off x="6541379" y="2344810"/>
          <a:ext cx="5273250" cy="4174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C0AC17B-C089-43CD-AB2F-42C99DDECF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478919"/>
              </p:ext>
            </p:extLst>
          </p:nvPr>
        </p:nvGraphicFramePr>
        <p:xfrm>
          <a:off x="10585732" y="2071412"/>
          <a:ext cx="1281600" cy="132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1F82CE-02F7-DA63-6CFD-ED6225DFD542}"/>
              </a:ext>
            </a:extLst>
          </p:cNvPr>
          <p:cNvSpPr txBox="1"/>
          <p:nvPr/>
        </p:nvSpPr>
        <p:spPr>
          <a:xfrm>
            <a:off x="10716166" y="2565046"/>
            <a:ext cx="1019980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85%</a:t>
            </a:r>
            <a:endParaRPr lang="fr-FR" sz="1600" b="1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21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34C8-5EA3-D564-EF7E-EBAA16311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A46FFD-A62A-A202-FE05-1E11C23EB762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7C765B-9334-1492-681B-B38C34009DBD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965A7A-2C3E-C9EB-360F-21132E52F6A5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25DEAC-D9DA-F81D-C888-766914E60F18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48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26046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[@SUPR@]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Gin Bombay Sapphire East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6BB048A-DACD-CDB0-8C7F-569F83321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D6A91E-99D8-E107-165C-C9333F960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61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[@SUPR@]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DC8D5AD-325F-AAB4-5A52-4831B9165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18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7D11A-DCC6-B0EE-1A8E-93ADA7175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B35335-850F-1073-068C-32106D26DB67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C81E0E-535B-39C3-5563-283BC49EA4C3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88CFEB-4565-1327-D23A-0D3B9AD83AB1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E44C83-96B4-3740-E969-08F392F85E42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Benchmark concurrentiel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des promotions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Impact des promotions sur la distribution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l’impact sur la DN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Contrôler la bon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ne exécution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Vérifier le positionnement prix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24232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[@SUPR@]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818024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B1B6-3489-4E5D-1BC9-59F32F73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7A7F5-50C3-B726-002C-E1C57E095C7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71EC31-26E7-88C5-E52C-E546614AF132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96DD86B-E54D-A097-5EC7-A311AACC474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2E808-A403-C1B6-561F-996C4587E43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D001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25C0365-6521-E84B-CC98-AE54E36D70B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6186C02-8042-76C6-4E14-19A4E2A1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A317E-1603-E072-5EBC-5359C2F01440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ont été les catégories les plus promotionnées sur la période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5DF17E5-FD3D-8FC7-D18E-45741BA9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6396E6-A063-6C5A-F193-3F0F81C5B2F9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318658-92F6-D2D3-C1F3-8B747883481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promotionnelle pour la marque la plus souvent en promotion pour chaque catégorie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DA0009-A891-1CD2-CC4A-BE8DB57B96F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0E8CF17-61A7-F056-1AC9-E0F315AFF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701041"/>
              </p:ext>
            </p:extLst>
          </p:nvPr>
        </p:nvGraphicFramePr>
        <p:xfrm>
          <a:off x="838200" y="2334114"/>
          <a:ext cx="10455730" cy="3662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74662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B2541-CAFE-BD85-BFB6-3D3B14292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D3561-05FA-44CF-1525-7F421E5A624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14432-7540-D880-D356-32DC9289E489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FF82FBA-9380-DFC2-3A86-7713EBA4B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018963"/>
              </p:ext>
            </p:extLst>
          </p:nvPr>
        </p:nvGraphicFramePr>
        <p:xfrm>
          <a:off x="2913688" y="1879805"/>
          <a:ext cx="8518476" cy="4206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DCC89649-D780-1339-5579-DA988F59B5B1}"/>
              </a:ext>
            </a:extLst>
          </p:cNvPr>
          <p:cNvGrpSpPr/>
          <p:nvPr/>
        </p:nvGrpSpPr>
        <p:grpSpPr>
          <a:xfrm>
            <a:off x="759836" y="2206682"/>
            <a:ext cx="10593964" cy="3500462"/>
            <a:chOff x="898070" y="2366588"/>
            <a:chExt cx="10455730" cy="33661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39085A-4AD4-CA4D-9BC9-C1B228C6BDA7}"/>
                </a:ext>
              </a:extLst>
            </p:cNvPr>
            <p:cNvCxnSpPr/>
            <p:nvPr/>
          </p:nvCxnSpPr>
          <p:spPr>
            <a:xfrm>
              <a:off x="898070" y="236658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7B3395-9673-E000-CF93-E26ADF03A469}"/>
                </a:ext>
              </a:extLst>
            </p:cNvPr>
            <p:cNvCxnSpPr/>
            <p:nvPr/>
          </p:nvCxnSpPr>
          <p:spPr>
            <a:xfrm>
              <a:off x="898070" y="278736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B52362-31A8-3678-16EC-5F0AB77F6781}"/>
                </a:ext>
              </a:extLst>
            </p:cNvPr>
            <p:cNvCxnSpPr/>
            <p:nvPr/>
          </p:nvCxnSpPr>
          <p:spPr>
            <a:xfrm>
              <a:off x="898070" y="320813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4AED4D-8A03-109A-7F7F-C4B6F422CE84}"/>
                </a:ext>
              </a:extLst>
            </p:cNvPr>
            <p:cNvCxnSpPr/>
            <p:nvPr/>
          </p:nvCxnSpPr>
          <p:spPr>
            <a:xfrm>
              <a:off x="898070" y="362891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AA02E3C-AE02-6FEF-F8D3-E52117776D97}"/>
                </a:ext>
              </a:extLst>
            </p:cNvPr>
            <p:cNvCxnSpPr/>
            <p:nvPr/>
          </p:nvCxnSpPr>
          <p:spPr>
            <a:xfrm>
              <a:off x="898070" y="404968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EE6763-CF4E-EE8B-59F5-BA67D840D1A0}"/>
                </a:ext>
              </a:extLst>
            </p:cNvPr>
            <p:cNvCxnSpPr/>
            <p:nvPr/>
          </p:nvCxnSpPr>
          <p:spPr>
            <a:xfrm>
              <a:off x="898070" y="447046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FE4083-99BF-C16F-2988-2F275AB8406A}"/>
                </a:ext>
              </a:extLst>
            </p:cNvPr>
            <p:cNvCxnSpPr/>
            <p:nvPr/>
          </p:nvCxnSpPr>
          <p:spPr>
            <a:xfrm>
              <a:off x="898070" y="489123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C1CB0F-FBA3-2456-ADE3-A7D4D15D7EAE}"/>
                </a:ext>
              </a:extLst>
            </p:cNvPr>
            <p:cNvCxnSpPr/>
            <p:nvPr/>
          </p:nvCxnSpPr>
          <p:spPr>
            <a:xfrm>
              <a:off x="898070" y="531201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21A835-B0F5-7DDF-165F-6F570723BEBD}"/>
                </a:ext>
              </a:extLst>
            </p:cNvPr>
            <p:cNvCxnSpPr/>
            <p:nvPr/>
          </p:nvCxnSpPr>
          <p:spPr>
            <a:xfrm>
              <a:off x="898070" y="5732787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155B0FE-BAA2-6AF9-FD46-175875C1BA9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21350-E882-7B84-4747-36ED7FCC412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D002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742C2F8-A6AB-759E-5F7F-2F958A3EBE50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CF0840D-2D17-756B-2325-80C4311D6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5F79ED-D82E-05D4-5208-1E8C9C5A009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calendrier promotionnel global de la catégorie Gin sur l’ensemble de la période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5DB71A3-17B7-5C9C-73D9-F9AEB95D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9BB3C0-51B4-99AA-DF32-C11D1BBF211A}"/>
              </a:ext>
            </a:extLst>
          </p:cNvPr>
          <p:cNvGrpSpPr/>
          <p:nvPr/>
        </p:nvGrpSpPr>
        <p:grpSpPr>
          <a:xfrm>
            <a:off x="3940148" y="1563201"/>
            <a:ext cx="7578917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69FD64-F99D-BC14-3D53-DD2C5D639D9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en promotion pour les Gin les plus promotionnées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F129FF-BEBB-1ABB-3134-1489FBC9A1A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par semaine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26823F-AE59-F6E8-81C9-521DF804C5CF}"/>
              </a:ext>
            </a:extLst>
          </p:cNvPr>
          <p:cNvGrpSpPr/>
          <p:nvPr/>
        </p:nvGrpSpPr>
        <p:grpSpPr>
          <a:xfrm>
            <a:off x="4512624" y="2206682"/>
            <a:ext cx="6468972" cy="3500460"/>
            <a:chOff x="4482630" y="2206682"/>
            <a:chExt cx="6575623" cy="3500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181B15D-B665-C5B3-97D3-30041B0CD986}"/>
                </a:ext>
              </a:extLst>
            </p:cNvPr>
            <p:cNvSpPr/>
            <p:nvPr/>
          </p:nvSpPr>
          <p:spPr>
            <a:xfrm>
              <a:off x="4482630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1A271A-4EDD-43C9-DAE0-D0CB7BFDBECA}"/>
                </a:ext>
              </a:extLst>
            </p:cNvPr>
            <p:cNvSpPr/>
            <p:nvPr/>
          </p:nvSpPr>
          <p:spPr>
            <a:xfrm>
              <a:off x="5671697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5CFCD5-4CEC-8444-4689-764631A60385}"/>
                </a:ext>
              </a:extLst>
            </p:cNvPr>
            <p:cNvSpPr/>
            <p:nvPr/>
          </p:nvSpPr>
          <p:spPr>
            <a:xfrm>
              <a:off x="6860764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473ABE-1986-8FA4-DD43-7FFF4E424948}"/>
                </a:ext>
              </a:extLst>
            </p:cNvPr>
            <p:cNvSpPr/>
            <p:nvPr/>
          </p:nvSpPr>
          <p:spPr>
            <a:xfrm>
              <a:off x="8049831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AC460C-C6FE-9248-1E1E-E1939951A0E4}"/>
                </a:ext>
              </a:extLst>
            </p:cNvPr>
            <p:cNvSpPr/>
            <p:nvPr/>
          </p:nvSpPr>
          <p:spPr>
            <a:xfrm>
              <a:off x="9238898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64810B-2019-E32C-CB25-BBECECDEB493}"/>
                </a:ext>
              </a:extLst>
            </p:cNvPr>
            <p:cNvSpPr/>
            <p:nvPr/>
          </p:nvSpPr>
          <p:spPr>
            <a:xfrm>
              <a:off x="10427965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3BB8742-456E-5628-C287-DB69FC0DBC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478274"/>
              </p:ext>
            </p:extLst>
          </p:nvPr>
        </p:nvGraphicFramePr>
        <p:xfrm>
          <a:off x="759836" y="2088048"/>
          <a:ext cx="3180313" cy="4206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033138-17E2-31D5-306F-76C1C494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025249"/>
              </p:ext>
            </p:extLst>
          </p:nvPr>
        </p:nvGraphicFramePr>
        <p:xfrm>
          <a:off x="3940149" y="5731484"/>
          <a:ext cx="7041444" cy="525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87">
                  <a:extLst>
                    <a:ext uri="{9D8B030D-6E8A-4147-A177-3AD203B41FA5}">
                      <a16:colId xmlns:a16="http://schemas.microsoft.com/office/drawing/2014/main" val="20926700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13546974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287836086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2769362015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2883790623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417875210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735212662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32139649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621268330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41105589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034254902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422730545"/>
                    </a:ext>
                  </a:extLst>
                </a:gridCol>
              </a:tblGrid>
              <a:tr h="525362">
                <a:tc>
                  <a:txBody>
                    <a:bodyPr/>
                    <a:lstStyle/>
                    <a:p>
                      <a:pPr algn="ctr"/>
                      <a:r>
                        <a:rPr lang="fr-FR" sz="1200" b="0" i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07 juil 2025</a:t>
                      </a:r>
                      <a:endParaRPr lang="fr-FR" sz="1200" b="0" i="1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14 juil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21 juil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28 juil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##########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##########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##########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25 août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08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15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22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51666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04BDFD82-B0F1-E676-AD93-206BAA288804}"/>
              </a:ext>
            </a:extLst>
          </p:cNvPr>
          <p:cNvGrpSpPr/>
          <p:nvPr/>
        </p:nvGrpSpPr>
        <p:grpSpPr>
          <a:xfrm>
            <a:off x="898071" y="1563201"/>
            <a:ext cx="2815176" cy="534498"/>
            <a:chOff x="1050129" y="1563201"/>
            <a:chExt cx="4326467" cy="5344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1C3461-5382-F545-CB8B-4759043F0F6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6383C4-7ADD-8264-6E5F-10B2B527062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3098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D005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a été l’impact des promotions pratiquées sur Gin Bombay Sapphire 70cl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Gagné dans les 15 jours avant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– Perdus dans les 15 jours après la promo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B031F61-5B61-A288-0DD7-78279903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20" y="2213813"/>
            <a:ext cx="5074648" cy="4080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E90906-AA2E-7FDD-C44A-640264A1C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32" y="2213812"/>
            <a:ext cx="5073125" cy="4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2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D008 </a:t>
            </a:r>
            <a:endParaRPr lang="fr-FR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l’impact de la promotion sur la mise en avant des produits de la catégorie Gin et du rayon Spiritueux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21F85A-0BA5-FB60-9651-C91B9214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0" y="2142867"/>
            <a:ext cx="10452250" cy="41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145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D9CA6-DFE1-EF94-C11F-D3880CB1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923752-0966-7D9D-B957-F204EB55453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1F75A-54DC-EA25-B7E3-A87BD585226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4177D3-E47B-883E-8AFE-3A1BBBD1C6C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3073C-2117-E0E3-AE9F-3092D23DC4C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D003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16DB94D-4200-676B-CD35-60581BC36F9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88F0E2B-D306-A1C9-912E-36E66C0FF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16636-7752-EC9D-6424-690F26322C3F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concurrents ayant le plus recours à la promotion ? (fréquence, intensité, mécanique)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C8A78A-BD5A-A44A-3A87-3F9E322E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89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B672AE-098A-CC1B-A90A-B89D31897EA1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CC8C3-75E8-7F7C-4BEB-8208964CE19B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promotionnelle et générosité par marque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4B521-4052-FCF3-1DD2-CCADCE41577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34A3821-9BC1-F235-F3B3-4F4D79B2E8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456627"/>
              </p:ext>
            </p:extLst>
          </p:nvPr>
        </p:nvGraphicFramePr>
        <p:xfrm>
          <a:off x="898071" y="2328050"/>
          <a:ext cx="10265230" cy="3808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2653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0D03-565B-35F2-9134-536D7F5AE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55B0D-619E-85A6-33EF-9D5951A445D8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CB36B8-EB2F-5DB4-F7C1-ACEC71B889D2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085CE8-F54E-5CCC-7181-8333E47F8101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6A177C-15BF-DB8A-CAB6-C7BF438FD6CC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distributeur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Environnement concurrentiel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globale</a:t>
            </a:r>
          </a:p>
          <a:p>
            <a:pPr lvl="1"/>
            <a:endParaRPr lang="fr-FR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8971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D007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671274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7B27-422F-DDBE-2671-8AA28FAE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CA5D74-A807-7952-61D5-29F51333A78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CD864-1500-C67F-8B4D-97966BD74948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30246B2-5BFF-473D-8286-D754F955DF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669290"/>
              </p:ext>
            </p:extLst>
          </p:nvPr>
        </p:nvGraphicFramePr>
        <p:xfrm>
          <a:off x="2434445" y="2139251"/>
          <a:ext cx="9036000" cy="445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8DDF0C-8DB1-5556-C81D-923DD18FD9C6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7B4AD-C3C0-E8B4-75AC-F78011E2209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D004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B2933D7-9386-46A3-5284-9CFA7C2E0FA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B. État des lieux des promotions de Bombay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313D0F1-3FA6-1B7E-7EC7-447F30561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1F2F2-617D-45DC-7E5D-4AFC10CD259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notre calendrier promotionnel sur la période, avec quel assortiment produit, quel périmètre, quelles mécaniques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CC20B276-72B8-6AA2-3935-701285E0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B87A3-4891-2E91-2EF1-93B012629FE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227CF-54B0-3D7F-07E6-F388314386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proposant le produit en promotion et mécanique principale (RI : Remise immédiate – LV : Lots virtuels)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35A4A-10A1-405C-B92E-6A12C705106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Leclerc, DN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2C3695-6463-2590-81C9-5301BCEEE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609277"/>
              </p:ext>
            </p:extLst>
          </p:nvPr>
        </p:nvGraphicFramePr>
        <p:xfrm>
          <a:off x="532930" y="2152841"/>
          <a:ext cx="11126138" cy="3994694"/>
        </p:xfrm>
        <a:graphic>
          <a:graphicData uri="http://schemas.openxmlformats.org/drawingml/2006/table">
            <a:tbl>
              <a:tblPr/>
              <a:tblGrid>
                <a:gridCol w="2367648">
                  <a:extLst>
                    <a:ext uri="{9D8B030D-6E8A-4147-A177-3AD203B41FA5}">
                      <a16:colId xmlns:a16="http://schemas.microsoft.com/office/drawing/2014/main" val="1248035082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58799206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9940162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21313246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163304925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438612225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805501997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007644241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3884249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786388957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776829548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312410656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874322621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608096266"/>
                    </a:ext>
                  </a:extLst>
                </a:gridCol>
              </a:tblGrid>
              <a:tr h="42405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07 juil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14 juil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21 juil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28 juil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##########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##########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##########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 août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01 sept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08 sept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15 sept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22 sept 2025</a:t>
                      </a:r>
                      <a:endParaRPr lang="fr-FR" sz="1200" b="0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DN</a:t>
                      </a: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83849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Gin Bombay Sapphire 70cl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12%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90%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76214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7821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Bombay Citron Pressé 70cl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6%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41%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14448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4751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Bombay Sapphire Sunset 70cl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7%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17%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31119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9241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Bombay Bramble 70cl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13%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14%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9%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65029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28363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Gin Bombay Sapphire East 70cl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73522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295543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BOMBAY - Sapphire - 70cl (coffret)</a:t>
                      </a: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0%</a:t>
                      </a: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57372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RI</a:t>
                      </a: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956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4019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206B-03CF-595C-41FA-DB18B6430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E4220E-0481-BA8E-F357-38697076FE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95295-3008-7360-E24D-3060F533076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13BB4A8-20EE-3127-5A1A-9C59CC161E7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E5615-13E1-E8FE-6DE8-D2E68DB6EC4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D006 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A72A027-AA42-67B2-F74A-2FD49B5B922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B. État des lieux des promotions de Bombay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2441753-9D1E-2A3B-B5A7-C4EA52A02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1FAFE-F9EF-0095-7A49-94295E03A519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été jouées localement </a:t>
            </a:r>
            <a:r>
              <a:rPr lang="fr-FR" sz="2000" b="1" dirty="0">
                <a:latin typeface="Aptos Black" panose="020B0004020202020204" pitchFamily="34" charset="0"/>
              </a:rPr>
              <a:t>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1ED0D1C-3A6A-B05C-CF3D-C6E1930F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372943-6B13-746A-9EBD-3496B70DB53D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989626-286D-A357-6617-367547831E5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Fréquence promotionnelle de Bombay par région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0BB636-B40F-0530-C0A8-B98A7DEB774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CCD70DFC-FE1A-8F77-3DE0-1FF5BF2AB4C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62324975"/>
                  </p:ext>
                </p:extLst>
              </p:nvPr>
            </p:nvGraphicFramePr>
            <p:xfrm>
              <a:off x="898070" y="2097698"/>
              <a:ext cx="5766890" cy="404910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CCD70DFC-FE1A-8F77-3DE0-1FF5BF2AB4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070" y="2097698"/>
                <a:ext cx="5766890" cy="404910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6A287F-CD91-5F4D-AA9E-3EEC48B1BB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2977313"/>
              </p:ext>
            </p:extLst>
          </p:nvPr>
        </p:nvGraphicFramePr>
        <p:xfrm>
          <a:off x="6929120" y="2101339"/>
          <a:ext cx="4424680" cy="4041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1789109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2E33B-E2A7-E450-A4BD-F68CB6450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2DBFCE-94E4-FC36-13E3-651F0C0ADC1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842AA-686D-9A82-64EF-227C32F25FE8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/COUNTA($DH$6#)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228248-8FF9-95E2-77A2-9BFD1132C4A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1637C6-00B4-DD31-D682-44D9483E93AF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1B3551F-8C2F-7D0D-FE5F-789563C9FB9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Impact des promotions sur la distribution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DB5EA6F-C79A-FED0-5E51-2E3C32A4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48AA7-ED1D-B2C8-6D5E-34847648828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la performance des concurrents sur la promotion (visibilité, halo, stockage, DN, durée du halo </a:t>
            </a:r>
            <a:r>
              <a:rPr lang="fr-FR" sz="2400" b="1" dirty="0" err="1">
                <a:latin typeface="Aptos Black" panose="020B0004020202020204" pitchFamily="34" charset="0"/>
              </a:rPr>
              <a:t>etc</a:t>
            </a:r>
            <a:r>
              <a:rPr lang="fr-FR" sz="2400" b="1" dirty="0">
                <a:latin typeface="Aptos Black" panose="020B0004020202020204" pitchFamily="34" charset="0"/>
              </a:rPr>
              <a:t>) (PAR MARQUE)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E72DCB-FBE6-9C5E-CC82-B4F63F08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4282A-12BA-29B1-6750-B9BB6C2B0A07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CC3639-95CC-9685-8EB6-05CEDFB2B9C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en promotion, gain de distribution numérique VS semaine précédente et DN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A4EBB1-9D34-5D68-7C19-47615408EE5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 point = 1 produit en promotion pour une semaine donnée entre 23 juin 2025 et 22 sept 2025 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94488D4-0550-4891-98AA-D0F3DC31C6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938810"/>
              </p:ext>
            </p:extLst>
          </p:nvPr>
        </p:nvGraphicFramePr>
        <p:xfrm>
          <a:off x="898070" y="2088602"/>
          <a:ext cx="5517970" cy="407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84957A94-3CAB-00E1-CA20-22AACDF6E032}"/>
              </a:ext>
            </a:extLst>
          </p:cNvPr>
          <p:cNvSpPr/>
          <p:nvPr/>
        </p:nvSpPr>
        <p:spPr>
          <a:xfrm>
            <a:off x="9961880" y="2215744"/>
            <a:ext cx="1697186" cy="613104"/>
          </a:xfrm>
          <a:prstGeom prst="accentCallout1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r>
              <a:rPr lang="fr-FR" sz="1200" dirty="0">
                <a:solidFill>
                  <a:schemeClr val="accent4"/>
                </a:solidFill>
              </a:rPr>
              <a:t>La </a:t>
            </a:r>
            <a:r>
              <a:rPr lang="fr-FR" sz="1200" b="1" dirty="0">
                <a:solidFill>
                  <a:schemeClr val="accent4"/>
                </a:solidFill>
              </a:rPr>
              <a:t>distribution</a:t>
            </a:r>
            <a:r>
              <a:rPr lang="fr-FR" sz="1200" dirty="0">
                <a:solidFill>
                  <a:schemeClr val="accent4"/>
                </a:solidFill>
              </a:rPr>
              <a:t> a été </a:t>
            </a:r>
            <a:r>
              <a:rPr lang="fr-FR" sz="1200" b="1" dirty="0">
                <a:solidFill>
                  <a:schemeClr val="accent4"/>
                </a:solidFill>
              </a:rPr>
              <a:t>meilleure</a:t>
            </a:r>
            <a:r>
              <a:rPr lang="fr-FR" sz="1200" dirty="0">
                <a:solidFill>
                  <a:schemeClr val="accent4"/>
                </a:solidFill>
              </a:rPr>
              <a:t> sur la période de la promotion.</a:t>
            </a:r>
          </a:p>
        </p:txBody>
      </p:sp>
      <p:sp>
        <p:nvSpPr>
          <p:cNvPr id="16" name="Callout: Line with Accent Bar 15">
            <a:extLst>
              <a:ext uri="{FF2B5EF4-FFF2-40B4-BE49-F238E27FC236}">
                <a16:creationId xmlns:a16="http://schemas.microsoft.com/office/drawing/2014/main" id="{C8150FB4-69A8-A788-8ADE-C53F62580106}"/>
              </a:ext>
            </a:extLst>
          </p:cNvPr>
          <p:cNvSpPr/>
          <p:nvPr/>
        </p:nvSpPr>
        <p:spPr>
          <a:xfrm>
            <a:off x="9961880" y="5249587"/>
            <a:ext cx="1697186" cy="799168"/>
          </a:xfrm>
          <a:prstGeom prst="accentCallout1">
            <a:avLst>
              <a:gd name="adj1" fmla="val 18750"/>
              <a:gd name="adj2" fmla="val -8333"/>
              <a:gd name="adj3" fmla="val 42659"/>
              <a:gd name="adj4" fmla="val -1734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r>
              <a:rPr lang="fr-FR" sz="1200" dirty="0">
                <a:solidFill>
                  <a:schemeClr val="accent1"/>
                </a:solidFill>
              </a:rPr>
              <a:t>La </a:t>
            </a:r>
            <a:r>
              <a:rPr lang="fr-FR" sz="1200" b="1" dirty="0">
                <a:solidFill>
                  <a:schemeClr val="accent1"/>
                </a:solidFill>
              </a:rPr>
              <a:t>distribution</a:t>
            </a:r>
            <a:r>
              <a:rPr lang="fr-FR" sz="1200" dirty="0">
                <a:solidFill>
                  <a:schemeClr val="accent1"/>
                </a:solidFill>
              </a:rPr>
              <a:t> a été </a:t>
            </a:r>
            <a:r>
              <a:rPr lang="fr-FR" sz="1200" b="1" dirty="0">
                <a:solidFill>
                  <a:schemeClr val="accent1"/>
                </a:solidFill>
              </a:rPr>
              <a:t>dégradée</a:t>
            </a:r>
            <a:r>
              <a:rPr lang="fr-FR" sz="1200" dirty="0">
                <a:solidFill>
                  <a:schemeClr val="accent1"/>
                </a:solidFill>
              </a:rPr>
              <a:t> sur la période promotionnelle  </a:t>
            </a:r>
            <a:r>
              <a:rPr lang="fr-FR" sz="1200" i="1" dirty="0">
                <a:solidFill>
                  <a:schemeClr val="accent1"/>
                </a:solidFill>
              </a:rPr>
              <a:t>(ruptures, déstockage…)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4E2FD58-54FC-10BF-3E6A-DC78D2F33B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77569"/>
              </p:ext>
            </p:extLst>
          </p:nvPr>
        </p:nvGraphicFramePr>
        <p:xfrm>
          <a:off x="6416040" y="2108922"/>
          <a:ext cx="3545840" cy="4079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8907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23ED-2A4F-10FB-E326-DBE92F71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B4028D-58D9-8777-6B59-01BBF0C151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269C3-FF0C-7C44-4411-B6E8BC7A1B5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187E54-3933-1096-8158-03BE676496F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044BDF-29F9-0556-270F-B32E6C561FD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A430420-ED83-D920-9839-7B88D8DC884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E299728-FCAB-1CA5-0431-42F8429CC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74BD2-1735-4AE5-34C8-E56260009D5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magasins ayant exécuté la promotion / ceux ne l’ayant pas exécuté par produit promotionné de la marque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5283631-A102-FBBA-CEE9-1B3FE248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EE7E2D-9DE6-1ED4-99A8-68431B656C28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9F128-EAFD-4113-32DF-0C48E204AFB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57AF9C-7582-999F-BD41-3BB904781D9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78CD0A4-21E8-F474-630D-7D017BE859CE}"/>
              </a:ext>
            </a:extLst>
          </p:cNvPr>
          <p:cNvSpPr/>
          <p:nvPr/>
        </p:nvSpPr>
        <p:spPr>
          <a:xfrm>
            <a:off x="898069" y="2243165"/>
            <a:ext cx="5197931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Carte de la fréquence promotionnelle du produit :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=&gt; Intensité promotionnelle moyenne par région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8E02F-0A68-A61A-76A4-C4346BEE29B1}"/>
              </a:ext>
            </a:extLst>
          </p:cNvPr>
          <p:cNvSpPr/>
          <p:nvPr/>
        </p:nvSpPr>
        <p:spPr>
          <a:xfrm>
            <a:off x="6278568" y="2243165"/>
            <a:ext cx="5015364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Taille magasin x fréquence promotionnelle</a:t>
            </a:r>
          </a:p>
        </p:txBody>
      </p:sp>
    </p:spTree>
    <p:extLst>
      <p:ext uri="{BB962C8B-B14F-4D97-AF65-F5344CB8AC3E}">
        <p14:creationId xmlns:p14="http://schemas.microsoft.com/office/powerpoint/2010/main" val="10745914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D4B37-8AB4-11A6-631E-2B45B0D2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FDF318-038B-511B-36CF-D58FAFB1F25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837D9F-DC2B-BA4D-3695-BF1489745713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253063-87E4-6768-EE3C-F88180414832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E12EF6-9C48-6470-44C7-3DB742AFFBE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97611F5-22F8-A56C-19B1-B79F42421BF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7C5AC89-6B0C-970C-8823-53B2A844E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EEAA3-4465-8FF6-4940-21C2C217E1A7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produits en promotion ont-ils bien été mis en avant sur la page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6B404A6-88EA-BA31-EBA5-D29CC459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7234E6-FAE4-32ED-10B3-FDFE62FC4317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CF6036-DC9A-7FDD-AD40-A91ACF0E0182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DF43CD-F55A-EBA6-992D-A558699B2B5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0F42D99-8502-63A1-5204-0FC939760CDE}"/>
              </a:ext>
            </a:extLst>
          </p:cNvPr>
          <p:cNvSpPr/>
          <p:nvPr/>
        </p:nvSpPr>
        <p:spPr>
          <a:xfrm>
            <a:off x="898069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 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prend tous les magasins en promotion (peu importe la date) ET distribués en continue (sans rupture)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regarde la position moyenne en S-3, S-2; S-1, S,,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les 3 semaines glissantes hors promo)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 POUR LA PARTIE BASELINE ON FERA UNE TABLE UNIFIÉE (on réutilisera la méthodo pour la DN)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52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4A6AE-6B95-4415-2456-E35713146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99953-15CB-E2E0-B942-E47FBC973E6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F55627-C059-8962-C70D-39166344136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CA01F0-E526-CDDA-FD4C-3714CE50E1C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CED56-FA31-85C3-9AC8-8703515EA53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BE896A4-0149-A91F-BFCD-2071DBA4908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4F4BEEF-B67E-F17E-51D4-2ED45D3B7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8D936-4142-624C-B08C-08EF4B57B56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l’impact des promotions sur la distribution numérique durant les semaines de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9DAB1DF-4725-65D3-4E19-143EB523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5A86FF-DF40-070A-4875-424775D78358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C324FF-76B1-7D8B-ECA7-DA9148E0C07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AB9F2-836B-ED5B-28A8-DF24E690452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0E741B2-86F9-6716-7356-F66110F81822}"/>
              </a:ext>
            </a:extLst>
          </p:cNvPr>
          <p:cNvSpPr/>
          <p:nvPr/>
        </p:nvSpPr>
        <p:spPr>
          <a:xfrm>
            <a:off x="898069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 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prend tous les magasins en promotion (peu importe la date) ET distribués en continue (sans rupture)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regarde la position moyenne en S-3, S-2; S-1, S,,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les 3 semaines glissantes hors promo)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 POUR LA PARTIE BASELINE ON FERA UNE TABLE UNIFIÉE (on réutilisera la méthodo pour la DN)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1332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DBFB3-3EA4-3AC9-8203-A5BF484D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42CC1-A7DD-3897-0B35-BF2D9B9D6E17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DADD2E-8B30-F5F4-605E-EFAF9EEE84A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9A02A39-BC95-9CC6-6437-D013FC3B8C3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515E8-416E-8734-1D58-F62BE147FC1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742A24D-51B1-838B-436F-B90B934237E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25A6D2E-8C0C-3E85-1413-7E3CC013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294B5D-1D24-45D1-4D57-E820759C40A0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Cet impact est il différencié par mécanique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197824C-5233-05E6-4414-39FE91F7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575738-08A4-1400-0477-CBD336CB47CC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1C39-7E32-1442-6298-0885FDB2842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0792E9-7C9A-627F-846A-FCF048B836A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3815586-0C13-50DA-8990-6C9147DF1C97}"/>
              </a:ext>
            </a:extLst>
          </p:cNvPr>
          <p:cNvSpPr/>
          <p:nvPr/>
        </p:nvSpPr>
        <p:spPr>
          <a:xfrm>
            <a:off x="898070" y="2243165"/>
            <a:ext cx="4925558" cy="31959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Prendre carrefour ; </a:t>
            </a:r>
          </a:p>
          <a:p>
            <a:pPr lvl="1"/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Barchart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avec l’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uplift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chaquue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mécanique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prmotionnelle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(en magasins gagnés et en % du parc)</a:t>
            </a:r>
          </a:p>
        </p:txBody>
      </p:sp>
    </p:spTree>
    <p:extLst>
      <p:ext uri="{BB962C8B-B14F-4D97-AF65-F5344CB8AC3E}">
        <p14:creationId xmlns:p14="http://schemas.microsoft.com/office/powerpoint/2010/main" val="1388085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F44AD-A9E6-9702-C7F2-2741312C3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31FA1-87FB-240D-5B4D-ADEA88F1B70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58F51-CDA9-E101-4257-02E935102E52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248E6CB-75BF-4061-C43C-9EF23FAD4F21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AC9E4-A2CA-B92A-D946-9D992BB9DF2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1E5674C-D00A-4801-DC20-B8DDEF015BC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4B0FCC1-0B79-3A16-8E4A-DAF5D101F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A3111-4D6B-BAAB-5BB3-553F4EB4C519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Cet impact est il différencié par produit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33E9D5C-278A-7349-12E0-51C7B30E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A8FC9A-6AAD-F694-2A59-0FD8F82FF54A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01F99E-BB87-64BC-7BBA-CE44E67C7FD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B78D05-7676-D8E1-D229-4F64B7D143C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7680A7A-A2B3-0A17-A95A-253302F3ED6D}"/>
              </a:ext>
            </a:extLst>
          </p:cNvPr>
          <p:cNvSpPr/>
          <p:nvPr/>
        </p:nvSpPr>
        <p:spPr>
          <a:xfrm>
            <a:off x="898070" y="2258100"/>
            <a:ext cx="4925558" cy="31959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Prendre carrefour ; </a:t>
            </a:r>
          </a:p>
          <a:p>
            <a:pPr lvl="1"/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Barchart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avec l’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uplift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chaquue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produit (en magasins gagnés et en % du parc)</a:t>
            </a:r>
          </a:p>
        </p:txBody>
      </p:sp>
    </p:spTree>
    <p:extLst>
      <p:ext uri="{BB962C8B-B14F-4D97-AF65-F5344CB8AC3E}">
        <p14:creationId xmlns:p14="http://schemas.microsoft.com/office/powerpoint/2010/main" val="38771646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0175-DC85-2B05-AB4A-1A0F674F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685326-B686-1CBC-C82F-263C30FEB81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B2D7A-824B-1549-AD19-5AE0582824A4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8AC9564-9EAA-B0A6-652C-724F8A86382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72920-9162-82BA-C930-A274A7C5085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244F00A-0D4A-1767-089C-F5D11BB786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9999427-6E33-7B9D-A8DD-8CBFA7D57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F8E1E-321A-796E-C788-B7B6B63042C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Mes magasins conquis ont-ils été durablement conservés dans la distribution numérique et pendant combien de temps en moyenne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FF951CA5-9741-5B75-7393-9E748B76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99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7A6342-79B3-C1D9-8154-8AF16A361750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4935C5-F6E9-E5E3-7AB2-08AB5404D2D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BEE9CE-600D-08AC-106A-E9BD8F3A832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D58DAD8-9927-F180-DF80-09786D1EAEC0}"/>
              </a:ext>
            </a:extLst>
          </p:cNvPr>
          <p:cNvSpPr/>
          <p:nvPr/>
        </p:nvSpPr>
        <p:spPr>
          <a:xfrm>
            <a:off x="759836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des magasins gagnés dans les 2 semaines précédant la promotion (ou durant la promo) ayant exécuté la promotion (i.e.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cohort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mesure la part des magasins qui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proposentt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encore le produit à 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S+1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S+2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Cela nous donne une courbe avec une aire descendante. 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A41DC-67FF-921D-7663-EE555A93A56F}"/>
              </a:ext>
            </a:extLst>
          </p:cNvPr>
          <p:cNvSpPr/>
          <p:nvPr/>
        </p:nvSpPr>
        <p:spPr>
          <a:xfrm>
            <a:off x="7697422" y="2243165"/>
            <a:ext cx="2404522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barre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stacked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la droite pour afficher le % « structurellement gagné » 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Après 4 semaines, 20% des magasins gagnés grâce à la promotion proposaient encore le produit XXX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60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heme/theme1.xml><?xml version="1.0" encoding="utf-8"?>
<a:theme xmlns:a="http://schemas.openxmlformats.org/drawingml/2006/main" name="Office Theme">
  <a:themeElements>
    <a:clrScheme name="SAMMPO 02">
      <a:dk1>
        <a:srgbClr val="1B1C1F"/>
      </a:dk1>
      <a:lt1>
        <a:sysClr val="window" lastClr="FFFFFF"/>
      </a:lt1>
      <a:dk2>
        <a:srgbClr val="20307E"/>
      </a:dk2>
      <a:lt2>
        <a:srgbClr val="F8F8FA"/>
      </a:lt2>
      <a:accent1>
        <a:srgbClr val="D6283D"/>
      </a:accent1>
      <a:accent2>
        <a:srgbClr val="457B9D"/>
      </a:accent2>
      <a:accent3>
        <a:srgbClr val="3D3D3D"/>
      </a:accent3>
      <a:accent4>
        <a:srgbClr val="2FB3B0"/>
      </a:accent4>
      <a:accent5>
        <a:srgbClr val="4A5198"/>
      </a:accent5>
      <a:accent6>
        <a:srgbClr val="70AD47"/>
      </a:accent6>
      <a:hlink>
        <a:srgbClr val="954F72"/>
      </a:hlink>
      <a:folHlink>
        <a:srgbClr val="AEABA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28522</TotalTime>
  <Words>9699</Words>
  <Application>Microsoft Office PowerPoint</Application>
  <PresentationFormat>Widescreen</PresentationFormat>
  <Paragraphs>2074</Paragraphs>
  <Slides>108</Slides>
  <Notes>100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7" baseType="lpstr">
      <vt:lpstr>Aptos</vt:lpstr>
      <vt:lpstr>Aptos Black</vt:lpstr>
      <vt:lpstr>Aptos Display</vt:lpstr>
      <vt:lpstr>Arial</vt:lpstr>
      <vt:lpstr>Lato</vt:lpstr>
      <vt:lpstr>Lato Black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Moschetta</dc:creator>
  <cp:lastModifiedBy>Vincent Moschetta</cp:lastModifiedBy>
  <cp:revision>1060</cp:revision>
  <dcterms:created xsi:type="dcterms:W3CDTF">2025-05-09T11:21:43Z</dcterms:created>
  <dcterms:modified xsi:type="dcterms:W3CDTF">2025-10-02T17:54:13Z</dcterms:modified>
</cp:coreProperties>
</file>